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7FFFE36B_2CC7DB58.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9.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5" r:id="rId5"/>
  </p:sldMasterIdLst>
  <p:notesMasterIdLst>
    <p:notesMasterId r:id="rId57"/>
  </p:notesMasterIdLst>
  <p:sldIdLst>
    <p:sldId id="256" r:id="rId6"/>
    <p:sldId id="305" r:id="rId7"/>
    <p:sldId id="271" r:id="rId8"/>
    <p:sldId id="307" r:id="rId9"/>
    <p:sldId id="2147476315" r:id="rId10"/>
    <p:sldId id="2147476331" r:id="rId11"/>
    <p:sldId id="2147476332" r:id="rId12"/>
    <p:sldId id="2147476316" r:id="rId13"/>
    <p:sldId id="2147476345" r:id="rId14"/>
    <p:sldId id="2147376879" r:id="rId15"/>
    <p:sldId id="2080108477" r:id="rId16"/>
    <p:sldId id="2080108315" r:id="rId17"/>
    <p:sldId id="1745" r:id="rId18"/>
    <p:sldId id="2080108478" r:id="rId19"/>
    <p:sldId id="263" r:id="rId20"/>
    <p:sldId id="1415" r:id="rId21"/>
    <p:sldId id="2147376877" r:id="rId22"/>
    <p:sldId id="2147476346" r:id="rId23"/>
    <p:sldId id="2147476347" r:id="rId24"/>
    <p:sldId id="2147476348" r:id="rId25"/>
    <p:sldId id="2147476349" r:id="rId26"/>
    <p:sldId id="2147476350" r:id="rId27"/>
    <p:sldId id="2147476351" r:id="rId28"/>
    <p:sldId id="2147476352" r:id="rId29"/>
    <p:sldId id="264" r:id="rId30"/>
    <p:sldId id="265" r:id="rId31"/>
    <p:sldId id="267" r:id="rId32"/>
    <p:sldId id="1335" r:id="rId33"/>
    <p:sldId id="1062" r:id="rId34"/>
    <p:sldId id="1063" r:id="rId35"/>
    <p:sldId id="1064" r:id="rId36"/>
    <p:sldId id="1065" r:id="rId37"/>
    <p:sldId id="1066" r:id="rId38"/>
    <p:sldId id="2147376874" r:id="rId39"/>
    <p:sldId id="1067" r:id="rId40"/>
    <p:sldId id="277" r:id="rId41"/>
    <p:sldId id="279" r:id="rId42"/>
    <p:sldId id="2147376875" r:id="rId43"/>
    <p:sldId id="392" r:id="rId44"/>
    <p:sldId id="397" r:id="rId45"/>
    <p:sldId id="398" r:id="rId46"/>
    <p:sldId id="2147376880" r:id="rId47"/>
    <p:sldId id="2147376881" r:id="rId48"/>
    <p:sldId id="2147376876" r:id="rId49"/>
    <p:sldId id="377" r:id="rId50"/>
    <p:sldId id="382" r:id="rId51"/>
    <p:sldId id="2147376878" r:id="rId52"/>
    <p:sldId id="396" r:id="rId53"/>
    <p:sldId id="2147476334" r:id="rId54"/>
    <p:sldId id="2147476343" r:id="rId55"/>
    <p:sldId id="2147476317"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ED87BA9-CBE0-30E8-9C60-BE3369EF1036}" name="Lizeth George" initials="LG" userId="S::lgeorge@fcul.com::92d765bc-2377-48da-8a04-1a2ff70d6e8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003462"/>
    <a:srgbClr val="049AD0"/>
    <a:srgbClr val="006975"/>
    <a:srgbClr val="00B0B3"/>
    <a:srgbClr val="A5D7EF"/>
    <a:srgbClr val="183661"/>
    <a:srgbClr val="3EB2CF"/>
    <a:srgbClr val="6CE5E8"/>
    <a:srgbClr val="3135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92C7D7-25FF-4905-8F50-BB435930B853}" v="65" dt="2026-04-13T13:17:41.6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83"/>
    <p:restoredTop sz="94694"/>
  </p:normalViewPr>
  <p:slideViewPr>
    <p:cSldViewPr snapToGrid="0" snapToObjects="1">
      <p:cViewPr>
        <p:scale>
          <a:sx n="72" d="100"/>
          <a:sy n="72" d="100"/>
        </p:scale>
        <p:origin x="1354" y="2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Bailey" userId="0ad84095-2c78-4fd6-8f6e-140a8eece093" providerId="ADAL" clId="{3F363A26-7D84-423D-A1CB-319D96456907}"/>
    <pc:docChg chg="undo custSel addSld delSld modSld sldOrd">
      <pc:chgData name="Katie Bailey" userId="0ad84095-2c78-4fd6-8f6e-140a8eece093" providerId="ADAL" clId="{3F363A26-7D84-423D-A1CB-319D96456907}" dt="2026-04-13T13:17:41.645" v="1161" actId="14826"/>
      <pc:docMkLst>
        <pc:docMk/>
      </pc:docMkLst>
      <pc:sldChg chg="add del">
        <pc:chgData name="Katie Bailey" userId="0ad84095-2c78-4fd6-8f6e-140a8eece093" providerId="ADAL" clId="{3F363A26-7D84-423D-A1CB-319D96456907}" dt="2026-04-13T13:12:20.072" v="1158" actId="47"/>
        <pc:sldMkLst>
          <pc:docMk/>
          <pc:sldMk cId="0" sldId="257"/>
        </pc:sldMkLst>
      </pc:sldChg>
      <pc:sldChg chg="add del">
        <pc:chgData name="Katie Bailey" userId="0ad84095-2c78-4fd6-8f6e-140a8eece093" providerId="ADAL" clId="{3F363A26-7D84-423D-A1CB-319D96456907}" dt="2026-04-13T13:12:20.072" v="1158" actId="47"/>
        <pc:sldMkLst>
          <pc:docMk/>
          <pc:sldMk cId="0" sldId="258"/>
        </pc:sldMkLst>
      </pc:sldChg>
      <pc:sldChg chg="add del">
        <pc:chgData name="Katie Bailey" userId="0ad84095-2c78-4fd6-8f6e-140a8eece093" providerId="ADAL" clId="{3F363A26-7D84-423D-A1CB-319D96456907}" dt="2026-04-13T13:12:20.072" v="1158" actId="47"/>
        <pc:sldMkLst>
          <pc:docMk/>
          <pc:sldMk cId="0" sldId="259"/>
        </pc:sldMkLst>
      </pc:sldChg>
      <pc:sldChg chg="add del">
        <pc:chgData name="Katie Bailey" userId="0ad84095-2c78-4fd6-8f6e-140a8eece093" providerId="ADAL" clId="{3F363A26-7D84-423D-A1CB-319D96456907}" dt="2026-04-13T13:12:20.072" v="1158" actId="47"/>
        <pc:sldMkLst>
          <pc:docMk/>
          <pc:sldMk cId="0" sldId="260"/>
        </pc:sldMkLst>
      </pc:sldChg>
      <pc:sldChg chg="add del">
        <pc:chgData name="Katie Bailey" userId="0ad84095-2c78-4fd6-8f6e-140a8eece093" providerId="ADAL" clId="{3F363A26-7D84-423D-A1CB-319D96456907}" dt="2026-04-13T13:12:20.072" v="1158" actId="47"/>
        <pc:sldMkLst>
          <pc:docMk/>
          <pc:sldMk cId="0" sldId="261"/>
        </pc:sldMkLst>
      </pc:sldChg>
      <pc:sldChg chg="add del">
        <pc:chgData name="Katie Bailey" userId="0ad84095-2c78-4fd6-8f6e-140a8eece093" providerId="ADAL" clId="{3F363A26-7D84-423D-A1CB-319D96456907}" dt="2026-04-13T13:12:20.072" v="1158" actId="47"/>
        <pc:sldMkLst>
          <pc:docMk/>
          <pc:sldMk cId="0" sldId="262"/>
        </pc:sldMkLst>
      </pc:sldChg>
      <pc:sldChg chg="add">
        <pc:chgData name="Katie Bailey" userId="0ad84095-2c78-4fd6-8f6e-140a8eece093" providerId="ADAL" clId="{3F363A26-7D84-423D-A1CB-319D96456907}" dt="2026-04-13T13:11:18.669" v="1156"/>
        <pc:sldMkLst>
          <pc:docMk/>
          <pc:sldMk cId="590539442" sldId="263"/>
        </pc:sldMkLst>
      </pc:sldChg>
      <pc:sldChg chg="add">
        <pc:chgData name="Katie Bailey" userId="0ad84095-2c78-4fd6-8f6e-140a8eece093" providerId="ADAL" clId="{3F363A26-7D84-423D-A1CB-319D96456907}" dt="2026-04-13T13:11:18.669" v="1156"/>
        <pc:sldMkLst>
          <pc:docMk/>
          <pc:sldMk cId="2931482590" sldId="264"/>
        </pc:sldMkLst>
      </pc:sldChg>
      <pc:sldChg chg="add">
        <pc:chgData name="Katie Bailey" userId="0ad84095-2c78-4fd6-8f6e-140a8eece093" providerId="ADAL" clId="{3F363A26-7D84-423D-A1CB-319D96456907}" dt="2026-04-13T13:11:18.669" v="1156"/>
        <pc:sldMkLst>
          <pc:docMk/>
          <pc:sldMk cId="662140099" sldId="265"/>
        </pc:sldMkLst>
      </pc:sldChg>
      <pc:sldChg chg="add">
        <pc:chgData name="Katie Bailey" userId="0ad84095-2c78-4fd6-8f6e-140a8eece093" providerId="ADAL" clId="{3F363A26-7D84-423D-A1CB-319D96456907}" dt="2026-04-13T13:11:18.669" v="1156"/>
        <pc:sldMkLst>
          <pc:docMk/>
          <pc:sldMk cId="1329006193" sldId="267"/>
        </pc:sldMkLst>
      </pc:sldChg>
      <pc:sldChg chg="addSp delSp modSp mod ord">
        <pc:chgData name="Katie Bailey" userId="0ad84095-2c78-4fd6-8f6e-140a8eece093" providerId="ADAL" clId="{3F363A26-7D84-423D-A1CB-319D96456907}" dt="2026-04-10T18:09:39.070" v="1145" actId="1076"/>
        <pc:sldMkLst>
          <pc:docMk/>
          <pc:sldMk cId="3491252979" sldId="271"/>
        </pc:sldMkLst>
        <pc:picChg chg="add mod">
          <ac:chgData name="Katie Bailey" userId="0ad84095-2c78-4fd6-8f6e-140a8eece093" providerId="ADAL" clId="{3F363A26-7D84-423D-A1CB-319D96456907}" dt="2026-04-10T18:08:15.352" v="1138" actId="1076"/>
          <ac:picMkLst>
            <pc:docMk/>
            <pc:sldMk cId="3491252979" sldId="271"/>
            <ac:picMk id="2" creationId="{5284E0B2-ADE1-74C4-DE66-CDE134FA27DA}"/>
          </ac:picMkLst>
        </pc:picChg>
        <pc:picChg chg="add mod">
          <ac:chgData name="Katie Bailey" userId="0ad84095-2c78-4fd6-8f6e-140a8eece093" providerId="ADAL" clId="{3F363A26-7D84-423D-A1CB-319D96456907}" dt="2026-04-10T18:09:39.070" v="1145" actId="1076"/>
          <ac:picMkLst>
            <pc:docMk/>
            <pc:sldMk cId="3491252979" sldId="271"/>
            <ac:picMk id="6" creationId="{82AD2A80-511D-A318-42C3-8D7F53B29D1C}"/>
          </ac:picMkLst>
        </pc:picChg>
        <pc:picChg chg="mod">
          <ac:chgData name="Katie Bailey" userId="0ad84095-2c78-4fd6-8f6e-140a8eece093" providerId="ADAL" clId="{3F363A26-7D84-423D-A1CB-319D96456907}" dt="2026-04-10T18:08:10.819" v="1134" actId="1076"/>
          <ac:picMkLst>
            <pc:docMk/>
            <pc:sldMk cId="3491252979" sldId="271"/>
            <ac:picMk id="7" creationId="{937C0FDF-8282-AC46-C119-61D9D73EE1E4}"/>
          </ac:picMkLst>
        </pc:picChg>
        <pc:picChg chg="add mod">
          <ac:chgData name="Katie Bailey" userId="0ad84095-2c78-4fd6-8f6e-140a8eece093" providerId="ADAL" clId="{3F363A26-7D84-423D-A1CB-319D96456907}" dt="2026-04-10T18:08:17.412" v="1140" actId="1076"/>
          <ac:picMkLst>
            <pc:docMk/>
            <pc:sldMk cId="3491252979" sldId="271"/>
            <ac:picMk id="8" creationId="{B1FFE9F0-088D-5775-5489-5D57FF6A2242}"/>
          </ac:picMkLst>
        </pc:picChg>
        <pc:picChg chg="add mod">
          <ac:chgData name="Katie Bailey" userId="0ad84095-2c78-4fd6-8f6e-140a8eece093" providerId="ADAL" clId="{3F363A26-7D84-423D-A1CB-319D96456907}" dt="2026-04-10T18:08:12.269" v="1136" actId="1076"/>
          <ac:picMkLst>
            <pc:docMk/>
            <pc:sldMk cId="3491252979" sldId="271"/>
            <ac:picMk id="1028" creationId="{C0B327E8-4B0A-3BBC-7CF0-13B170C820A2}"/>
          </ac:picMkLst>
        </pc:picChg>
        <pc:picChg chg="add mod">
          <ac:chgData name="Katie Bailey" userId="0ad84095-2c78-4fd6-8f6e-140a8eece093" providerId="ADAL" clId="{3F363A26-7D84-423D-A1CB-319D96456907}" dt="2026-04-10T18:08:14.347" v="1137" actId="1076"/>
          <ac:picMkLst>
            <pc:docMk/>
            <pc:sldMk cId="3491252979" sldId="271"/>
            <ac:picMk id="1030" creationId="{47847EF5-6A97-4C1D-937F-73D6C9A021D6}"/>
          </ac:picMkLst>
        </pc:picChg>
        <pc:picChg chg="add mod">
          <ac:chgData name="Katie Bailey" userId="0ad84095-2c78-4fd6-8f6e-140a8eece093" providerId="ADAL" clId="{3F363A26-7D84-423D-A1CB-319D96456907}" dt="2026-04-10T18:06:45.811" v="1113" actId="1076"/>
          <ac:picMkLst>
            <pc:docMk/>
            <pc:sldMk cId="3491252979" sldId="271"/>
            <ac:picMk id="1032" creationId="{97FD5BD1-99CD-DF90-5E1F-F31202718B72}"/>
          </ac:picMkLst>
        </pc:picChg>
        <pc:picChg chg="add mod">
          <ac:chgData name="Katie Bailey" userId="0ad84095-2c78-4fd6-8f6e-140a8eece093" providerId="ADAL" clId="{3F363A26-7D84-423D-A1CB-319D96456907}" dt="2026-04-10T18:08:11.601" v="1135" actId="1076"/>
          <ac:picMkLst>
            <pc:docMk/>
            <pc:sldMk cId="3491252979" sldId="271"/>
            <ac:picMk id="1034" creationId="{E983DEB7-FC14-1C5D-4F64-EC5D5B4D3006}"/>
          </ac:picMkLst>
        </pc:picChg>
        <pc:picChg chg="add mod">
          <ac:chgData name="Katie Bailey" userId="0ad84095-2c78-4fd6-8f6e-140a8eece093" providerId="ADAL" clId="{3F363A26-7D84-423D-A1CB-319D96456907}" dt="2026-04-10T18:08:16.239" v="1139" actId="1076"/>
          <ac:picMkLst>
            <pc:docMk/>
            <pc:sldMk cId="3491252979" sldId="271"/>
            <ac:picMk id="1036" creationId="{9A6FB88B-C87E-603A-D593-49D09797746E}"/>
          </ac:picMkLst>
        </pc:picChg>
        <pc:picChg chg="mod">
          <ac:chgData name="Katie Bailey" userId="0ad84095-2c78-4fd6-8f6e-140a8eece093" providerId="ADAL" clId="{3F363A26-7D84-423D-A1CB-319D96456907}" dt="2026-04-10T18:08:08.796" v="1133" actId="1076"/>
          <ac:picMkLst>
            <pc:docMk/>
            <pc:sldMk cId="3491252979" sldId="271"/>
            <ac:picMk id="1038" creationId="{C6F4CF5D-2867-94C5-4AC1-6E6F97CABC15}"/>
          </ac:picMkLst>
        </pc:picChg>
      </pc:sldChg>
      <pc:sldChg chg="add">
        <pc:chgData name="Katie Bailey" userId="0ad84095-2c78-4fd6-8f6e-140a8eece093" providerId="ADAL" clId="{3F363A26-7D84-423D-A1CB-319D96456907}" dt="2026-04-13T13:11:18.669" v="1156"/>
        <pc:sldMkLst>
          <pc:docMk/>
          <pc:sldMk cId="3837874202" sldId="277"/>
        </pc:sldMkLst>
      </pc:sldChg>
      <pc:sldChg chg="add">
        <pc:chgData name="Katie Bailey" userId="0ad84095-2c78-4fd6-8f6e-140a8eece093" providerId="ADAL" clId="{3F363A26-7D84-423D-A1CB-319D96456907}" dt="2026-04-13T13:11:18.669" v="1156"/>
        <pc:sldMkLst>
          <pc:docMk/>
          <pc:sldMk cId="2810562727" sldId="279"/>
        </pc:sldMkLst>
      </pc:sldChg>
      <pc:sldChg chg="ord">
        <pc:chgData name="Katie Bailey" userId="0ad84095-2c78-4fd6-8f6e-140a8eece093" providerId="ADAL" clId="{3F363A26-7D84-423D-A1CB-319D96456907}" dt="2026-04-10T14:22:24.819" v="44"/>
        <pc:sldMkLst>
          <pc:docMk/>
          <pc:sldMk cId="2972480347" sldId="305"/>
        </pc:sldMkLst>
      </pc:sldChg>
      <pc:sldChg chg="add">
        <pc:chgData name="Katie Bailey" userId="0ad84095-2c78-4fd6-8f6e-140a8eece093" providerId="ADAL" clId="{3F363A26-7D84-423D-A1CB-319D96456907}" dt="2026-04-13T13:11:18.669" v="1156"/>
        <pc:sldMkLst>
          <pc:docMk/>
          <pc:sldMk cId="366742344" sldId="377"/>
        </pc:sldMkLst>
      </pc:sldChg>
      <pc:sldChg chg="add">
        <pc:chgData name="Katie Bailey" userId="0ad84095-2c78-4fd6-8f6e-140a8eece093" providerId="ADAL" clId="{3F363A26-7D84-423D-A1CB-319D96456907}" dt="2026-04-13T13:11:18.669" v="1156"/>
        <pc:sldMkLst>
          <pc:docMk/>
          <pc:sldMk cId="2850956609" sldId="382"/>
        </pc:sldMkLst>
      </pc:sldChg>
      <pc:sldChg chg="add">
        <pc:chgData name="Katie Bailey" userId="0ad84095-2c78-4fd6-8f6e-140a8eece093" providerId="ADAL" clId="{3F363A26-7D84-423D-A1CB-319D96456907}" dt="2026-04-13T13:11:18.669" v="1156"/>
        <pc:sldMkLst>
          <pc:docMk/>
          <pc:sldMk cId="2366319410" sldId="392"/>
        </pc:sldMkLst>
      </pc:sldChg>
      <pc:sldChg chg="add">
        <pc:chgData name="Katie Bailey" userId="0ad84095-2c78-4fd6-8f6e-140a8eece093" providerId="ADAL" clId="{3F363A26-7D84-423D-A1CB-319D96456907}" dt="2026-04-13T13:11:18.669" v="1156"/>
        <pc:sldMkLst>
          <pc:docMk/>
          <pc:sldMk cId="1664274386" sldId="396"/>
        </pc:sldMkLst>
      </pc:sldChg>
      <pc:sldChg chg="add">
        <pc:chgData name="Katie Bailey" userId="0ad84095-2c78-4fd6-8f6e-140a8eece093" providerId="ADAL" clId="{3F363A26-7D84-423D-A1CB-319D96456907}" dt="2026-04-13T13:11:18.669" v="1156"/>
        <pc:sldMkLst>
          <pc:docMk/>
          <pc:sldMk cId="4111831076" sldId="397"/>
        </pc:sldMkLst>
      </pc:sldChg>
      <pc:sldChg chg="add">
        <pc:chgData name="Katie Bailey" userId="0ad84095-2c78-4fd6-8f6e-140a8eece093" providerId="ADAL" clId="{3F363A26-7D84-423D-A1CB-319D96456907}" dt="2026-04-13T13:11:18.669" v="1156"/>
        <pc:sldMkLst>
          <pc:docMk/>
          <pc:sldMk cId="545939020" sldId="398"/>
        </pc:sldMkLst>
      </pc:sldChg>
      <pc:sldChg chg="add">
        <pc:chgData name="Katie Bailey" userId="0ad84095-2c78-4fd6-8f6e-140a8eece093" providerId="ADAL" clId="{3F363A26-7D84-423D-A1CB-319D96456907}" dt="2026-04-13T13:11:18.669" v="1156"/>
        <pc:sldMkLst>
          <pc:docMk/>
          <pc:sldMk cId="1816258547" sldId="1062"/>
        </pc:sldMkLst>
      </pc:sldChg>
      <pc:sldChg chg="add">
        <pc:chgData name="Katie Bailey" userId="0ad84095-2c78-4fd6-8f6e-140a8eece093" providerId="ADAL" clId="{3F363A26-7D84-423D-A1CB-319D96456907}" dt="2026-04-13T13:11:18.669" v="1156"/>
        <pc:sldMkLst>
          <pc:docMk/>
          <pc:sldMk cId="3119059352" sldId="1063"/>
        </pc:sldMkLst>
      </pc:sldChg>
      <pc:sldChg chg="add">
        <pc:chgData name="Katie Bailey" userId="0ad84095-2c78-4fd6-8f6e-140a8eece093" providerId="ADAL" clId="{3F363A26-7D84-423D-A1CB-319D96456907}" dt="2026-04-13T13:11:18.669" v="1156"/>
        <pc:sldMkLst>
          <pc:docMk/>
          <pc:sldMk cId="1484399912" sldId="1064"/>
        </pc:sldMkLst>
      </pc:sldChg>
      <pc:sldChg chg="add">
        <pc:chgData name="Katie Bailey" userId="0ad84095-2c78-4fd6-8f6e-140a8eece093" providerId="ADAL" clId="{3F363A26-7D84-423D-A1CB-319D96456907}" dt="2026-04-13T13:11:18.669" v="1156"/>
        <pc:sldMkLst>
          <pc:docMk/>
          <pc:sldMk cId="2158142811" sldId="1065"/>
        </pc:sldMkLst>
      </pc:sldChg>
      <pc:sldChg chg="add">
        <pc:chgData name="Katie Bailey" userId="0ad84095-2c78-4fd6-8f6e-140a8eece093" providerId="ADAL" clId="{3F363A26-7D84-423D-A1CB-319D96456907}" dt="2026-04-13T13:11:18.669" v="1156"/>
        <pc:sldMkLst>
          <pc:docMk/>
          <pc:sldMk cId="581520612" sldId="1066"/>
        </pc:sldMkLst>
      </pc:sldChg>
      <pc:sldChg chg="add">
        <pc:chgData name="Katie Bailey" userId="0ad84095-2c78-4fd6-8f6e-140a8eece093" providerId="ADAL" clId="{3F363A26-7D84-423D-A1CB-319D96456907}" dt="2026-04-13T13:11:18.669" v="1156"/>
        <pc:sldMkLst>
          <pc:docMk/>
          <pc:sldMk cId="1059446211" sldId="1067"/>
        </pc:sldMkLst>
      </pc:sldChg>
      <pc:sldChg chg="add">
        <pc:chgData name="Katie Bailey" userId="0ad84095-2c78-4fd6-8f6e-140a8eece093" providerId="ADAL" clId="{3F363A26-7D84-423D-A1CB-319D96456907}" dt="2026-04-13T13:11:18.669" v="1156"/>
        <pc:sldMkLst>
          <pc:docMk/>
          <pc:sldMk cId="3454386993" sldId="1335"/>
        </pc:sldMkLst>
      </pc:sldChg>
      <pc:sldChg chg="add">
        <pc:chgData name="Katie Bailey" userId="0ad84095-2c78-4fd6-8f6e-140a8eece093" providerId="ADAL" clId="{3F363A26-7D84-423D-A1CB-319D96456907}" dt="2026-04-13T13:11:18.669" v="1156"/>
        <pc:sldMkLst>
          <pc:docMk/>
          <pc:sldMk cId="636945149" sldId="1415"/>
        </pc:sldMkLst>
      </pc:sldChg>
      <pc:sldChg chg="modSp add mod">
        <pc:chgData name="Katie Bailey" userId="0ad84095-2c78-4fd6-8f6e-140a8eece093" providerId="ADAL" clId="{3F363A26-7D84-423D-A1CB-319D96456907}" dt="2026-04-13T13:11:18.971" v="1157" actId="27636"/>
        <pc:sldMkLst>
          <pc:docMk/>
          <pc:sldMk cId="2265394372" sldId="1745"/>
        </pc:sldMkLst>
        <pc:spChg chg="mod">
          <ac:chgData name="Katie Bailey" userId="0ad84095-2c78-4fd6-8f6e-140a8eece093" providerId="ADAL" clId="{3F363A26-7D84-423D-A1CB-319D96456907}" dt="2026-04-13T13:11:18.971" v="1157" actId="27636"/>
          <ac:spMkLst>
            <pc:docMk/>
            <pc:sldMk cId="2265394372" sldId="1745"/>
            <ac:spMk id="3" creationId="{0E6CFC2E-89E2-403D-AC7B-1292BB0A2BCF}"/>
          </ac:spMkLst>
        </pc:spChg>
      </pc:sldChg>
      <pc:sldChg chg="add">
        <pc:chgData name="Katie Bailey" userId="0ad84095-2c78-4fd6-8f6e-140a8eece093" providerId="ADAL" clId="{3F363A26-7D84-423D-A1CB-319D96456907}" dt="2026-04-13T13:11:18.669" v="1156"/>
        <pc:sldMkLst>
          <pc:docMk/>
          <pc:sldMk cId="4187117944" sldId="2080108315"/>
        </pc:sldMkLst>
      </pc:sldChg>
      <pc:sldChg chg="add">
        <pc:chgData name="Katie Bailey" userId="0ad84095-2c78-4fd6-8f6e-140a8eece093" providerId="ADAL" clId="{3F363A26-7D84-423D-A1CB-319D96456907}" dt="2026-04-13T13:11:18.669" v="1156"/>
        <pc:sldMkLst>
          <pc:docMk/>
          <pc:sldMk cId="771002317" sldId="2080108477"/>
        </pc:sldMkLst>
      </pc:sldChg>
      <pc:sldChg chg="add">
        <pc:chgData name="Katie Bailey" userId="0ad84095-2c78-4fd6-8f6e-140a8eece093" providerId="ADAL" clId="{3F363A26-7D84-423D-A1CB-319D96456907}" dt="2026-04-13T13:11:18.669" v="1156"/>
        <pc:sldMkLst>
          <pc:docMk/>
          <pc:sldMk cId="2651586077" sldId="2080108478"/>
        </pc:sldMkLst>
      </pc:sldChg>
      <pc:sldChg chg="add">
        <pc:chgData name="Katie Bailey" userId="0ad84095-2c78-4fd6-8f6e-140a8eece093" providerId="ADAL" clId="{3F363A26-7D84-423D-A1CB-319D96456907}" dt="2026-04-13T13:11:18.669" v="1156"/>
        <pc:sldMkLst>
          <pc:docMk/>
          <pc:sldMk cId="2415867614" sldId="2147376874"/>
        </pc:sldMkLst>
      </pc:sldChg>
      <pc:sldChg chg="add">
        <pc:chgData name="Katie Bailey" userId="0ad84095-2c78-4fd6-8f6e-140a8eece093" providerId="ADAL" clId="{3F363A26-7D84-423D-A1CB-319D96456907}" dt="2026-04-13T13:11:18.669" v="1156"/>
        <pc:sldMkLst>
          <pc:docMk/>
          <pc:sldMk cId="1859996052" sldId="2147376875"/>
        </pc:sldMkLst>
      </pc:sldChg>
      <pc:sldChg chg="add">
        <pc:chgData name="Katie Bailey" userId="0ad84095-2c78-4fd6-8f6e-140a8eece093" providerId="ADAL" clId="{3F363A26-7D84-423D-A1CB-319D96456907}" dt="2026-04-13T13:11:18.669" v="1156"/>
        <pc:sldMkLst>
          <pc:docMk/>
          <pc:sldMk cId="1858373770" sldId="2147376876"/>
        </pc:sldMkLst>
      </pc:sldChg>
      <pc:sldChg chg="add">
        <pc:chgData name="Katie Bailey" userId="0ad84095-2c78-4fd6-8f6e-140a8eece093" providerId="ADAL" clId="{3F363A26-7D84-423D-A1CB-319D96456907}" dt="2026-04-13T13:11:18.669" v="1156"/>
        <pc:sldMkLst>
          <pc:docMk/>
          <pc:sldMk cId="0" sldId="2147376877"/>
        </pc:sldMkLst>
      </pc:sldChg>
      <pc:sldChg chg="add">
        <pc:chgData name="Katie Bailey" userId="0ad84095-2c78-4fd6-8f6e-140a8eece093" providerId="ADAL" clId="{3F363A26-7D84-423D-A1CB-319D96456907}" dt="2026-04-13T13:11:18.669" v="1156"/>
        <pc:sldMkLst>
          <pc:docMk/>
          <pc:sldMk cId="2274101659" sldId="2147376878"/>
        </pc:sldMkLst>
      </pc:sldChg>
      <pc:sldChg chg="modSp add">
        <pc:chgData name="Katie Bailey" userId="0ad84095-2c78-4fd6-8f6e-140a8eece093" providerId="ADAL" clId="{3F363A26-7D84-423D-A1CB-319D96456907}" dt="2026-04-13T13:17:41.645" v="1161" actId="14826"/>
        <pc:sldMkLst>
          <pc:docMk/>
          <pc:sldMk cId="1412419814" sldId="2147376879"/>
        </pc:sldMkLst>
        <pc:picChg chg="mod">
          <ac:chgData name="Katie Bailey" userId="0ad84095-2c78-4fd6-8f6e-140a8eece093" providerId="ADAL" clId="{3F363A26-7D84-423D-A1CB-319D96456907}" dt="2026-04-13T13:17:41.645" v="1161" actId="14826"/>
          <ac:picMkLst>
            <pc:docMk/>
            <pc:sldMk cId="1412419814" sldId="2147376879"/>
            <ac:picMk id="6" creationId="{FB6575D4-8673-4290-FB38-A8A6B1B8EB74}"/>
          </ac:picMkLst>
        </pc:picChg>
      </pc:sldChg>
      <pc:sldChg chg="add">
        <pc:chgData name="Katie Bailey" userId="0ad84095-2c78-4fd6-8f6e-140a8eece093" providerId="ADAL" clId="{3F363A26-7D84-423D-A1CB-319D96456907}" dt="2026-04-13T13:11:18.669" v="1156"/>
        <pc:sldMkLst>
          <pc:docMk/>
          <pc:sldMk cId="4259049342" sldId="2147376880"/>
        </pc:sldMkLst>
      </pc:sldChg>
      <pc:sldChg chg="add">
        <pc:chgData name="Katie Bailey" userId="0ad84095-2c78-4fd6-8f6e-140a8eece093" providerId="ADAL" clId="{3F363A26-7D84-423D-A1CB-319D96456907}" dt="2026-04-13T13:11:18.669" v="1156"/>
        <pc:sldMkLst>
          <pc:docMk/>
          <pc:sldMk cId="3754342942" sldId="2147376881"/>
        </pc:sldMkLst>
      </pc:sldChg>
      <pc:sldChg chg="addSp delSp modSp mod">
        <pc:chgData name="Katie Bailey" userId="0ad84095-2c78-4fd6-8f6e-140a8eece093" providerId="ADAL" clId="{3F363A26-7D84-423D-A1CB-319D96456907}" dt="2026-04-13T13:17:31.659" v="1159" actId="14826"/>
        <pc:sldMkLst>
          <pc:docMk/>
          <pc:sldMk cId="3723694259" sldId="2147476316"/>
        </pc:sldMkLst>
        <pc:spChg chg="add mod">
          <ac:chgData name="Katie Bailey" userId="0ad84095-2c78-4fd6-8f6e-140a8eece093" providerId="ADAL" clId="{3F363A26-7D84-423D-A1CB-319D96456907}" dt="2026-04-10T14:28:41.534" v="102" actId="14100"/>
          <ac:spMkLst>
            <pc:docMk/>
            <pc:sldMk cId="3723694259" sldId="2147476316"/>
            <ac:spMk id="2" creationId="{8A74B53E-61DF-61E1-50D9-85C796F3EA96}"/>
          </ac:spMkLst>
        </pc:spChg>
        <pc:spChg chg="mod">
          <ac:chgData name="Katie Bailey" userId="0ad84095-2c78-4fd6-8f6e-140a8eece093" providerId="ADAL" clId="{3F363A26-7D84-423D-A1CB-319D96456907}" dt="2026-04-13T13:17:31.659" v="1159" actId="14826"/>
          <ac:spMkLst>
            <pc:docMk/>
            <pc:sldMk cId="3723694259" sldId="2147476316"/>
            <ac:spMk id="15" creationId="{65BA75D2-50A2-AFF7-2F0B-8D076C06A3A8}"/>
          </ac:spMkLst>
        </pc:spChg>
      </pc:sldChg>
      <pc:sldChg chg="addSp delSp modSp add mod ord">
        <pc:chgData name="Katie Bailey" userId="0ad84095-2c78-4fd6-8f6e-140a8eece093" providerId="ADAL" clId="{3F363A26-7D84-423D-A1CB-319D96456907}" dt="2026-04-10T18:55:54.264" v="1146" actId="14826"/>
        <pc:sldMkLst>
          <pc:docMk/>
          <pc:sldMk cId="751295320" sldId="2147476331"/>
        </pc:sldMkLst>
        <pc:spChg chg="mod">
          <ac:chgData name="Katie Bailey" userId="0ad84095-2c78-4fd6-8f6e-140a8eece093" providerId="ADAL" clId="{3F363A26-7D84-423D-A1CB-319D96456907}" dt="2026-04-10T14:23:08.182" v="63" actId="20577"/>
          <ac:spMkLst>
            <pc:docMk/>
            <pc:sldMk cId="751295320" sldId="2147476331"/>
            <ac:spMk id="2" creationId="{94D69FFF-12FD-FB2C-A834-17E877B0B5F5}"/>
          </ac:spMkLst>
        </pc:spChg>
        <pc:spChg chg="mod">
          <ac:chgData name="Katie Bailey" userId="0ad84095-2c78-4fd6-8f6e-140a8eece093" providerId="ADAL" clId="{3F363A26-7D84-423D-A1CB-319D96456907}" dt="2026-04-10T14:26:48.155" v="79"/>
          <ac:spMkLst>
            <pc:docMk/>
            <pc:sldMk cId="751295320" sldId="2147476331"/>
            <ac:spMk id="3" creationId="{AEF2AF62-E83E-D82F-1126-869E7E02C356}"/>
          </ac:spMkLst>
        </pc:spChg>
        <pc:spChg chg="mod">
          <ac:chgData name="Katie Bailey" userId="0ad84095-2c78-4fd6-8f6e-140a8eece093" providerId="ADAL" clId="{3F363A26-7D84-423D-A1CB-319D96456907}" dt="2026-04-10T14:26:52.979" v="80" actId="20577"/>
          <ac:spMkLst>
            <pc:docMk/>
            <pc:sldMk cId="751295320" sldId="2147476331"/>
            <ac:spMk id="4" creationId="{E6E0812C-C0AB-9AB9-F452-1B26BD4432B9}"/>
          </ac:spMkLst>
        </pc:spChg>
        <pc:spChg chg="mod">
          <ac:chgData name="Katie Bailey" userId="0ad84095-2c78-4fd6-8f6e-140a8eece093" providerId="ADAL" clId="{3F363A26-7D84-423D-A1CB-319D96456907}" dt="2026-04-10T14:25:56.605" v="76" actId="14826"/>
          <ac:spMkLst>
            <pc:docMk/>
            <pc:sldMk cId="751295320" sldId="2147476331"/>
            <ac:spMk id="6" creationId="{03FA868E-7034-6D0D-E59D-ACF3939C501D}"/>
          </ac:spMkLst>
        </pc:spChg>
        <pc:spChg chg="add mod">
          <ac:chgData name="Katie Bailey" userId="0ad84095-2c78-4fd6-8f6e-140a8eece093" providerId="ADAL" clId="{3F363A26-7D84-423D-A1CB-319D96456907}" dt="2026-04-10T14:23:57.892" v="75"/>
          <ac:spMkLst>
            <pc:docMk/>
            <pc:sldMk cId="751295320" sldId="2147476331"/>
            <ac:spMk id="14" creationId="{0478F6FA-BD9F-EFFE-FB02-A75C5546CEB0}"/>
          </ac:spMkLst>
        </pc:spChg>
        <pc:spChg chg="mod">
          <ac:chgData name="Katie Bailey" userId="0ad84095-2c78-4fd6-8f6e-140a8eece093" providerId="ADAL" clId="{3F363A26-7D84-423D-A1CB-319D96456907}" dt="2026-04-10T18:55:54.264" v="1146" actId="14826"/>
          <ac:spMkLst>
            <pc:docMk/>
            <pc:sldMk cId="751295320" sldId="2147476331"/>
            <ac:spMk id="15" creationId="{B9182155-B2B7-EF65-9AF7-D8D7572AD3EE}"/>
          </ac:spMkLst>
        </pc:spChg>
      </pc:sldChg>
      <pc:sldChg chg="modSp add mod">
        <pc:chgData name="Katie Bailey" userId="0ad84095-2c78-4fd6-8f6e-140a8eece093" providerId="ADAL" clId="{3F363A26-7D84-423D-A1CB-319D96456907}" dt="2026-04-10T14:27:30.123" v="93" actId="20577"/>
        <pc:sldMkLst>
          <pc:docMk/>
          <pc:sldMk cId="2477782099" sldId="2147476332"/>
        </pc:sldMkLst>
        <pc:spChg chg="mod">
          <ac:chgData name="Katie Bailey" userId="0ad84095-2c78-4fd6-8f6e-140a8eece093" providerId="ADAL" clId="{3F363A26-7D84-423D-A1CB-319D96456907}" dt="2026-04-10T14:27:30.123" v="93" actId="20577"/>
          <ac:spMkLst>
            <pc:docMk/>
            <pc:sldMk cId="2477782099" sldId="2147476332"/>
            <ac:spMk id="4" creationId="{38AAE27C-235F-A388-22DB-4EC7BE79A66C}"/>
          </ac:spMkLst>
        </pc:spChg>
      </pc:sldChg>
      <pc:sldChg chg="modSp add del mod">
        <pc:chgData name="Katie Bailey" userId="0ad84095-2c78-4fd6-8f6e-140a8eece093" providerId="ADAL" clId="{3F363A26-7D84-423D-A1CB-319D96456907}" dt="2026-04-13T13:12:20.072" v="1158" actId="47"/>
        <pc:sldMkLst>
          <pc:docMk/>
          <pc:sldMk cId="2097522926" sldId="2147476333"/>
        </pc:sldMkLst>
      </pc:sldChg>
      <pc:sldChg chg="addSp modSp add mod">
        <pc:chgData name="Katie Bailey" userId="0ad84095-2c78-4fd6-8f6e-140a8eece093" providerId="ADAL" clId="{3F363A26-7D84-423D-A1CB-319D96456907}" dt="2026-04-10T17:41:50.888" v="1028" actId="1076"/>
        <pc:sldMkLst>
          <pc:docMk/>
          <pc:sldMk cId="3282803487" sldId="2147476334"/>
        </pc:sldMkLst>
        <pc:spChg chg="add mod">
          <ac:chgData name="Katie Bailey" userId="0ad84095-2c78-4fd6-8f6e-140a8eece093" providerId="ADAL" clId="{3F363A26-7D84-423D-A1CB-319D96456907}" dt="2026-04-10T17:41:50.888" v="1028" actId="1076"/>
          <ac:spMkLst>
            <pc:docMk/>
            <pc:sldMk cId="3282803487" sldId="2147476334"/>
            <ac:spMk id="2" creationId="{3D0BA2FE-4D2B-56D8-480C-049945575B81}"/>
          </ac:spMkLst>
        </pc:spChg>
        <pc:spChg chg="mod">
          <ac:chgData name="Katie Bailey" userId="0ad84095-2c78-4fd6-8f6e-140a8eece093" providerId="ADAL" clId="{3F363A26-7D84-423D-A1CB-319D96456907}" dt="2026-04-10T17:40:57.116" v="1016" actId="20577"/>
          <ac:spMkLst>
            <pc:docMk/>
            <pc:sldMk cId="3282803487" sldId="2147476334"/>
            <ac:spMk id="4" creationId="{D9F11CC5-22BB-F552-6ED8-A58745D910D2}"/>
          </ac:spMkLst>
        </pc:spChg>
      </pc:sldChg>
      <pc:sldChg chg="modSp add mod">
        <pc:chgData name="Katie Bailey" userId="0ad84095-2c78-4fd6-8f6e-140a8eece093" providerId="ADAL" clId="{3F363A26-7D84-423D-A1CB-319D96456907}" dt="2026-04-10T17:41:58.089" v="1029" actId="1076"/>
        <pc:sldMkLst>
          <pc:docMk/>
          <pc:sldMk cId="3466429569" sldId="2147476343"/>
        </pc:sldMkLst>
        <pc:spChg chg="mod">
          <ac:chgData name="Katie Bailey" userId="0ad84095-2c78-4fd6-8f6e-140a8eece093" providerId="ADAL" clId="{3F363A26-7D84-423D-A1CB-319D96456907}" dt="2026-04-10T17:41:58.089" v="1029" actId="1076"/>
          <ac:spMkLst>
            <pc:docMk/>
            <pc:sldMk cId="3466429569" sldId="2147476343"/>
            <ac:spMk id="2" creationId="{97F10155-728C-D09E-49C6-39A074681976}"/>
          </ac:spMkLst>
        </pc:spChg>
      </pc:sldChg>
      <pc:sldChg chg="add del">
        <pc:chgData name="Katie Bailey" userId="0ad84095-2c78-4fd6-8f6e-140a8eece093" providerId="ADAL" clId="{3F363A26-7D84-423D-A1CB-319D96456907}" dt="2026-04-13T13:12:20.072" v="1158" actId="47"/>
        <pc:sldMkLst>
          <pc:docMk/>
          <pc:sldMk cId="0" sldId="2147476344"/>
        </pc:sldMkLst>
      </pc:sldChg>
      <pc:sldChg chg="add">
        <pc:chgData name="Katie Bailey" userId="0ad84095-2c78-4fd6-8f6e-140a8eece093" providerId="ADAL" clId="{3F363A26-7D84-423D-A1CB-319D96456907}" dt="2026-04-13T13:11:18.669" v="1156"/>
        <pc:sldMkLst>
          <pc:docMk/>
          <pc:sldMk cId="2692818889" sldId="2147476345"/>
        </pc:sldMkLst>
      </pc:sldChg>
      <pc:sldChg chg="add">
        <pc:chgData name="Katie Bailey" userId="0ad84095-2c78-4fd6-8f6e-140a8eece093" providerId="ADAL" clId="{3F363A26-7D84-423D-A1CB-319D96456907}" dt="2026-04-13T13:11:18.669" v="1156"/>
        <pc:sldMkLst>
          <pc:docMk/>
          <pc:sldMk cId="0" sldId="2147476346"/>
        </pc:sldMkLst>
      </pc:sldChg>
      <pc:sldChg chg="add">
        <pc:chgData name="Katie Bailey" userId="0ad84095-2c78-4fd6-8f6e-140a8eece093" providerId="ADAL" clId="{3F363A26-7D84-423D-A1CB-319D96456907}" dt="2026-04-13T13:11:18.669" v="1156"/>
        <pc:sldMkLst>
          <pc:docMk/>
          <pc:sldMk cId="0" sldId="2147476347"/>
        </pc:sldMkLst>
      </pc:sldChg>
      <pc:sldChg chg="add">
        <pc:chgData name="Katie Bailey" userId="0ad84095-2c78-4fd6-8f6e-140a8eece093" providerId="ADAL" clId="{3F363A26-7D84-423D-A1CB-319D96456907}" dt="2026-04-13T13:11:18.669" v="1156"/>
        <pc:sldMkLst>
          <pc:docMk/>
          <pc:sldMk cId="0" sldId="2147476348"/>
        </pc:sldMkLst>
      </pc:sldChg>
      <pc:sldChg chg="add">
        <pc:chgData name="Katie Bailey" userId="0ad84095-2c78-4fd6-8f6e-140a8eece093" providerId="ADAL" clId="{3F363A26-7D84-423D-A1CB-319D96456907}" dt="2026-04-13T13:11:18.669" v="1156"/>
        <pc:sldMkLst>
          <pc:docMk/>
          <pc:sldMk cId="0" sldId="2147476349"/>
        </pc:sldMkLst>
      </pc:sldChg>
      <pc:sldChg chg="add">
        <pc:chgData name="Katie Bailey" userId="0ad84095-2c78-4fd6-8f6e-140a8eece093" providerId="ADAL" clId="{3F363A26-7D84-423D-A1CB-319D96456907}" dt="2026-04-13T13:11:18.669" v="1156"/>
        <pc:sldMkLst>
          <pc:docMk/>
          <pc:sldMk cId="0" sldId="2147476350"/>
        </pc:sldMkLst>
      </pc:sldChg>
      <pc:sldChg chg="add">
        <pc:chgData name="Katie Bailey" userId="0ad84095-2c78-4fd6-8f6e-140a8eece093" providerId="ADAL" clId="{3F363A26-7D84-423D-A1CB-319D96456907}" dt="2026-04-13T13:11:18.669" v="1156"/>
        <pc:sldMkLst>
          <pc:docMk/>
          <pc:sldMk cId="0" sldId="2147476351"/>
        </pc:sldMkLst>
      </pc:sldChg>
      <pc:sldChg chg="add">
        <pc:chgData name="Katie Bailey" userId="0ad84095-2c78-4fd6-8f6e-140a8eece093" providerId="ADAL" clId="{3F363A26-7D84-423D-A1CB-319D96456907}" dt="2026-04-13T13:11:18.669" v="1156"/>
        <pc:sldMkLst>
          <pc:docMk/>
          <pc:sldMk cId="4188608532" sldId="2147476352"/>
        </pc:sldMkLst>
      </pc:sldChg>
    </pc:docChg>
  </pc:docChgLst>
  <pc:docChgLst>
    <pc:chgData name="Lizeth George" userId="92d765bc-2377-48da-8a04-1a2ff70d6e80" providerId="ADAL" clId="{C0116117-2BDA-4992-A6EC-41CD120F4796}"/>
    <pc:docChg chg="addSld delSld modSld sldOrd">
      <pc:chgData name="Lizeth George" userId="92d765bc-2377-48da-8a04-1a2ff70d6e80" providerId="ADAL" clId="{C0116117-2BDA-4992-A6EC-41CD120F4796}" dt="2026-04-10T18:33:37.684" v="85" actId="20577"/>
      <pc:docMkLst>
        <pc:docMk/>
      </pc:docMkLst>
      <pc:sldChg chg="modSp mod">
        <pc:chgData name="Lizeth George" userId="92d765bc-2377-48da-8a04-1a2ff70d6e80" providerId="ADAL" clId="{C0116117-2BDA-4992-A6EC-41CD120F4796}" dt="2026-04-10T18:17:30.018" v="0" actId="2711"/>
        <pc:sldMkLst>
          <pc:docMk/>
          <pc:sldMk cId="2972480347" sldId="305"/>
        </pc:sldMkLst>
        <pc:spChg chg="mod">
          <ac:chgData name="Lizeth George" userId="92d765bc-2377-48da-8a04-1a2ff70d6e80" providerId="ADAL" clId="{C0116117-2BDA-4992-A6EC-41CD120F4796}" dt="2026-04-10T18:17:30.018" v="0" actId="2711"/>
          <ac:spMkLst>
            <pc:docMk/>
            <pc:sldMk cId="2972480347" sldId="305"/>
            <ac:spMk id="2" creationId="{EFF3BF51-56B4-DB1D-A5A7-92C3A4310A0E}"/>
          </ac:spMkLst>
        </pc:spChg>
      </pc:sldChg>
      <pc:sldChg chg="modSp mod ord">
        <pc:chgData name="Lizeth George" userId="92d765bc-2377-48da-8a04-1a2ff70d6e80" providerId="ADAL" clId="{C0116117-2BDA-4992-A6EC-41CD120F4796}" dt="2026-04-10T18:20:17.013" v="27" actId="20577"/>
        <pc:sldMkLst>
          <pc:docMk/>
          <pc:sldMk cId="1459093050" sldId="307"/>
        </pc:sldMkLst>
        <pc:spChg chg="mod">
          <ac:chgData name="Lizeth George" userId="92d765bc-2377-48da-8a04-1a2ff70d6e80" providerId="ADAL" clId="{C0116117-2BDA-4992-A6EC-41CD120F4796}" dt="2026-04-10T18:20:09.317" v="12" actId="20577"/>
          <ac:spMkLst>
            <pc:docMk/>
            <pc:sldMk cId="1459093050" sldId="307"/>
            <ac:spMk id="8" creationId="{85063AFB-3436-AD0D-3D23-09403E7C0937}"/>
          </ac:spMkLst>
        </pc:spChg>
        <pc:spChg chg="mod">
          <ac:chgData name="Lizeth George" userId="92d765bc-2377-48da-8a04-1a2ff70d6e80" providerId="ADAL" clId="{C0116117-2BDA-4992-A6EC-41CD120F4796}" dt="2026-04-10T18:20:17.013" v="27" actId="20577"/>
          <ac:spMkLst>
            <pc:docMk/>
            <pc:sldMk cId="1459093050" sldId="307"/>
            <ac:spMk id="12" creationId="{5F0C8F5D-3CCF-88D5-73D1-79214594632E}"/>
          </ac:spMkLst>
        </pc:spChg>
      </pc:sldChg>
      <pc:sldChg chg="modSp add mod ord">
        <pc:chgData name="Lizeth George" userId="92d765bc-2377-48da-8a04-1a2ff70d6e80" providerId="ADAL" clId="{C0116117-2BDA-4992-A6EC-41CD120F4796}" dt="2026-04-10T18:19:20.241" v="7"/>
        <pc:sldMkLst>
          <pc:docMk/>
          <pc:sldMk cId="36956417" sldId="2147476315"/>
        </pc:sldMkLst>
        <pc:spChg chg="mod">
          <ac:chgData name="Lizeth George" userId="92d765bc-2377-48da-8a04-1a2ff70d6e80" providerId="ADAL" clId="{C0116117-2BDA-4992-A6EC-41CD120F4796}" dt="2026-04-10T18:18:34.837" v="3" actId="14100"/>
          <ac:spMkLst>
            <pc:docMk/>
            <pc:sldMk cId="36956417" sldId="2147476315"/>
            <ac:spMk id="12" creationId="{5F0C8F5D-3CCF-88D5-73D1-79214594632E}"/>
          </ac:spMkLst>
        </pc:spChg>
      </pc:sldChg>
      <pc:sldChg chg="modSp mod">
        <pc:chgData name="Lizeth George" userId="92d765bc-2377-48da-8a04-1a2ff70d6e80" providerId="ADAL" clId="{C0116117-2BDA-4992-A6EC-41CD120F4796}" dt="2026-04-10T18:25:24.347" v="53" actId="20577"/>
        <pc:sldMkLst>
          <pc:docMk/>
          <pc:sldMk cId="3723694259" sldId="2147476316"/>
        </pc:sldMkLst>
        <pc:spChg chg="mod">
          <ac:chgData name="Lizeth George" userId="92d765bc-2377-48da-8a04-1a2ff70d6e80" providerId="ADAL" clId="{C0116117-2BDA-4992-A6EC-41CD120F4796}" dt="2026-04-10T18:25:24.347" v="53" actId="20577"/>
          <ac:spMkLst>
            <pc:docMk/>
            <pc:sldMk cId="3723694259" sldId="2147476316"/>
            <ac:spMk id="12" creationId="{5F0C8F5D-3CCF-88D5-73D1-79214594632E}"/>
          </ac:spMkLst>
        </pc:spChg>
      </pc:sldChg>
      <pc:sldChg chg="modSp mod">
        <pc:chgData name="Lizeth George" userId="92d765bc-2377-48da-8a04-1a2ff70d6e80" providerId="ADAL" clId="{C0116117-2BDA-4992-A6EC-41CD120F4796}" dt="2026-04-10T18:21:21.228" v="40" actId="20577"/>
        <pc:sldMkLst>
          <pc:docMk/>
          <pc:sldMk cId="751295320" sldId="2147476331"/>
        </pc:sldMkLst>
        <pc:spChg chg="mod">
          <ac:chgData name="Lizeth George" userId="92d765bc-2377-48da-8a04-1a2ff70d6e80" providerId="ADAL" clId="{C0116117-2BDA-4992-A6EC-41CD120F4796}" dt="2026-04-10T18:21:21.228" v="40" actId="20577"/>
          <ac:spMkLst>
            <pc:docMk/>
            <pc:sldMk cId="751295320" sldId="2147476331"/>
            <ac:spMk id="12" creationId="{E6ECAE64-AD80-0A55-D596-FCBB12A8B8D3}"/>
          </ac:spMkLst>
        </pc:spChg>
      </pc:sldChg>
    </pc:docChg>
  </pc:docChgLst>
</pc:chgInfo>
</file>

<file path=ppt/comments/modernComment_7FFFE36B_2CC7DB58.xml><?xml version="1.0" encoding="utf-8"?>
<p188:cmLst xmlns:a="http://schemas.openxmlformats.org/drawingml/2006/main" xmlns:r="http://schemas.openxmlformats.org/officeDocument/2006/relationships" xmlns:p188="http://schemas.microsoft.com/office/powerpoint/2018/8/main">
  <p188:cm id="{6C84A526-B751-41B1-89CE-3E55D0E4C5B3}" authorId="{BED87BA9-CBE0-30E8-9C60-BE3369EF1036}" status="resolved" created="2026-04-10T18:21:16.046" complete="100000">
    <ac:deMkLst xmlns:ac="http://schemas.microsoft.com/office/drawing/2013/main/command">
      <pc:docMk xmlns:pc="http://schemas.microsoft.com/office/powerpoint/2013/main/command"/>
      <pc:sldMk xmlns:pc="http://schemas.microsoft.com/office/powerpoint/2013/main/command" cId="751295320" sldId="2147476331"/>
      <ac:spMk id="15" creationId="{B9182155-B2B7-EF65-9AF7-D8D7572AD3EE}"/>
    </ac:deMkLst>
    <p188:replyLst>
      <p188:reply id="{2C9C5498-5B96-457F-B7D1-99FBD5F83F40}" authorId="{BED87BA9-CBE0-30E8-9C60-BE3369EF1036}" created="2026-04-10T18:23:26.336">
        <p188:txBody>
          <a:bodyPr/>
          <a:lstStyle/>
          <a:p>
            <a:r>
              <a:rPr lang="en-US"/>
              <a:t>Please make sure this is updated with all slides for Tobi. </a:t>
            </a:r>
          </a:p>
        </p188:txBody>
      </p188:reply>
    </p188:replyLst>
    <p188:txBody>
      <a:bodyPr/>
      <a:lstStyle/>
      <a:p>
        <a:r>
          <a:rPr lang="en-US"/>
          <a:t>[@Katie Bailey] Tobi has a new headshot located in the headshot folder under The League Teams.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E9E248-498E-1542-A67F-DCEE4CB4A6DA}" type="datetimeFigureOut">
              <a:rPr lang="en-US" smtClean="0"/>
              <a:t>4/10/2026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A48C28-2B89-6944-ADFE-6F90A61E2E10}" type="slidenum">
              <a:rPr lang="en-US" smtClean="0"/>
              <a:t>‹#›</a:t>
            </a:fld>
            <a:endParaRPr lang="en-US"/>
          </a:p>
        </p:txBody>
      </p:sp>
    </p:spTree>
    <p:extLst>
      <p:ext uri="{BB962C8B-B14F-4D97-AF65-F5344CB8AC3E}">
        <p14:creationId xmlns:p14="http://schemas.microsoft.com/office/powerpoint/2010/main" val="4108389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82F7E1-8895-4718-B441-6188F69C0BD3}" type="slidenum">
              <a:rPr lang="en-US" smtClean="0"/>
              <a:t>3</a:t>
            </a:fld>
            <a:endParaRPr lang="en-US"/>
          </a:p>
        </p:txBody>
      </p:sp>
    </p:spTree>
    <p:extLst>
      <p:ext uri="{BB962C8B-B14F-4D97-AF65-F5344CB8AC3E}">
        <p14:creationId xmlns:p14="http://schemas.microsoft.com/office/powerpoint/2010/main" val="3671146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1589" indent="-191589" defTabSz="1021806">
              <a:buFont typeface="Arial" panose="020B0604020202020204" pitchFamily="34" charset="0"/>
              <a:buChar char="•"/>
              <a:defRPr/>
            </a:pPr>
            <a:r>
              <a:rPr lang="en-US" sz="1300"/>
              <a:t>These principles have been refined, adapted, and reinterpreted over time. The seven principles used by the International Cooperative Alliance today are generally accepted by cooperatives worldwide.</a:t>
            </a:r>
          </a:p>
          <a:p>
            <a:pPr marL="191589" indent="-191589">
              <a:buFont typeface="Arial" panose="020B0604020202020204" pitchFamily="34" charset="0"/>
              <a:buChar char="•"/>
            </a:pPr>
            <a:endParaRPr lang="en-US" sz="1300"/>
          </a:p>
          <a:p>
            <a:pPr marL="191589" indent="-191589">
              <a:buFont typeface="Arial" panose="020B0604020202020204" pitchFamily="34" charset="0"/>
              <a:buChar char="•"/>
            </a:pPr>
            <a:r>
              <a:rPr lang="en-US" sz="1300"/>
              <a:t>The Cooperative Principles do not stand in isolation from each other. They are interdependent principles which support and strengthen each other</a:t>
            </a:r>
          </a:p>
          <a:p>
            <a:pPr marL="191589" indent="-191589">
              <a:buFont typeface="Arial" panose="020B0604020202020204" pitchFamily="34" charset="0"/>
              <a:buChar char="•"/>
            </a:pPr>
            <a:endParaRPr lang="en-US" sz="1300"/>
          </a:p>
          <a:p>
            <a:pPr marL="191589" indent="-191589">
              <a:buFont typeface="Arial" panose="020B0604020202020204" pitchFamily="34" charset="0"/>
              <a:buChar char="•"/>
            </a:pPr>
            <a:r>
              <a:rPr lang="en-US" sz="1300"/>
              <a:t>Cooperatives are the only type of enterprise that have an internationally agreed ethical code of values and operate in accordance with shared principles</a:t>
            </a:r>
          </a:p>
          <a:p>
            <a:endParaRPr lang="en-US"/>
          </a:p>
        </p:txBody>
      </p:sp>
      <p:sp>
        <p:nvSpPr>
          <p:cNvPr id="4" name="Slide Number Placeholder 3"/>
          <p:cNvSpPr>
            <a:spLocks noGrp="1"/>
          </p:cNvSpPr>
          <p:nvPr>
            <p:ph type="sldNum" sz="quarter" idx="5"/>
          </p:nvPr>
        </p:nvSpPr>
        <p:spPr/>
        <p:txBody>
          <a:bodyPr/>
          <a:lstStyle/>
          <a:p>
            <a:fld id="{D3D93A37-8CDC-4818-B151-EC8D49D014CB}" type="slidenum">
              <a:rPr lang="en-US" smtClean="0"/>
              <a:t>27</a:t>
            </a:fld>
            <a:endParaRPr lang="en-US"/>
          </a:p>
        </p:txBody>
      </p:sp>
      <p:sp>
        <p:nvSpPr>
          <p:cNvPr id="5" name="Footer Placeholder 4">
            <a:extLst>
              <a:ext uri="{FF2B5EF4-FFF2-40B4-BE49-F238E27FC236}">
                <a16:creationId xmlns:a16="http://schemas.microsoft.com/office/drawing/2014/main" id="{76190FDD-89C6-3E22-B31A-C884F6AE65F2}"/>
              </a:ext>
            </a:extLst>
          </p:cNvPr>
          <p:cNvSpPr>
            <a:spLocks noGrp="1"/>
          </p:cNvSpPr>
          <p:nvPr>
            <p:ph type="ftr" sz="quarter" idx="4"/>
          </p:nvPr>
        </p:nvSpPr>
        <p:spPr/>
        <p:txBody>
          <a:bodyPr/>
          <a:lstStyle/>
          <a:p>
            <a:r>
              <a:rPr lang="en-US"/>
              <a:t>National Credit Union Foundation. All rights reserved. </a:t>
            </a:r>
          </a:p>
        </p:txBody>
      </p:sp>
    </p:spTree>
    <p:extLst>
      <p:ext uri="{BB962C8B-B14F-4D97-AF65-F5344CB8AC3E}">
        <p14:creationId xmlns:p14="http://schemas.microsoft.com/office/powerpoint/2010/main" val="766425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409575"/>
            <a:ext cx="5759450" cy="3240088"/>
          </a:xfrm>
        </p:spPr>
      </p:sp>
      <p:sp>
        <p:nvSpPr>
          <p:cNvPr id="3" name="Notes Placeholder 2"/>
          <p:cNvSpPr>
            <a:spLocks noGrp="1"/>
          </p:cNvSpPr>
          <p:nvPr>
            <p:ph type="body" idx="1"/>
          </p:nvPr>
        </p:nvSpPr>
        <p:spPr/>
        <p:txBody>
          <a:bodyPr/>
          <a:lstStyle/>
          <a:p>
            <a:r>
              <a:rPr lang="en-US" b="1"/>
              <a:t>1. Voluntary &amp; Open Membership</a:t>
            </a:r>
          </a:p>
          <a:p>
            <a:endParaRPr lang="en-US"/>
          </a:p>
          <a:p>
            <a:r>
              <a:rPr lang="en-US" b="1"/>
              <a:t>What it means:</a:t>
            </a:r>
            <a:r>
              <a:rPr lang="en-US"/>
              <a:t> Cooperatives are open to all people willing to use their services and accept the responsibilities of membership, without discrimination.</a:t>
            </a:r>
          </a:p>
          <a:p>
            <a:endParaRPr lang="en-US"/>
          </a:p>
          <a:p>
            <a:r>
              <a:rPr lang="en-US" b="1"/>
              <a:t>How credit unions demonstrate Principle 1:</a:t>
            </a:r>
          </a:p>
          <a:p>
            <a:endParaRPr lang="en-US"/>
          </a:p>
          <a:p>
            <a:pPr>
              <a:buFont typeface="Arial" panose="020B0604020202020204" pitchFamily="34" charset="0"/>
              <a:buChar char="•"/>
            </a:pPr>
            <a:r>
              <a:rPr lang="en-US"/>
              <a:t>Membership is open to all who qualify under the credit union’s </a:t>
            </a:r>
            <a:r>
              <a:rPr lang="en-US" b="1"/>
              <a:t>field of membership</a:t>
            </a:r>
            <a:r>
              <a:rPr lang="en-US"/>
              <a:t> (e.g., community-based, employer-based).</a:t>
            </a:r>
          </a:p>
          <a:p>
            <a:pPr>
              <a:buFont typeface="Arial" panose="020B0604020202020204" pitchFamily="34" charset="0"/>
              <a:buChar char="•"/>
            </a:pPr>
            <a:r>
              <a:rPr lang="en-US"/>
              <a:t>They </a:t>
            </a:r>
            <a:r>
              <a:rPr lang="en-US" b="1"/>
              <a:t>serve diverse populations</a:t>
            </a:r>
            <a:r>
              <a:rPr lang="en-US"/>
              <a:t>, including the underserved and unbanked.</a:t>
            </a:r>
          </a:p>
          <a:p>
            <a:pPr>
              <a:buFont typeface="Arial" panose="020B0604020202020204" pitchFamily="34" charset="0"/>
              <a:buChar char="•"/>
            </a:pPr>
            <a:r>
              <a:rPr lang="en-US"/>
              <a:t>They focus on </a:t>
            </a:r>
            <a:r>
              <a:rPr lang="en-US" b="1"/>
              <a:t>financial inclusion</a:t>
            </a:r>
            <a:r>
              <a:rPr lang="en-US"/>
              <a:t>, ensuring equitable access to banking services for all members.</a:t>
            </a:r>
          </a:p>
          <a:p>
            <a:endParaRPr lang="en-US"/>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BFA08576-2E51-492E-BBF2-6C7B63531A02}" type="slidenum">
              <a:rPr kumimoji="0" lang="en-US" sz="1400" b="0" i="0" u="none" strike="noStrike" kern="1200" cap="none" spc="0" normalizeH="0" baseline="0" noProof="0">
                <a:ln>
                  <a:noFill/>
                </a:ln>
                <a:solidFill>
                  <a:srgbClr val="6F6159"/>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28</a:t>
            </a:fld>
            <a:endParaRPr kumimoji="0" lang="en-US" sz="1400" b="0" i="0" u="none" strike="noStrike" kern="1200" cap="none" spc="0" normalizeH="0" baseline="0" noProof="0">
              <a:ln>
                <a:noFill/>
              </a:ln>
              <a:solidFill>
                <a:srgbClr val="6F615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6823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409575"/>
            <a:ext cx="5759450" cy="3240088"/>
          </a:xfrm>
        </p:spPr>
      </p:sp>
      <p:sp>
        <p:nvSpPr>
          <p:cNvPr id="3" name="Notes Placeholder 2"/>
          <p:cNvSpPr>
            <a:spLocks noGrp="1"/>
          </p:cNvSpPr>
          <p:nvPr>
            <p:ph type="body" idx="1"/>
          </p:nvPr>
        </p:nvSpPr>
        <p:spPr/>
        <p:txBody>
          <a:bodyPr/>
          <a:lstStyle/>
          <a:p>
            <a:r>
              <a:rPr lang="en-US" b="1"/>
              <a:t>2. Democratic Member Control</a:t>
            </a:r>
          </a:p>
          <a:p>
            <a:endParaRPr lang="en-US" b="1"/>
          </a:p>
          <a:p>
            <a:r>
              <a:rPr lang="en-US" b="1"/>
              <a:t>What it means:</a:t>
            </a:r>
            <a:r>
              <a:rPr lang="en-US"/>
              <a:t> Cooperatives are controlled by their members, who actively participate in setting policies and making decisions.</a:t>
            </a:r>
          </a:p>
          <a:p>
            <a:endParaRPr lang="en-US" b="1"/>
          </a:p>
          <a:p>
            <a:r>
              <a:rPr lang="en-US" b="1"/>
              <a:t>How credit unions demonstrate Principle 2:</a:t>
            </a:r>
          </a:p>
          <a:p>
            <a:endParaRPr lang="en-US"/>
          </a:p>
          <a:p>
            <a:pPr>
              <a:buFont typeface="Arial" panose="020B0604020202020204" pitchFamily="34" charset="0"/>
              <a:buChar char="•"/>
            </a:pPr>
            <a:r>
              <a:rPr lang="en-US" b="1"/>
              <a:t>One member, one vote</a:t>
            </a:r>
            <a:r>
              <a:rPr lang="en-US"/>
              <a:t>—whether you have $10 or $10,000 in the credit union, every member has an equal say.</a:t>
            </a:r>
          </a:p>
          <a:p>
            <a:pPr>
              <a:buFont typeface="Arial" panose="020B0604020202020204" pitchFamily="34" charset="0"/>
              <a:buChar char="•"/>
            </a:pPr>
            <a:r>
              <a:rPr lang="en-US"/>
              <a:t>Members </a:t>
            </a:r>
            <a:r>
              <a:rPr lang="en-US" b="1"/>
              <a:t>elect the board of directors</a:t>
            </a:r>
            <a:r>
              <a:rPr lang="en-US"/>
              <a:t>, who serve as volunteers to represent their interests.</a:t>
            </a:r>
          </a:p>
          <a:p>
            <a:pPr>
              <a:buFont typeface="Arial" panose="020B0604020202020204" pitchFamily="34" charset="0"/>
              <a:buChar char="•"/>
            </a:pPr>
            <a:r>
              <a:rPr lang="en-US"/>
              <a:t>Annual meetings provide a </a:t>
            </a:r>
            <a:r>
              <a:rPr lang="en-US" b="1"/>
              <a:t>forum for members to express concerns and shape policies</a:t>
            </a:r>
            <a:r>
              <a:rPr lang="en-US"/>
              <a:t>.</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BFA08576-2E51-492E-BBF2-6C7B63531A02}" type="slidenum">
              <a:rPr kumimoji="0" lang="en-US" sz="1400" b="0" i="0" u="none" strike="noStrike" kern="1200" cap="none" spc="0" normalizeH="0" baseline="0" noProof="0">
                <a:ln>
                  <a:noFill/>
                </a:ln>
                <a:solidFill>
                  <a:srgbClr val="6F6159"/>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29</a:t>
            </a:fld>
            <a:endParaRPr kumimoji="0" lang="en-US" sz="1400" b="0" i="0" u="none" strike="noStrike" kern="1200" cap="none" spc="0" normalizeH="0" baseline="0" noProof="0">
              <a:ln>
                <a:noFill/>
              </a:ln>
              <a:solidFill>
                <a:srgbClr val="6F615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7835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409575"/>
            <a:ext cx="5759450" cy="3240088"/>
          </a:xfrm>
        </p:spPr>
      </p:sp>
      <p:sp>
        <p:nvSpPr>
          <p:cNvPr id="3" name="Notes Placeholder 2"/>
          <p:cNvSpPr>
            <a:spLocks noGrp="1"/>
          </p:cNvSpPr>
          <p:nvPr>
            <p:ph type="body" idx="1"/>
          </p:nvPr>
        </p:nvSpPr>
        <p:spPr/>
        <p:txBody>
          <a:bodyPr/>
          <a:lstStyle/>
          <a:p>
            <a:r>
              <a:rPr lang="en-US" b="1"/>
              <a:t>3. Member Economic Participation</a:t>
            </a:r>
          </a:p>
          <a:p>
            <a:endParaRPr lang="en-US" b="1"/>
          </a:p>
          <a:p>
            <a:r>
              <a:rPr lang="en-US" b="1"/>
              <a:t>What it means:</a:t>
            </a:r>
            <a:r>
              <a:rPr lang="en-US"/>
              <a:t> Members contribute equitably to, and democratically control, the capital of their cooperative. Surplus earnings are used for member benefit.</a:t>
            </a:r>
          </a:p>
          <a:p>
            <a:endParaRPr lang="en-US"/>
          </a:p>
          <a:p>
            <a:r>
              <a:rPr lang="en-US" b="1"/>
              <a:t>How credit unions demonstrate Principle 3:</a:t>
            </a:r>
          </a:p>
          <a:p>
            <a:endParaRPr lang="en-US"/>
          </a:p>
          <a:p>
            <a:pPr>
              <a:buFont typeface="Arial" panose="020B0604020202020204" pitchFamily="34" charset="0"/>
              <a:buChar char="•"/>
            </a:pPr>
            <a:r>
              <a:rPr lang="en-US"/>
              <a:t>Instead of </a:t>
            </a:r>
            <a:r>
              <a:rPr lang="en-US" b="1"/>
              <a:t>paying dividends to stockholders</a:t>
            </a:r>
            <a:r>
              <a:rPr lang="en-US"/>
              <a:t>, credit unions </a:t>
            </a:r>
            <a:r>
              <a:rPr lang="en-US" b="1"/>
              <a:t>reinvest profits</a:t>
            </a:r>
            <a:r>
              <a:rPr lang="en-US"/>
              <a:t> into better loan rates, lower fees, and enhanced services for members.</a:t>
            </a:r>
          </a:p>
          <a:p>
            <a:pPr>
              <a:buFont typeface="Arial" panose="020B0604020202020204" pitchFamily="34" charset="0"/>
              <a:buChar char="•"/>
            </a:pPr>
            <a:r>
              <a:rPr lang="en-US"/>
              <a:t>Members </a:t>
            </a:r>
            <a:r>
              <a:rPr lang="en-US" b="1"/>
              <a:t>own the credit union</a:t>
            </a:r>
            <a:r>
              <a:rPr lang="en-US"/>
              <a:t> and </a:t>
            </a:r>
            <a:r>
              <a:rPr lang="en-US" b="1"/>
              <a:t>benefit financially</a:t>
            </a:r>
            <a:r>
              <a:rPr lang="en-US"/>
              <a:t> from its success.</a:t>
            </a:r>
          </a:p>
          <a:p>
            <a:pPr>
              <a:buFont typeface="Arial" panose="020B0604020202020204" pitchFamily="34" charset="0"/>
              <a:buChar char="•"/>
            </a:pPr>
            <a:r>
              <a:rPr lang="en-US"/>
              <a:t>Some credit unions </a:t>
            </a:r>
            <a:r>
              <a:rPr lang="en-US" b="1"/>
              <a:t>offer patronage dividends</a:t>
            </a:r>
            <a:r>
              <a:rPr lang="en-US"/>
              <a:t>, returning excess earnings to members.</a:t>
            </a:r>
          </a:p>
          <a:p>
            <a:endParaRPr lang="en-US"/>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BFA08576-2E51-492E-BBF2-6C7B63531A02}" type="slidenum">
              <a:rPr kumimoji="0" lang="en-US" sz="1400" b="0" i="0" u="none" strike="noStrike" kern="1200" cap="none" spc="0" normalizeH="0" baseline="0" noProof="0">
                <a:ln>
                  <a:noFill/>
                </a:ln>
                <a:solidFill>
                  <a:srgbClr val="6F6159"/>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30</a:t>
            </a:fld>
            <a:endParaRPr kumimoji="0" lang="en-US" sz="1400" b="0" i="0" u="none" strike="noStrike" kern="1200" cap="none" spc="0" normalizeH="0" baseline="0" noProof="0">
              <a:ln>
                <a:noFill/>
              </a:ln>
              <a:solidFill>
                <a:srgbClr val="6F615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668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409575"/>
            <a:ext cx="5759450" cy="3240088"/>
          </a:xfrm>
        </p:spPr>
      </p:sp>
      <p:sp>
        <p:nvSpPr>
          <p:cNvPr id="3" name="Notes Placeholder 2"/>
          <p:cNvSpPr>
            <a:spLocks noGrp="1"/>
          </p:cNvSpPr>
          <p:nvPr>
            <p:ph type="body" idx="1"/>
          </p:nvPr>
        </p:nvSpPr>
        <p:spPr/>
        <p:txBody>
          <a:bodyPr/>
          <a:lstStyle/>
          <a:p>
            <a:r>
              <a:rPr lang="en-US" b="1"/>
              <a:t>4. Autonomy &amp; Independence</a:t>
            </a:r>
          </a:p>
          <a:p>
            <a:endParaRPr lang="en-US" b="1"/>
          </a:p>
          <a:p>
            <a:r>
              <a:rPr lang="en-US" b="1"/>
              <a:t>What it means:</a:t>
            </a:r>
            <a:r>
              <a:rPr lang="en-US"/>
              <a:t> Cooperatives are independent organizations controlled by their members.</a:t>
            </a:r>
          </a:p>
          <a:p>
            <a:endParaRPr lang="en-US"/>
          </a:p>
          <a:p>
            <a:r>
              <a:rPr lang="en-US" b="1"/>
              <a:t>How credit unions demonstrate Principle 4:</a:t>
            </a:r>
          </a:p>
          <a:p>
            <a:endParaRPr lang="en-US"/>
          </a:p>
          <a:p>
            <a:pPr>
              <a:buFont typeface="Arial" panose="020B0604020202020204" pitchFamily="34" charset="0"/>
              <a:buChar char="•"/>
            </a:pPr>
            <a:r>
              <a:rPr lang="en-US"/>
              <a:t>Credit unions </a:t>
            </a:r>
            <a:r>
              <a:rPr lang="en-US" b="1"/>
              <a:t>aren’t beholden to external investors</a:t>
            </a:r>
            <a:r>
              <a:rPr lang="en-US"/>
              <a:t> or corporations—</a:t>
            </a:r>
            <a:r>
              <a:rPr lang="en-US" b="1"/>
              <a:t>only their members</a:t>
            </a:r>
            <a:r>
              <a:rPr lang="en-US"/>
              <a:t>.</a:t>
            </a:r>
          </a:p>
          <a:p>
            <a:pPr>
              <a:buFont typeface="Arial" panose="020B0604020202020204" pitchFamily="34" charset="0"/>
              <a:buChar char="•"/>
            </a:pPr>
            <a:r>
              <a:rPr lang="en-US"/>
              <a:t>They remain independent while collaborating with other credit unions and cooperative organizations.</a:t>
            </a:r>
          </a:p>
          <a:p>
            <a:pPr>
              <a:buFont typeface="Arial" panose="020B0604020202020204" pitchFamily="34" charset="0"/>
              <a:buChar char="•"/>
            </a:pPr>
            <a:r>
              <a:rPr lang="en-US"/>
              <a:t>Even when partnering with outside entities, they ensure </a:t>
            </a:r>
            <a:r>
              <a:rPr lang="en-US" b="1"/>
              <a:t>decisions align with member needs</a:t>
            </a:r>
            <a:r>
              <a:rPr lang="en-US"/>
              <a:t>, not external pressures.</a:t>
            </a:r>
          </a:p>
          <a:p>
            <a:endParaRPr lang="en-US"/>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BFA08576-2E51-492E-BBF2-6C7B63531A02}" type="slidenum">
              <a:rPr kumimoji="0" lang="en-US" sz="1400" b="0" i="0" u="none" strike="noStrike" kern="1200" cap="none" spc="0" normalizeH="0" baseline="0" noProof="0">
                <a:ln>
                  <a:noFill/>
                </a:ln>
                <a:solidFill>
                  <a:srgbClr val="6F6159"/>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31</a:t>
            </a:fld>
            <a:endParaRPr kumimoji="0" lang="en-US" sz="1400" b="0" i="0" u="none" strike="noStrike" kern="1200" cap="none" spc="0" normalizeH="0" baseline="0" noProof="0">
              <a:ln>
                <a:noFill/>
              </a:ln>
              <a:solidFill>
                <a:srgbClr val="6F615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9638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409575"/>
            <a:ext cx="5759450" cy="3240088"/>
          </a:xfrm>
        </p:spPr>
      </p:sp>
      <p:sp>
        <p:nvSpPr>
          <p:cNvPr id="3" name="Notes Placeholder 2"/>
          <p:cNvSpPr>
            <a:spLocks noGrp="1"/>
          </p:cNvSpPr>
          <p:nvPr>
            <p:ph type="body" idx="1"/>
          </p:nvPr>
        </p:nvSpPr>
        <p:spPr/>
        <p:txBody>
          <a:bodyPr/>
          <a:lstStyle/>
          <a:p>
            <a:r>
              <a:rPr lang="en-US" b="1"/>
              <a:t>5. Education, Training &amp; Information</a:t>
            </a:r>
          </a:p>
          <a:p>
            <a:endParaRPr lang="en-US" b="1"/>
          </a:p>
          <a:p>
            <a:r>
              <a:rPr lang="en-US" b="1"/>
              <a:t>What it means:</a:t>
            </a:r>
            <a:r>
              <a:rPr lang="en-US"/>
              <a:t> Cooperatives provide education and training for their members, elected representatives, managers, and employees to contribute to the development of their cooperative.</a:t>
            </a:r>
          </a:p>
          <a:p>
            <a:endParaRPr lang="en-US"/>
          </a:p>
          <a:p>
            <a:r>
              <a:rPr lang="en-US" b="1"/>
              <a:t>How credit Unions demonstrate principle 5:</a:t>
            </a:r>
          </a:p>
          <a:p>
            <a:endParaRPr lang="en-US"/>
          </a:p>
          <a:p>
            <a:pPr>
              <a:buFont typeface="Arial" panose="020B0604020202020204" pitchFamily="34" charset="0"/>
              <a:buChar char="•"/>
            </a:pPr>
            <a:r>
              <a:rPr lang="en-US"/>
              <a:t>Offer </a:t>
            </a:r>
            <a:r>
              <a:rPr lang="en-US" b="1"/>
              <a:t>financial education programs</a:t>
            </a:r>
            <a:r>
              <a:rPr lang="en-US"/>
              <a:t> on budgeting, saving, credit management, and homeownership.</a:t>
            </a:r>
          </a:p>
          <a:p>
            <a:pPr>
              <a:buFont typeface="Arial" panose="020B0604020202020204" pitchFamily="34" charset="0"/>
              <a:buChar char="•"/>
            </a:pPr>
            <a:r>
              <a:rPr lang="en-US"/>
              <a:t>Provide </a:t>
            </a:r>
            <a:r>
              <a:rPr lang="en-US" b="1"/>
              <a:t>staff training on cooperative principles</a:t>
            </a:r>
            <a:r>
              <a:rPr lang="en-US"/>
              <a:t> and financial literacy to better serve members.</a:t>
            </a:r>
          </a:p>
          <a:p>
            <a:pPr>
              <a:buFont typeface="Arial" panose="020B0604020202020204" pitchFamily="34" charset="0"/>
              <a:buChar char="•"/>
            </a:pPr>
            <a:r>
              <a:rPr lang="en-US"/>
              <a:t>Run </a:t>
            </a:r>
            <a:r>
              <a:rPr lang="en-US" b="1"/>
              <a:t>youth savings programs</a:t>
            </a:r>
            <a:r>
              <a:rPr lang="en-US"/>
              <a:t>, reality fairs, and workshops to educate younger generations on financial well-being.</a:t>
            </a:r>
          </a:p>
          <a:p>
            <a:pPr>
              <a:buFont typeface="Arial" panose="020B0604020202020204" pitchFamily="34" charset="0"/>
              <a:buChar char="•"/>
            </a:pPr>
            <a:r>
              <a:rPr lang="en-US"/>
              <a:t>Host </a:t>
            </a:r>
            <a:r>
              <a:rPr lang="en-US" b="1"/>
              <a:t>seminars and online resources</a:t>
            </a:r>
            <a:r>
              <a:rPr lang="en-US"/>
              <a:t> for members on financial security and planning.</a:t>
            </a:r>
          </a:p>
          <a:p>
            <a:endParaRPr lang="en-US"/>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BFA08576-2E51-492E-BBF2-6C7B63531A02}" type="slidenum">
              <a:rPr kumimoji="0" lang="en-US" sz="1400" b="0" i="0" u="none" strike="noStrike" kern="1200" cap="none" spc="0" normalizeH="0" baseline="0" noProof="0">
                <a:ln>
                  <a:noFill/>
                </a:ln>
                <a:solidFill>
                  <a:srgbClr val="6F6159"/>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32</a:t>
            </a:fld>
            <a:endParaRPr kumimoji="0" lang="en-US" sz="1400" b="0" i="0" u="none" strike="noStrike" kern="1200" cap="none" spc="0" normalizeH="0" baseline="0" noProof="0">
              <a:ln>
                <a:noFill/>
              </a:ln>
              <a:solidFill>
                <a:srgbClr val="6F615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503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409575"/>
            <a:ext cx="5759450" cy="3240088"/>
          </a:xfrm>
        </p:spPr>
      </p:sp>
      <p:sp>
        <p:nvSpPr>
          <p:cNvPr id="3" name="Notes Placeholder 2"/>
          <p:cNvSpPr>
            <a:spLocks noGrp="1"/>
          </p:cNvSpPr>
          <p:nvPr>
            <p:ph type="body" idx="1"/>
          </p:nvPr>
        </p:nvSpPr>
        <p:spPr/>
        <p:txBody>
          <a:bodyPr/>
          <a:lstStyle/>
          <a:p>
            <a:r>
              <a:rPr lang="en-US" b="1"/>
              <a:t>6. Cooperation Among Cooperatives</a:t>
            </a:r>
          </a:p>
          <a:p>
            <a:endParaRPr lang="en-US" b="1"/>
          </a:p>
          <a:p>
            <a:r>
              <a:rPr lang="en-US" b="1"/>
              <a:t>What it means:</a:t>
            </a:r>
            <a:r>
              <a:rPr lang="en-US"/>
              <a:t> Cooperatives serve their members most effectively by working together through local, national, regional, and international structures.</a:t>
            </a:r>
          </a:p>
          <a:p>
            <a:endParaRPr lang="en-US"/>
          </a:p>
          <a:p>
            <a:r>
              <a:rPr lang="en-US" b="1"/>
              <a:t>How credit unions demonstrate Principle 6: </a:t>
            </a:r>
          </a:p>
          <a:p>
            <a:endParaRPr lang="en-US"/>
          </a:p>
          <a:p>
            <a:pPr>
              <a:buFont typeface="Arial" panose="020B0604020202020204" pitchFamily="34" charset="0"/>
              <a:buChar char="•"/>
            </a:pPr>
            <a:r>
              <a:rPr lang="en-US" b="1"/>
              <a:t>Credit unions collaborate</a:t>
            </a:r>
            <a:r>
              <a:rPr lang="en-US"/>
              <a:t> rather than compete, sharing best practices, loan participation programs, and operational resources.</a:t>
            </a:r>
          </a:p>
          <a:p>
            <a:pPr>
              <a:buFont typeface="Arial" panose="020B0604020202020204" pitchFamily="34" charset="0"/>
              <a:buChar char="•"/>
            </a:pPr>
            <a:r>
              <a:rPr lang="en-US"/>
              <a:t>Participate in </a:t>
            </a:r>
            <a:r>
              <a:rPr lang="en-US" b="1"/>
              <a:t>credit union leagues, associations, and networks</a:t>
            </a:r>
            <a:r>
              <a:rPr lang="en-US"/>
              <a:t> like the </a:t>
            </a:r>
            <a:r>
              <a:rPr lang="en-US" b="1"/>
              <a:t>World Council of Credit Unions (WOCCU)</a:t>
            </a:r>
            <a:r>
              <a:rPr lang="en-US"/>
              <a:t> or </a:t>
            </a:r>
            <a:r>
              <a:rPr lang="en-US" b="1"/>
              <a:t>America’s Credit Unions.</a:t>
            </a:r>
            <a:endParaRPr lang="en-US"/>
          </a:p>
          <a:p>
            <a:pPr>
              <a:buFont typeface="Arial" panose="020B0604020202020204" pitchFamily="34" charset="0"/>
              <a:buChar char="•"/>
            </a:pPr>
            <a:r>
              <a:rPr lang="en-US"/>
              <a:t>Engage in </a:t>
            </a:r>
            <a:r>
              <a:rPr lang="en-US" b="1"/>
              <a:t>shared branching</a:t>
            </a:r>
            <a:r>
              <a:rPr lang="en-US"/>
              <a:t>, allowing members to conduct transactions at other participating credit unions.</a:t>
            </a:r>
          </a:p>
          <a:p>
            <a:pPr>
              <a:buFont typeface="Arial" panose="020B0604020202020204" pitchFamily="34" charset="0"/>
              <a:buChar char="•"/>
            </a:pPr>
            <a:r>
              <a:rPr lang="en-US" b="1"/>
              <a:t>Partner with cooperative businesses</a:t>
            </a:r>
            <a:r>
              <a:rPr lang="en-US"/>
              <a:t> (e.g., farm co-ops, housing co-ops) to enhance community impact.</a:t>
            </a:r>
          </a:p>
          <a:p>
            <a:endParaRPr lang="en-US"/>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BFA08576-2E51-492E-BBF2-6C7B63531A02}" type="slidenum">
              <a:rPr kumimoji="0" lang="en-US" sz="1400" b="0" i="0" u="none" strike="noStrike" kern="1200" cap="none" spc="0" normalizeH="0" baseline="0" noProof="0">
                <a:ln>
                  <a:noFill/>
                </a:ln>
                <a:solidFill>
                  <a:srgbClr val="6F6159"/>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33</a:t>
            </a:fld>
            <a:endParaRPr kumimoji="0" lang="en-US" sz="1400" b="0" i="0" u="none" strike="noStrike" kern="1200" cap="none" spc="0" normalizeH="0" baseline="0" noProof="0">
              <a:ln>
                <a:noFill/>
              </a:ln>
              <a:solidFill>
                <a:srgbClr val="6F615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92509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 </a:t>
            </a:r>
            <a:r>
              <a:rPr lang="en-US" b="0"/>
              <a:t>Credit Unions operate in a federated cooperative system. A way we can visualize this is through the credit union onion. </a:t>
            </a:r>
          </a:p>
          <a:p>
            <a:endParaRPr lang="en-US" b="1"/>
          </a:p>
          <a:p>
            <a:endParaRPr lang="en-US" b="1"/>
          </a:p>
          <a:p>
            <a:r>
              <a:rPr lang="en-US" b="1"/>
              <a:t>SHARE: </a:t>
            </a:r>
            <a:r>
              <a:rPr lang="en-US" b="0"/>
              <a:t>The layers of the credit union onion:</a:t>
            </a:r>
          </a:p>
          <a:p>
            <a:endParaRPr lang="en-US" b="0"/>
          </a:p>
          <a:p>
            <a:r>
              <a:rPr lang="en-US" b="1"/>
              <a:t>Member Owners and Local Credit Unions (Levels 1&amp;2)</a:t>
            </a:r>
            <a:r>
              <a:rPr lang="en-US"/>
              <a:t>– Individual credit unions operate independently, serving members in their local communities.</a:t>
            </a:r>
          </a:p>
          <a:p>
            <a:endParaRPr lang="en-US"/>
          </a:p>
          <a:p>
            <a:r>
              <a:rPr lang="en-US" b="1"/>
              <a:t>State Leagues &amp; Associations with Chapters (Levels 3&amp;4)</a:t>
            </a:r>
            <a:r>
              <a:rPr lang="en-US"/>
              <a:t> – Local credit unions </a:t>
            </a:r>
            <a:r>
              <a:rPr lang="en-US" b="1"/>
              <a:t>join state or regional leagues</a:t>
            </a:r>
            <a:r>
              <a:rPr lang="en-US"/>
              <a:t> for advocacy, training, and shared services. Many leagues offer these services through their local chapters as well.</a:t>
            </a:r>
          </a:p>
          <a:p>
            <a:endParaRPr lang="en-US"/>
          </a:p>
          <a:p>
            <a:r>
              <a:rPr lang="en-US" b="1"/>
              <a:t>National Organizations (Level 5)</a:t>
            </a:r>
            <a:r>
              <a:rPr lang="en-US"/>
              <a:t> – Credit union leagues often </a:t>
            </a:r>
            <a:r>
              <a:rPr lang="en-US" b="1"/>
              <a:t>unite under national organizations</a:t>
            </a:r>
            <a:r>
              <a:rPr lang="en-US"/>
              <a:t> like:</a:t>
            </a:r>
          </a:p>
          <a:p>
            <a:pPr>
              <a:buFont typeface="Arial" panose="020B0604020202020204" pitchFamily="34" charset="0"/>
              <a:buChar char="•"/>
            </a:pPr>
            <a:r>
              <a:rPr lang="en-US" b="1"/>
              <a:t>America’s Credit Unions</a:t>
            </a:r>
            <a:r>
              <a:rPr lang="en-US"/>
              <a:t>– Represents credit unions in the U.S. for advocacy, training, and shared services.</a:t>
            </a:r>
          </a:p>
          <a:p>
            <a:pPr>
              <a:buFont typeface="Arial" panose="020B0604020202020204" pitchFamily="34" charset="0"/>
              <a:buNone/>
            </a:pPr>
            <a:endParaRPr lang="en-US"/>
          </a:p>
          <a:p>
            <a:r>
              <a:rPr lang="en-US" b="1"/>
              <a:t>Global Organization (Level 6)</a:t>
            </a:r>
            <a:r>
              <a:rPr lang="en-US"/>
              <a:t>– Credit unions worldwide connect through organizations like the </a:t>
            </a:r>
            <a:r>
              <a:rPr lang="en-US" b="1"/>
              <a:t>World Council of Credit Unions (WOCCU)</a:t>
            </a:r>
            <a:r>
              <a:rPr lang="en-US"/>
              <a:t> to promote financial inclusion and cooperative growth.</a:t>
            </a:r>
          </a:p>
          <a:p>
            <a:endParaRPr lang="en-US" b="0"/>
          </a:p>
          <a:p>
            <a:r>
              <a:rPr lang="en-US" b="1"/>
              <a:t>SAY: </a:t>
            </a:r>
            <a:r>
              <a:rPr lang="en-US" b="0"/>
              <a:t>Credit Unions’ Federated Cooperative System matters because:</a:t>
            </a:r>
          </a:p>
          <a:p>
            <a:pPr marL="171450" indent="-171450">
              <a:buFont typeface="Arial" panose="020B0604020202020204" pitchFamily="34" charset="0"/>
              <a:buChar char="•"/>
            </a:pPr>
            <a:endParaRPr lang="en-US" b="1"/>
          </a:p>
          <a:p>
            <a:pPr marL="171450" indent="-171450">
              <a:buFont typeface="Arial" panose="020B0604020202020204" pitchFamily="34" charset="0"/>
              <a:buChar char="•"/>
            </a:pPr>
            <a:r>
              <a:rPr lang="en-US" b="1"/>
              <a:t>Strength in Numbers</a:t>
            </a:r>
            <a:r>
              <a:rPr lang="en-US"/>
              <a:t> – Small cooperatives </a:t>
            </a:r>
            <a:r>
              <a:rPr lang="en-US" b="1"/>
              <a:t>gain influence and resources</a:t>
            </a:r>
            <a:r>
              <a:rPr lang="en-US"/>
              <a:t> by working together.</a:t>
            </a:r>
          </a:p>
          <a:p>
            <a:pPr marL="171450" indent="-171450">
              <a:buFont typeface="Arial" panose="020B0604020202020204" pitchFamily="34" charset="0"/>
              <a:buChar char="•"/>
            </a:pPr>
            <a:r>
              <a:rPr lang="en-US" b="1"/>
              <a:t>Local Autonomy, Collective Power</a:t>
            </a:r>
            <a:r>
              <a:rPr lang="en-US"/>
              <a:t> – Individual co-ops </a:t>
            </a:r>
            <a:r>
              <a:rPr lang="en-US" b="1"/>
              <a:t>retain control</a:t>
            </a:r>
            <a:r>
              <a:rPr lang="en-US"/>
              <a:t> while benefiting from national/global support.</a:t>
            </a:r>
          </a:p>
          <a:p>
            <a:pPr marL="171450" indent="-171450">
              <a:buFont typeface="Arial" panose="020B0604020202020204" pitchFamily="34" charset="0"/>
              <a:buChar char="•"/>
            </a:pPr>
            <a:r>
              <a:rPr lang="en-US" b="1"/>
              <a:t>Economic Sustainability</a:t>
            </a:r>
            <a:r>
              <a:rPr lang="en-US"/>
              <a:t> – Shared resources help co-ops </a:t>
            </a:r>
            <a:r>
              <a:rPr lang="en-US" b="1"/>
              <a:t>reduce costs and remain competitive.</a:t>
            </a:r>
          </a:p>
          <a:p>
            <a:pPr marL="171450" indent="-171450">
              <a:buFont typeface="Arial" panose="020B0604020202020204" pitchFamily="34" charset="0"/>
              <a:buChar char="•"/>
            </a:pPr>
            <a:r>
              <a:rPr lang="en-US" b="1"/>
              <a:t>Mission Alignment</a:t>
            </a:r>
            <a:r>
              <a:rPr lang="en-US"/>
              <a:t> – Keeps the </a:t>
            </a:r>
            <a:r>
              <a:rPr lang="en-US" b="1"/>
              <a:t>cooperative identity strong</a:t>
            </a:r>
            <a:r>
              <a:rPr lang="en-US"/>
              <a:t> while adapting to modern challenges.</a:t>
            </a:r>
          </a:p>
          <a:p>
            <a:endParaRPr lang="en-US" b="0"/>
          </a:p>
          <a:p>
            <a:r>
              <a:rPr lang="en-US"/>
              <a:t>A federated cooperative system allows credit unions to </a:t>
            </a:r>
            <a:r>
              <a:rPr lang="en-US" b="1"/>
              <a:t>remain locally controlled while benefiting from a national and global support network</a:t>
            </a:r>
            <a:r>
              <a:rPr lang="en-US"/>
              <a:t>. This structure ensures credit unions can scale services, advocate for policy changes, and compete with larger financial institutions all while staying true to our mission of </a:t>
            </a:r>
            <a:r>
              <a:rPr lang="en-US" b="1"/>
              <a:t>"People Helping People."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6BD97-EA41-4405-BEA6-EEE98D8C26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5568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409575"/>
            <a:ext cx="5759450" cy="3240088"/>
          </a:xfrm>
        </p:spPr>
      </p:sp>
      <p:sp>
        <p:nvSpPr>
          <p:cNvPr id="3" name="Notes Placeholder 2"/>
          <p:cNvSpPr>
            <a:spLocks noGrp="1"/>
          </p:cNvSpPr>
          <p:nvPr>
            <p:ph type="body" idx="1"/>
          </p:nvPr>
        </p:nvSpPr>
        <p:spPr/>
        <p:txBody>
          <a:bodyPr/>
          <a:lstStyle/>
          <a:p>
            <a:r>
              <a:rPr lang="en-US" b="1"/>
              <a:t>7. Concern for Community</a:t>
            </a:r>
          </a:p>
          <a:p>
            <a:endParaRPr lang="en-US" b="1"/>
          </a:p>
          <a:p>
            <a:r>
              <a:rPr lang="en-US" b="1"/>
              <a:t>What it means:</a:t>
            </a:r>
            <a:r>
              <a:rPr lang="en-US"/>
              <a:t> Cooperatives work for the sustainable development of their communities through policies approved by their members.</a:t>
            </a:r>
          </a:p>
          <a:p>
            <a:endParaRPr lang="en-US"/>
          </a:p>
          <a:p>
            <a:r>
              <a:rPr lang="en-US" b="1"/>
              <a:t>How credit unions demonstrate Principle 7:</a:t>
            </a:r>
          </a:p>
          <a:p>
            <a:endParaRPr lang="en-US"/>
          </a:p>
          <a:p>
            <a:pPr>
              <a:buFont typeface="Arial" panose="020B0604020202020204" pitchFamily="34" charset="0"/>
              <a:buChar char="•"/>
            </a:pPr>
            <a:r>
              <a:rPr lang="en-US"/>
              <a:t>Invest in </a:t>
            </a:r>
            <a:r>
              <a:rPr lang="en-US" b="1"/>
              <a:t>community development initiatives</a:t>
            </a:r>
            <a:r>
              <a:rPr lang="en-US"/>
              <a:t>, such as financial literacy programs, affordable housing projects, and small business lending.</a:t>
            </a:r>
          </a:p>
          <a:p>
            <a:pPr>
              <a:buFont typeface="Arial" panose="020B0604020202020204" pitchFamily="34" charset="0"/>
              <a:buChar char="•"/>
            </a:pPr>
            <a:r>
              <a:rPr lang="en-US"/>
              <a:t>Support </a:t>
            </a:r>
            <a:r>
              <a:rPr lang="en-US" b="1"/>
              <a:t>local charities, scholarships, and volunteer programs</a:t>
            </a:r>
            <a:r>
              <a:rPr lang="en-US"/>
              <a:t>.</a:t>
            </a:r>
          </a:p>
          <a:p>
            <a:pPr>
              <a:buFont typeface="Arial" panose="020B0604020202020204" pitchFamily="34" charset="0"/>
              <a:buChar char="•"/>
            </a:pPr>
            <a:r>
              <a:rPr lang="en-US"/>
              <a:t>Offer </a:t>
            </a:r>
            <a:r>
              <a:rPr lang="en-US" b="1"/>
              <a:t>low-interest loans and emergency relief funds</a:t>
            </a:r>
            <a:r>
              <a:rPr lang="en-US"/>
              <a:t> for members in financial distress.</a:t>
            </a:r>
          </a:p>
          <a:p>
            <a:pPr>
              <a:buFont typeface="Arial" panose="020B0604020202020204" pitchFamily="34" charset="0"/>
              <a:buChar char="•"/>
            </a:pPr>
            <a:r>
              <a:rPr lang="en-US"/>
              <a:t>Advocate for </a:t>
            </a:r>
            <a:r>
              <a:rPr lang="en-US" b="1"/>
              <a:t>policies that promote financial inclusion and economic well-being</a:t>
            </a:r>
            <a:r>
              <a:rPr lang="en-US"/>
              <a:t>.</a:t>
            </a:r>
          </a:p>
          <a:p>
            <a:endParaRPr lang="en-US"/>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BFA08576-2E51-492E-BBF2-6C7B63531A02}" type="slidenum">
              <a:rPr kumimoji="0" lang="en-US" sz="1400" b="0" i="0" u="none" strike="noStrike" kern="1200" cap="none" spc="0" normalizeH="0" baseline="0" noProof="0">
                <a:ln>
                  <a:noFill/>
                </a:ln>
                <a:solidFill>
                  <a:srgbClr val="6F6159"/>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35</a:t>
            </a:fld>
            <a:endParaRPr kumimoji="0" lang="en-US" sz="1400" b="0" i="0" u="none" strike="noStrike" kern="1200" cap="none" spc="0" normalizeH="0" baseline="0" noProof="0">
              <a:ln>
                <a:noFill/>
              </a:ln>
              <a:solidFill>
                <a:srgbClr val="6F615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34543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8. Diversity, Equity, and Inclusion</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What it means:</a:t>
            </a:r>
            <a:r>
              <a:rPr lang="en-US"/>
              <a:t> Credit unions support diversity, equity and inclusion as a shared credit union cooperative principle and continue to take a leadership role in advancing communities. This principle was formally adopted in September 2019.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How credit unions demonstrate Principle 8:</a:t>
            </a:r>
          </a:p>
          <a:p>
            <a:pPr marL="228600" indent="-228600">
              <a:buAutoNum type="arabicPeriod"/>
            </a:pPr>
            <a:r>
              <a:rPr lang="en-US"/>
              <a:t>Expanding financial access to underserved communities with programs like CDCU, MDI, and Juntos </a:t>
            </a:r>
            <a:r>
              <a:rPr lang="en-US" err="1"/>
              <a:t>Avanzamos</a:t>
            </a:r>
            <a:r>
              <a:rPr lang="en-US"/>
              <a:t> designations.</a:t>
            </a:r>
          </a:p>
          <a:p>
            <a:pPr marL="228600" indent="-228600">
              <a:buAutoNum type="arabicPeriod"/>
            </a:pPr>
            <a:r>
              <a:rPr lang="en-US"/>
              <a:t>Inclusive governance &amp; leadership representation through equitable hiring practices</a:t>
            </a:r>
          </a:p>
          <a:p>
            <a:pPr marL="228600" indent="-228600">
              <a:buAutoNum type="arabicPeriod"/>
            </a:pPr>
            <a:r>
              <a:rPr lang="en-US"/>
              <a:t>Developing culturally relevant financial products through programs like ITIN lending</a:t>
            </a:r>
          </a:p>
          <a:p>
            <a:pPr marL="228600" indent="-228600">
              <a:buAutoNum type="arabicPeriod"/>
            </a:pPr>
            <a:r>
              <a:rPr lang="en-US"/>
              <a:t>Financial education &amp; economic empowerment for all with programs focused on financial literacy and generational wealth building</a:t>
            </a:r>
          </a:p>
          <a:p>
            <a:pPr marL="228600" indent="-228600">
              <a:buAutoNum type="arabicPeriod"/>
            </a:pPr>
            <a:r>
              <a:rPr lang="en-US"/>
              <a:t>Advocating for financial equity &amp; systemic change by </a:t>
            </a:r>
            <a:r>
              <a:rPr lang="en-US" b="0"/>
              <a:t>engaging in policy advocacy for fair lending laws, student loan reform, and predatory lending protections. Participating in cooperative alliances like the AACUC, </a:t>
            </a:r>
            <a:r>
              <a:rPr lang="en-US" b="0" err="1"/>
              <a:t>Inclusiv</a:t>
            </a:r>
            <a:r>
              <a:rPr lang="en-US" b="0"/>
              <a:t>, and NCUF to advance economic justice.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6BD97-EA41-4405-BEA6-EEE98D8C26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9712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Northwoods Community CU, WI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8A047A-6C15-4FC7-B517-3A44D11286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30798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 </a:t>
            </a:r>
          </a:p>
          <a:p>
            <a:endParaRPr lang="en-US"/>
          </a:p>
          <a:p>
            <a:r>
              <a:rPr lang="en-US"/>
              <a:t>Credit unions </a:t>
            </a:r>
            <a:r>
              <a:rPr lang="en-US" b="1"/>
              <a:t>aren’t just financial institutions</a:t>
            </a:r>
            <a:r>
              <a:rPr lang="en-US"/>
              <a:t>—they are community-focused cooperatives </a:t>
            </a:r>
            <a:r>
              <a:rPr lang="en-US" b="1"/>
              <a:t>built on these principles</a:t>
            </a:r>
            <a:r>
              <a:rPr lang="en-US"/>
              <a:t>. By putting </a:t>
            </a:r>
            <a:r>
              <a:rPr lang="en-US" b="1"/>
              <a:t>members first</a:t>
            </a:r>
            <a:r>
              <a:rPr lang="en-US"/>
              <a:t>, </a:t>
            </a:r>
            <a:r>
              <a:rPr lang="en-US" b="1"/>
              <a:t>reinvesting in local economies</a:t>
            </a:r>
            <a:r>
              <a:rPr lang="en-US"/>
              <a:t>, and </a:t>
            </a:r>
            <a:r>
              <a:rPr lang="en-US" b="1"/>
              <a:t>fostering collaboration</a:t>
            </a:r>
            <a:r>
              <a:rPr lang="en-US"/>
              <a:t>, they continue to </a:t>
            </a:r>
            <a:r>
              <a:rPr lang="en-US" b="1"/>
              <a:t>prove that business can be about people over profit</a:t>
            </a:r>
            <a:r>
              <a:rPr lang="en-US"/>
              <a:t>.</a:t>
            </a:r>
          </a:p>
        </p:txBody>
      </p:sp>
      <p:sp>
        <p:nvSpPr>
          <p:cNvPr id="4" name="Slide Number Placeholder 3"/>
          <p:cNvSpPr>
            <a:spLocks noGrp="1"/>
          </p:cNvSpPr>
          <p:nvPr>
            <p:ph type="sldNum" sz="quarter" idx="5"/>
          </p:nvPr>
        </p:nvSpPr>
        <p:spPr/>
        <p:txBody>
          <a:bodyPr/>
          <a:lstStyle/>
          <a:p>
            <a:fld id="{D3D93A37-8CDC-4818-B151-EC8D49D014CB}" type="slidenum">
              <a:rPr lang="en-US" smtClean="0"/>
              <a:t>37</a:t>
            </a:fld>
            <a:endParaRPr lang="en-US"/>
          </a:p>
        </p:txBody>
      </p:sp>
      <p:sp>
        <p:nvSpPr>
          <p:cNvPr id="5" name="Footer Placeholder 4">
            <a:extLst>
              <a:ext uri="{FF2B5EF4-FFF2-40B4-BE49-F238E27FC236}">
                <a16:creationId xmlns:a16="http://schemas.microsoft.com/office/drawing/2014/main" id="{3BD27F14-F4E5-AA8F-9B42-F0C653F66A19}"/>
              </a:ext>
            </a:extLst>
          </p:cNvPr>
          <p:cNvSpPr>
            <a:spLocks noGrp="1"/>
          </p:cNvSpPr>
          <p:nvPr>
            <p:ph type="ftr" sz="quarter" idx="4"/>
          </p:nvPr>
        </p:nvSpPr>
        <p:spPr/>
        <p:txBody>
          <a:bodyPr/>
          <a:lstStyle/>
          <a:p>
            <a:r>
              <a:rPr lang="en-US"/>
              <a:t>National Credit Union Foundation. All rights reserved. </a:t>
            </a:r>
          </a:p>
        </p:txBody>
      </p:sp>
    </p:spTree>
    <p:extLst>
      <p:ext uri="{BB962C8B-B14F-4D97-AF65-F5344CB8AC3E}">
        <p14:creationId xmlns:p14="http://schemas.microsoft.com/office/powerpoint/2010/main" val="35473997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quote reminds us that while the world, technology, and the financial landscape continue to evolve, the fundamental purpose of credit unions remains the same: </a:t>
            </a:r>
            <a:r>
              <a:rPr lang="en-US" b="1"/>
              <a:t>to serve people, improve financial well-being, and strengthen communities.</a:t>
            </a:r>
            <a:endParaRPr lang="en-US"/>
          </a:p>
        </p:txBody>
      </p:sp>
      <p:sp>
        <p:nvSpPr>
          <p:cNvPr id="4" name="Footer Placeholder 3"/>
          <p:cNvSpPr>
            <a:spLocks noGrp="1"/>
          </p:cNvSpPr>
          <p:nvPr>
            <p:ph type="ftr" sz="quarter" idx="4"/>
          </p:nvPr>
        </p:nvSpPr>
        <p:spPr/>
        <p:txBody>
          <a:bodyPr/>
          <a:lstStyle/>
          <a:p>
            <a:r>
              <a:rPr lang="en-US"/>
              <a:t>National Credit Union Foundation. All rights reserved. </a:t>
            </a:r>
          </a:p>
        </p:txBody>
      </p:sp>
      <p:sp>
        <p:nvSpPr>
          <p:cNvPr id="5" name="Slide Number Placeholder 4"/>
          <p:cNvSpPr>
            <a:spLocks noGrp="1"/>
          </p:cNvSpPr>
          <p:nvPr>
            <p:ph type="sldNum" sz="quarter" idx="5"/>
          </p:nvPr>
        </p:nvSpPr>
        <p:spPr/>
        <p:txBody>
          <a:bodyPr/>
          <a:lstStyle/>
          <a:p>
            <a:fld id="{D3D93A37-8CDC-4818-B151-EC8D49D014CB}" type="slidenum">
              <a:rPr lang="en-US" smtClean="0"/>
              <a:t>39</a:t>
            </a:fld>
            <a:endParaRPr lang="en-US"/>
          </a:p>
        </p:txBody>
      </p:sp>
    </p:spTree>
    <p:extLst>
      <p:ext uri="{BB962C8B-B14F-4D97-AF65-F5344CB8AC3E}">
        <p14:creationId xmlns:p14="http://schemas.microsoft.com/office/powerpoint/2010/main" val="17516705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Our actions—what we do every day—are a reflection of our deeper values and beliefs. This iceberg illustration visually represents how our visible behaviors (practices) are shaped by the deeper, often unseen layers of principles and values.</a:t>
            </a:r>
          </a:p>
          <a:p>
            <a:endParaRPr lang="en-US"/>
          </a:p>
          <a:p>
            <a:r>
              <a:rPr lang="en-US" b="1"/>
              <a:t>Practices (Above the Waterline – What People See)</a:t>
            </a:r>
          </a:p>
          <a:p>
            <a:endParaRPr lang="en-US"/>
          </a:p>
          <a:p>
            <a:pPr>
              <a:buFont typeface="Arial" panose="020B0604020202020204" pitchFamily="34" charset="0"/>
              <a:buChar char="•"/>
            </a:pPr>
            <a:r>
              <a:rPr lang="en-US"/>
              <a:t>These are the </a:t>
            </a:r>
            <a:r>
              <a:rPr lang="en-US" b="1"/>
              <a:t>observable actions</a:t>
            </a:r>
            <a:r>
              <a:rPr lang="en-US"/>
              <a:t> of individuals and organizations.</a:t>
            </a:r>
          </a:p>
          <a:p>
            <a:pPr>
              <a:buFont typeface="Arial" panose="020B0604020202020204" pitchFamily="34" charset="0"/>
              <a:buChar char="•"/>
            </a:pPr>
            <a:r>
              <a:rPr lang="en-US"/>
              <a:t>In credit unions, this includes things like:</a:t>
            </a:r>
          </a:p>
          <a:p>
            <a:pPr marL="742950" lvl="1" indent="-285750">
              <a:buFont typeface="Arial" panose="020B0604020202020204" pitchFamily="34" charset="0"/>
              <a:buChar char="•"/>
            </a:pPr>
            <a:r>
              <a:rPr lang="en-US"/>
              <a:t>The products and services we offer.</a:t>
            </a:r>
          </a:p>
          <a:p>
            <a:pPr marL="742950" lvl="1" indent="-285750">
              <a:buFont typeface="Arial" panose="020B0604020202020204" pitchFamily="34" charset="0"/>
              <a:buChar char="•"/>
            </a:pPr>
            <a:r>
              <a:rPr lang="en-US"/>
              <a:t>The way we interact with members.</a:t>
            </a:r>
          </a:p>
          <a:p>
            <a:pPr marL="742950" lvl="1" indent="-285750">
              <a:buFont typeface="Arial" panose="020B0604020202020204" pitchFamily="34" charset="0"/>
              <a:buChar char="•"/>
            </a:pPr>
            <a:r>
              <a:rPr lang="en-US"/>
              <a:t>The policies and procedures we implement.</a:t>
            </a:r>
          </a:p>
          <a:p>
            <a:pPr marL="457200" lvl="1" indent="0">
              <a:buFont typeface="Arial" panose="020B0604020202020204" pitchFamily="34" charset="0"/>
              <a:buNone/>
            </a:pPr>
            <a:endParaRPr lang="en-US"/>
          </a:p>
          <a:p>
            <a:r>
              <a:rPr lang="en-US" b="1"/>
              <a:t>Principles (Just Below the Surface – The Foundation of Practices)</a:t>
            </a:r>
          </a:p>
          <a:p>
            <a:endParaRPr lang="en-US"/>
          </a:p>
          <a:p>
            <a:pPr>
              <a:buFont typeface="Arial" panose="020B0604020202020204" pitchFamily="34" charset="0"/>
              <a:buChar char="•"/>
            </a:pPr>
            <a:r>
              <a:rPr lang="en-US"/>
              <a:t>Principles are the </a:t>
            </a:r>
            <a:r>
              <a:rPr lang="en-US" b="1"/>
              <a:t>guiding beliefs</a:t>
            </a:r>
            <a:r>
              <a:rPr lang="en-US"/>
              <a:t> that shape decision-making.</a:t>
            </a:r>
          </a:p>
          <a:p>
            <a:pPr>
              <a:buFont typeface="Arial" panose="020B0604020202020204" pitchFamily="34" charset="0"/>
              <a:buChar char="•"/>
            </a:pPr>
            <a:r>
              <a:rPr lang="en-US"/>
              <a:t>Credit unions follow </a:t>
            </a:r>
            <a:r>
              <a:rPr lang="en-US" b="1"/>
              <a:t>cooperative principles</a:t>
            </a:r>
            <a:r>
              <a:rPr lang="en-US"/>
              <a:t>, such as:</a:t>
            </a:r>
          </a:p>
          <a:p>
            <a:pPr marL="742950" lvl="1" indent="-285750">
              <a:buFont typeface="Arial" panose="020B0604020202020204" pitchFamily="34" charset="0"/>
              <a:buChar char="•"/>
            </a:pPr>
            <a:r>
              <a:rPr lang="en-US"/>
              <a:t>Democratic member control.</a:t>
            </a:r>
          </a:p>
          <a:p>
            <a:pPr marL="742950" lvl="1" indent="-285750">
              <a:buFont typeface="Arial" panose="020B0604020202020204" pitchFamily="34" charset="0"/>
              <a:buChar char="•"/>
            </a:pPr>
            <a:r>
              <a:rPr lang="en-US"/>
              <a:t>Financial education for members.</a:t>
            </a:r>
          </a:p>
          <a:p>
            <a:pPr marL="742950" lvl="1" indent="-285750">
              <a:buFont typeface="Arial" panose="020B0604020202020204" pitchFamily="34" charset="0"/>
              <a:buChar char="•"/>
            </a:pPr>
            <a:r>
              <a:rPr lang="en-US"/>
              <a:t>Concern for the community.</a:t>
            </a:r>
          </a:p>
          <a:p>
            <a:pPr marL="457200" lvl="1" indent="0">
              <a:buFont typeface="Arial" panose="020B0604020202020204" pitchFamily="34" charset="0"/>
              <a:buNone/>
            </a:pPr>
            <a:endParaRPr lang="en-US"/>
          </a:p>
          <a:p>
            <a:r>
              <a:rPr lang="en-US" b="1"/>
              <a:t>Values (Deep Below the Surface – The Core of Who We Are)</a:t>
            </a:r>
          </a:p>
          <a:p>
            <a:endParaRPr lang="en-US"/>
          </a:p>
          <a:p>
            <a:pPr>
              <a:buFont typeface="Arial" panose="020B0604020202020204" pitchFamily="34" charset="0"/>
              <a:buChar char="•"/>
            </a:pPr>
            <a:r>
              <a:rPr lang="en-US"/>
              <a:t>At the deepest level, values drive everything.</a:t>
            </a:r>
          </a:p>
          <a:p>
            <a:pPr>
              <a:buFont typeface="Arial" panose="020B0604020202020204" pitchFamily="34" charset="0"/>
              <a:buChar char="•"/>
            </a:pPr>
            <a:r>
              <a:rPr lang="en-US"/>
              <a:t>For credit unions, core values might include:</a:t>
            </a:r>
          </a:p>
          <a:p>
            <a:pPr marL="742950" lvl="1" indent="-285750">
              <a:buFont typeface="Arial" panose="020B0604020202020204" pitchFamily="34" charset="0"/>
              <a:buChar char="•"/>
            </a:pPr>
            <a:r>
              <a:rPr lang="en-US" b="1"/>
              <a:t>Equity &amp; Inclusion</a:t>
            </a:r>
            <a:r>
              <a:rPr lang="en-US"/>
              <a:t> – Ensuring all members have access to fair financial opportunities.</a:t>
            </a:r>
          </a:p>
          <a:p>
            <a:pPr marL="742950" lvl="1" indent="-285750">
              <a:buFont typeface="Arial" panose="020B0604020202020204" pitchFamily="34" charset="0"/>
              <a:buChar char="•"/>
            </a:pPr>
            <a:r>
              <a:rPr lang="en-US" b="1"/>
              <a:t>Integrity</a:t>
            </a:r>
            <a:r>
              <a:rPr lang="en-US"/>
              <a:t> – Always acting in members’ best interests.</a:t>
            </a:r>
          </a:p>
          <a:p>
            <a:pPr marL="742950" lvl="1" indent="-285750">
              <a:buFont typeface="Arial" panose="020B0604020202020204" pitchFamily="34" charset="0"/>
              <a:buChar char="•"/>
            </a:pPr>
            <a:r>
              <a:rPr lang="en-US" b="1"/>
              <a:t>Cooperation &amp; Service</a:t>
            </a:r>
            <a:r>
              <a:rPr lang="en-US"/>
              <a:t> – Supporting people over profit.</a:t>
            </a:r>
          </a:p>
          <a:p>
            <a:endParaRPr lang="en-US"/>
          </a:p>
          <a:p>
            <a:pPr>
              <a:buFont typeface="Arial" panose="020B0604020202020204" pitchFamily="34" charset="0"/>
              <a:buChar char="•"/>
            </a:pPr>
            <a:r>
              <a:rPr lang="en-US" i="0"/>
              <a:t>If our values are strong, our actions will reflect them authentically. But if we find that our practices don’t align with our core values, it may be time to reassess how we operate.</a:t>
            </a:r>
          </a:p>
          <a:p>
            <a:pPr>
              <a:buFont typeface="Arial" panose="020B0604020202020204" pitchFamily="34" charset="0"/>
              <a:buChar char="•"/>
            </a:pPr>
            <a:r>
              <a:rPr lang="en-US" i="0"/>
              <a:t>For example, if we say we value financial inclusion, but our loan policies make it difficult for lower-income members to access credit, are we truly living our values?</a:t>
            </a:r>
          </a:p>
          <a:p>
            <a:pPr>
              <a:buFont typeface="Arial" panose="020B0604020202020204" pitchFamily="34" charset="0"/>
              <a:buNone/>
            </a:pPr>
            <a:endParaRPr lang="en-US"/>
          </a:p>
          <a:p>
            <a:r>
              <a:rPr lang="en-US" b="1"/>
              <a:t>Discussion Questions:</a:t>
            </a:r>
          </a:p>
          <a:p>
            <a:pPr>
              <a:buFont typeface="+mj-lt"/>
              <a:buAutoNum type="arabicPeriod"/>
            </a:pPr>
            <a:r>
              <a:rPr lang="en-US" i="0"/>
              <a:t>How do our daily actions reflect our values as a credit union?</a:t>
            </a:r>
          </a:p>
          <a:p>
            <a:pPr>
              <a:buFont typeface="+mj-lt"/>
              <a:buAutoNum type="arabicPeriod"/>
            </a:pPr>
            <a:r>
              <a:rPr lang="en-US" i="0"/>
              <a:t>Are there any areas where our practices don’t align with our values?</a:t>
            </a:r>
          </a:p>
          <a:p>
            <a:pPr>
              <a:buFont typeface="+mj-lt"/>
              <a:buAutoNum type="arabicPeriod"/>
            </a:pPr>
            <a:r>
              <a:rPr lang="en-US" i="0"/>
              <a:t>How can we ensure that the decisions we make uphold the values we stand for?</a:t>
            </a:r>
          </a:p>
          <a:p>
            <a:pPr>
              <a:buFont typeface="+mj-lt"/>
              <a:buNone/>
            </a:pPr>
            <a:endParaRPr lang="en-US"/>
          </a:p>
          <a:p>
            <a:pPr>
              <a:buFont typeface="+mj-lt"/>
              <a:buNone/>
            </a:pPr>
            <a:r>
              <a:rPr lang="en-US"/>
              <a:t>A strong foundation of values leads to principles that guide fair, ethical, and impactful practices. As we reflect on our work, let’s ensure that what we do is a true reflection of what we believe.</a:t>
            </a:r>
            <a:endParaRPr lang="en-US" i="0"/>
          </a:p>
          <a:p>
            <a:pPr>
              <a:buFont typeface="+mj-lt"/>
              <a:buNone/>
            </a:pPr>
            <a:endParaRPr lang="en-US" i="0"/>
          </a:p>
          <a:p>
            <a:endParaRPr lang="en-US"/>
          </a:p>
        </p:txBody>
      </p:sp>
      <p:sp>
        <p:nvSpPr>
          <p:cNvPr id="4" name="Slide Number Placeholder 3"/>
          <p:cNvSpPr>
            <a:spLocks noGrp="1"/>
          </p:cNvSpPr>
          <p:nvPr>
            <p:ph type="sldNum" sz="quarter" idx="5"/>
          </p:nvPr>
        </p:nvSpPr>
        <p:spPr/>
        <p:txBody>
          <a:bodyPr/>
          <a:lstStyle/>
          <a:p>
            <a:fld id="{D3D93A37-8CDC-4818-B151-EC8D49D014CB}" type="slidenum">
              <a:rPr lang="en-US" smtClean="0"/>
              <a:t>40</a:t>
            </a:fld>
            <a:endParaRPr lang="en-US"/>
          </a:p>
        </p:txBody>
      </p:sp>
      <p:sp>
        <p:nvSpPr>
          <p:cNvPr id="5" name="Footer Placeholder 4">
            <a:extLst>
              <a:ext uri="{FF2B5EF4-FFF2-40B4-BE49-F238E27FC236}">
                <a16:creationId xmlns:a16="http://schemas.microsoft.com/office/drawing/2014/main" id="{00E5780B-446B-66B9-FC44-93E11235DE84}"/>
              </a:ext>
            </a:extLst>
          </p:cNvPr>
          <p:cNvSpPr>
            <a:spLocks noGrp="1"/>
          </p:cNvSpPr>
          <p:nvPr>
            <p:ph type="ftr" sz="quarter" idx="4"/>
          </p:nvPr>
        </p:nvSpPr>
        <p:spPr/>
        <p:txBody>
          <a:bodyPr/>
          <a:lstStyle/>
          <a:p>
            <a:r>
              <a:rPr lang="en-US"/>
              <a:t>National Credit Union Foundation. All rights reserved. </a:t>
            </a:r>
          </a:p>
        </p:txBody>
      </p:sp>
    </p:spTree>
    <p:extLst>
      <p:ext uri="{BB962C8B-B14F-4D97-AF65-F5344CB8AC3E}">
        <p14:creationId xmlns:p14="http://schemas.microsoft.com/office/powerpoint/2010/main" val="30581006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In the last slide, we discussed how our actions reflect our values. At the deepest level of our 'iceberg,' we identified values as the foundation of everything we do. But what exactly are the core values that drive credit unions?</a:t>
            </a:r>
          </a:p>
          <a:p>
            <a:endParaRPr lang="en-US" i="0"/>
          </a:p>
          <a:p>
            <a:r>
              <a:rPr lang="en-US" i="0"/>
              <a:t>This slide introduces the </a:t>
            </a:r>
            <a:r>
              <a:rPr lang="en-US" b="1" i="0"/>
              <a:t>International Cooperative Values</a:t>
            </a:r>
            <a:r>
              <a:rPr lang="en-US" i="0"/>
              <a:t>, which serve as the ethical framework for credit unions and other cooperatives. These values—such as self-help, democracy, equity, and solidarity—are not just ideals. They are the </a:t>
            </a:r>
            <a:r>
              <a:rPr lang="en-US" b="1" i="0"/>
              <a:t>guiding force</a:t>
            </a:r>
            <a:r>
              <a:rPr lang="en-US" i="0"/>
              <a:t> behind the products, services, and community support credit unions provide.</a:t>
            </a:r>
          </a:p>
          <a:p>
            <a:endParaRPr lang="en-US" i="0"/>
          </a:p>
          <a:p>
            <a:r>
              <a:rPr lang="en-US" i="0"/>
              <a:t>Now, let’s take this discussion a step further: </a:t>
            </a:r>
          </a:p>
          <a:p>
            <a:pPr marL="171450" indent="-171450">
              <a:buFont typeface="Arial" panose="020B0604020202020204" pitchFamily="34" charset="0"/>
              <a:buChar char="•"/>
            </a:pPr>
            <a:r>
              <a:rPr lang="en-US" i="0"/>
              <a:t>How do these values </a:t>
            </a:r>
            <a:r>
              <a:rPr lang="en-US" b="1" i="0"/>
              <a:t>translate into real value</a:t>
            </a:r>
            <a:r>
              <a:rPr lang="en-US" i="0"/>
              <a:t> for our members and communities? </a:t>
            </a:r>
          </a:p>
          <a:p>
            <a:pPr marL="171450" indent="-171450">
              <a:buFont typeface="Arial" panose="020B0604020202020204" pitchFamily="34" charset="0"/>
              <a:buChar char="•"/>
            </a:pPr>
            <a:r>
              <a:rPr lang="en-US" i="0"/>
              <a:t>How do these values align with your personal values? </a:t>
            </a:r>
          </a:p>
          <a:p>
            <a:pPr marL="171450" indent="-171450">
              <a:buFont typeface="Arial" panose="020B0604020202020204" pitchFamily="34" charset="0"/>
              <a:buChar char="•"/>
            </a:pPr>
            <a:endParaRPr lang="en-US" i="0"/>
          </a:p>
          <a:p>
            <a:pPr marL="0" indent="0">
              <a:buFont typeface="Arial" panose="020B0604020202020204" pitchFamily="34" charset="0"/>
              <a:buNone/>
            </a:pPr>
            <a:r>
              <a:rPr lang="en-US" i="0"/>
              <a:t>Let’s explore ways we can put these values into practice in our daily work.</a:t>
            </a:r>
          </a:p>
        </p:txBody>
      </p:sp>
      <p:sp>
        <p:nvSpPr>
          <p:cNvPr id="4" name="Slide Number Placeholder 3"/>
          <p:cNvSpPr>
            <a:spLocks noGrp="1"/>
          </p:cNvSpPr>
          <p:nvPr>
            <p:ph type="sldNum" sz="quarter" idx="5"/>
          </p:nvPr>
        </p:nvSpPr>
        <p:spPr/>
        <p:txBody>
          <a:bodyPr/>
          <a:lstStyle/>
          <a:p>
            <a:fld id="{D3D93A37-8CDC-4818-B151-EC8D49D014CB}" type="slidenum">
              <a:rPr lang="en-US" smtClean="0"/>
              <a:t>41</a:t>
            </a:fld>
            <a:endParaRPr lang="en-US"/>
          </a:p>
        </p:txBody>
      </p:sp>
      <p:sp>
        <p:nvSpPr>
          <p:cNvPr id="5" name="Footer Placeholder 4">
            <a:extLst>
              <a:ext uri="{FF2B5EF4-FFF2-40B4-BE49-F238E27FC236}">
                <a16:creationId xmlns:a16="http://schemas.microsoft.com/office/drawing/2014/main" id="{A5C2FF07-61C1-BE23-18EA-AE443941AF99}"/>
              </a:ext>
            </a:extLst>
          </p:cNvPr>
          <p:cNvSpPr>
            <a:spLocks noGrp="1"/>
          </p:cNvSpPr>
          <p:nvPr>
            <p:ph type="ftr" sz="quarter" idx="4"/>
          </p:nvPr>
        </p:nvSpPr>
        <p:spPr/>
        <p:txBody>
          <a:bodyPr/>
          <a:lstStyle/>
          <a:p>
            <a:r>
              <a:rPr lang="en-US"/>
              <a:t>National Credit Union Foundation. All rights reserved. </a:t>
            </a:r>
          </a:p>
        </p:txBody>
      </p:sp>
    </p:spTree>
    <p:extLst>
      <p:ext uri="{BB962C8B-B14F-4D97-AF65-F5344CB8AC3E}">
        <p14:creationId xmlns:p14="http://schemas.microsoft.com/office/powerpoint/2010/main" val="19680430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Introduction:</a:t>
            </a:r>
          </a:p>
          <a:p>
            <a:endParaRPr lang="en-US" b="1"/>
          </a:p>
          <a:p>
            <a:r>
              <a:rPr lang="en-US" i="0"/>
              <a:t>This slide represents Maslow’s Hierarchy of Needs, a psychological framework that explains human motivation. It shows that people must first meet their most basic needs—like food, shelter, and security—before they can focus on higher-level personal growth and self-fulfillment.</a:t>
            </a:r>
          </a:p>
          <a:p>
            <a:endParaRPr lang="en-US" i="0"/>
          </a:p>
          <a:p>
            <a:r>
              <a:rPr lang="en-US" i="0"/>
              <a:t>But how does this relate to financial well-being? Just like in Maslow’s hierarchy, financial health follows a similar structure: people must first achieve financial stability before they can thrive and reach their full potential.</a:t>
            </a:r>
          </a:p>
          <a:p>
            <a:endParaRPr lang="en-US" i="0"/>
          </a:p>
          <a:p>
            <a:r>
              <a:rPr lang="en-US" b="1"/>
              <a:t>Applying Maslow’s Hierarchy to Financial Health &amp; Credit Unions</a:t>
            </a:r>
          </a:p>
          <a:p>
            <a:endParaRPr lang="en-US" b="1"/>
          </a:p>
          <a:p>
            <a:r>
              <a:rPr lang="en-US" b="1"/>
              <a:t>1. Basic Needs (Physiological &amp; Safety Needs) – Financial Stability</a:t>
            </a:r>
          </a:p>
          <a:p>
            <a:pPr>
              <a:buFont typeface="Arial" panose="020B0604020202020204" pitchFamily="34" charset="0"/>
              <a:buChar char="•"/>
            </a:pPr>
            <a:r>
              <a:rPr lang="en-US" i="0"/>
              <a:t>At the base of the pyramid, individuals need income, food, housing, and healthcare—things that require financial resources.</a:t>
            </a:r>
          </a:p>
          <a:p>
            <a:pPr>
              <a:buFont typeface="Arial" panose="020B0604020202020204" pitchFamily="34" charset="0"/>
              <a:buChar char="•"/>
            </a:pPr>
            <a:r>
              <a:rPr lang="en-US" i="0"/>
              <a:t>Financial safety means having access to emergency funds, secure banking services, and protection from financial shocks.</a:t>
            </a:r>
          </a:p>
          <a:p>
            <a:pPr>
              <a:buFont typeface="Arial" panose="020B0604020202020204" pitchFamily="34" charset="0"/>
              <a:buNone/>
            </a:pPr>
            <a:endParaRPr lang="en-US" i="0"/>
          </a:p>
          <a:p>
            <a:pPr>
              <a:buFont typeface="Arial" panose="020B0604020202020204" pitchFamily="34" charset="0"/>
              <a:buChar char="•"/>
            </a:pPr>
            <a:r>
              <a:rPr lang="en-US" b="1"/>
              <a:t>How Credit Unions Help:</a:t>
            </a:r>
            <a:endParaRPr lang="en-US"/>
          </a:p>
          <a:p>
            <a:pPr marL="742950" lvl="1" indent="-285750">
              <a:buFont typeface="Arial" panose="020B0604020202020204" pitchFamily="34" charset="0"/>
              <a:buChar char="•"/>
            </a:pPr>
            <a:r>
              <a:rPr lang="en-US"/>
              <a:t>Offering safe, affordable financial products (low-cost checking, savings accounts).</a:t>
            </a:r>
          </a:p>
          <a:p>
            <a:pPr marL="742950" lvl="1" indent="-285750">
              <a:buFont typeface="Arial" panose="020B0604020202020204" pitchFamily="34" charset="0"/>
              <a:buChar char="•"/>
            </a:pPr>
            <a:r>
              <a:rPr lang="en-US"/>
              <a:t>Providing financial education to help members meet essential needs.</a:t>
            </a:r>
          </a:p>
          <a:p>
            <a:pPr marL="742950" lvl="1" indent="-285750">
              <a:buFont typeface="Arial" panose="020B0604020202020204" pitchFamily="34" charset="0"/>
              <a:buChar char="•"/>
            </a:pPr>
            <a:r>
              <a:rPr lang="en-US"/>
              <a:t>Helping members avoid predatory lending.</a:t>
            </a:r>
          </a:p>
          <a:p>
            <a:pPr marL="457200" lvl="1" indent="0">
              <a:buFont typeface="Arial" panose="020B0604020202020204" pitchFamily="34" charset="0"/>
              <a:buNone/>
            </a:pPr>
            <a:endParaRPr lang="en-US"/>
          </a:p>
          <a:p>
            <a:r>
              <a:rPr lang="en-US" b="1"/>
              <a:t>2. Psychological Needs (Love &amp; Belonging, Esteem) – Financial Confidence</a:t>
            </a:r>
          </a:p>
          <a:p>
            <a:pPr>
              <a:buFont typeface="Arial" panose="020B0604020202020204" pitchFamily="34" charset="0"/>
              <a:buChar char="•"/>
            </a:pPr>
            <a:r>
              <a:rPr lang="en-US" i="0"/>
              <a:t>Once basic financial stability is achieved, people can focus on building relationships, contributing to their community, and growing their financial confidence.</a:t>
            </a:r>
          </a:p>
          <a:p>
            <a:pPr>
              <a:buFont typeface="Arial" panose="020B0604020202020204" pitchFamily="34" charset="0"/>
              <a:buChar char="•"/>
            </a:pPr>
            <a:r>
              <a:rPr lang="en-US" i="0"/>
              <a:t>This includes improving credit, managing debt, and planning for the future.</a:t>
            </a:r>
          </a:p>
          <a:p>
            <a:pPr>
              <a:buFont typeface="Arial" panose="020B0604020202020204" pitchFamily="34" charset="0"/>
              <a:buNone/>
            </a:pPr>
            <a:endParaRPr lang="en-US" i="0"/>
          </a:p>
          <a:p>
            <a:pPr>
              <a:buFont typeface="Arial" panose="020B0604020202020204" pitchFamily="34" charset="0"/>
              <a:buChar char="•"/>
            </a:pPr>
            <a:r>
              <a:rPr lang="en-US" b="1"/>
              <a:t>How Credit Unions Help:</a:t>
            </a:r>
            <a:endParaRPr lang="en-US"/>
          </a:p>
          <a:p>
            <a:pPr marL="742950" lvl="1" indent="-285750">
              <a:buFont typeface="Arial" panose="020B0604020202020204" pitchFamily="34" charset="0"/>
              <a:buChar char="•"/>
            </a:pPr>
            <a:r>
              <a:rPr lang="en-US"/>
              <a:t>Financial coaching and counseling.</a:t>
            </a:r>
          </a:p>
          <a:p>
            <a:pPr marL="742950" lvl="1" indent="-285750">
              <a:buFont typeface="Arial" panose="020B0604020202020204" pitchFamily="34" charset="0"/>
              <a:buChar char="•"/>
            </a:pPr>
            <a:r>
              <a:rPr lang="en-US"/>
              <a:t>Offering credit-building products and debt management tools.</a:t>
            </a:r>
          </a:p>
          <a:p>
            <a:pPr marL="742950" lvl="1" indent="-285750">
              <a:buFont typeface="Arial" panose="020B0604020202020204" pitchFamily="34" charset="0"/>
              <a:buChar char="•"/>
            </a:pPr>
            <a:r>
              <a:rPr lang="en-US"/>
              <a:t>Providing a sense of belonging through community-based initiatives.</a:t>
            </a:r>
          </a:p>
          <a:p>
            <a:pPr marL="457200" lvl="1" indent="0">
              <a:buFont typeface="Arial" panose="020B0604020202020204" pitchFamily="34" charset="0"/>
              <a:buNone/>
            </a:pPr>
            <a:endParaRPr lang="en-US"/>
          </a:p>
          <a:p>
            <a:r>
              <a:rPr lang="en-US" b="1"/>
              <a:t>3. Self-Fulfillment Needs (Self-Actualization) – Financial Empowerment</a:t>
            </a:r>
          </a:p>
          <a:p>
            <a:pPr>
              <a:buFont typeface="Arial" panose="020B0604020202020204" pitchFamily="34" charset="0"/>
              <a:buChar char="•"/>
            </a:pPr>
            <a:r>
              <a:rPr lang="en-US" i="0"/>
              <a:t>At the top of the pyramid, people can focus on long-term financial goals like homeownership, wealth-building, entrepreneurship, and giving back to their communities.</a:t>
            </a:r>
          </a:p>
          <a:p>
            <a:pPr>
              <a:buFont typeface="Arial" panose="020B0604020202020204" pitchFamily="34" charset="0"/>
              <a:buNone/>
            </a:pPr>
            <a:endParaRPr lang="en-US" i="0"/>
          </a:p>
          <a:p>
            <a:pPr>
              <a:buFont typeface="Arial" panose="020B0604020202020204" pitchFamily="34" charset="0"/>
              <a:buChar char="•"/>
            </a:pPr>
            <a:r>
              <a:rPr lang="en-US" b="1"/>
              <a:t>How Credit Unions Help:</a:t>
            </a:r>
            <a:endParaRPr lang="en-US"/>
          </a:p>
          <a:p>
            <a:pPr marL="742950" lvl="1" indent="-285750">
              <a:buFont typeface="Arial" panose="020B0604020202020204" pitchFamily="34" charset="0"/>
              <a:buChar char="•"/>
            </a:pPr>
            <a:r>
              <a:rPr lang="en-US"/>
              <a:t>Investment and retirement planning resources.</a:t>
            </a:r>
          </a:p>
          <a:p>
            <a:pPr marL="742950" lvl="1" indent="-285750">
              <a:buFont typeface="Arial" panose="020B0604020202020204" pitchFamily="34" charset="0"/>
              <a:buChar char="•"/>
            </a:pPr>
            <a:r>
              <a:rPr lang="en-US"/>
              <a:t>Business and personal loan opportunities.</a:t>
            </a:r>
          </a:p>
          <a:p>
            <a:pPr marL="742950" lvl="1" indent="-285750">
              <a:buFont typeface="Arial" panose="020B0604020202020204" pitchFamily="34" charset="0"/>
              <a:buChar char="•"/>
            </a:pPr>
            <a:r>
              <a:rPr lang="en-US"/>
              <a:t>Supporting financial well-being initiatives that promote long-term prosperity.</a:t>
            </a:r>
          </a:p>
          <a:p>
            <a:pPr marL="742950" lvl="1" indent="-285750">
              <a:buFont typeface="Arial" panose="020B0604020202020204" pitchFamily="34" charset="0"/>
              <a:buChar char="•"/>
            </a:pPr>
            <a:endParaRPr lang="en-US"/>
          </a:p>
          <a:p>
            <a:r>
              <a:rPr lang="en-US" b="1"/>
              <a:t>Key Takeaways for Credit Unions:</a:t>
            </a:r>
          </a:p>
          <a:p>
            <a:pPr>
              <a:buFont typeface="Arial" panose="020B0604020202020204" pitchFamily="34" charset="0"/>
              <a:buChar char="•"/>
            </a:pPr>
            <a:r>
              <a:rPr lang="en-US" i="0"/>
              <a:t>Financial well-being is a journey—just like Maslow’s hierarchy, it builds step by step.</a:t>
            </a:r>
          </a:p>
          <a:p>
            <a:pPr>
              <a:buFont typeface="Arial" panose="020B0604020202020204" pitchFamily="34" charset="0"/>
              <a:buChar char="•"/>
            </a:pPr>
            <a:r>
              <a:rPr lang="en-US" i="0"/>
              <a:t>Credit unions are uniquely positioned to help members at every stage, from financial survival to financial empowerment.</a:t>
            </a:r>
          </a:p>
          <a:p>
            <a:pPr>
              <a:buFont typeface="Arial" panose="020B0604020202020204" pitchFamily="34" charset="0"/>
              <a:buChar char="•"/>
            </a:pPr>
            <a:r>
              <a:rPr lang="en-US" i="0"/>
              <a:t>By understanding where members are in their financial journey, we can provide the right support and services to help them move up the pyramid.</a:t>
            </a:r>
          </a:p>
          <a:p>
            <a:endParaRPr lang="en-US"/>
          </a:p>
        </p:txBody>
      </p:sp>
      <p:sp>
        <p:nvSpPr>
          <p:cNvPr id="4" name="Slide Number Placeholder 3"/>
          <p:cNvSpPr>
            <a:spLocks noGrp="1"/>
          </p:cNvSpPr>
          <p:nvPr>
            <p:ph type="sldNum" sz="quarter" idx="5"/>
          </p:nvPr>
        </p:nvSpPr>
        <p:spPr/>
        <p:txBody>
          <a:bodyPr/>
          <a:lstStyle/>
          <a:p>
            <a:fld id="{D3D93A37-8CDC-4818-B151-EC8D49D014CB}" type="slidenum">
              <a:rPr lang="en-US" smtClean="0"/>
              <a:t>45</a:t>
            </a:fld>
            <a:endParaRPr lang="en-US"/>
          </a:p>
        </p:txBody>
      </p:sp>
      <p:sp>
        <p:nvSpPr>
          <p:cNvPr id="5" name="Footer Placeholder 4">
            <a:extLst>
              <a:ext uri="{FF2B5EF4-FFF2-40B4-BE49-F238E27FC236}">
                <a16:creationId xmlns:a16="http://schemas.microsoft.com/office/drawing/2014/main" id="{9CB4231B-5957-6A2F-AEE0-01DFC25291A9}"/>
              </a:ext>
            </a:extLst>
          </p:cNvPr>
          <p:cNvSpPr>
            <a:spLocks noGrp="1"/>
          </p:cNvSpPr>
          <p:nvPr>
            <p:ph type="ftr" sz="quarter" idx="4"/>
          </p:nvPr>
        </p:nvSpPr>
        <p:spPr/>
        <p:txBody>
          <a:bodyPr/>
          <a:lstStyle/>
          <a:p>
            <a:r>
              <a:rPr lang="en-US"/>
              <a:t>National Credit Union Foundation. All rights reserved. </a:t>
            </a:r>
          </a:p>
        </p:txBody>
      </p:sp>
    </p:spTree>
    <p:extLst>
      <p:ext uri="{BB962C8B-B14F-4D97-AF65-F5344CB8AC3E}">
        <p14:creationId xmlns:p14="http://schemas.microsoft.com/office/powerpoint/2010/main" val="25471847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buAutoNum type="arabicPeriod"/>
            </a:pPr>
            <a:r>
              <a:rPr lang="en-US" b="1"/>
              <a:t>Leveraging the Cooperative Model</a:t>
            </a:r>
            <a:endParaRPr lang="en-US"/>
          </a:p>
          <a:p>
            <a:pPr marL="742950" lvl="1" indent="-285750">
              <a:buFont typeface="+mj-lt"/>
              <a:buAutoNum type="arabicPeriod"/>
            </a:pPr>
            <a:r>
              <a:rPr lang="en-US"/>
              <a:t>Credit unions are </a:t>
            </a:r>
            <a:r>
              <a:rPr lang="en-US" b="1"/>
              <a:t>member-owned</a:t>
            </a:r>
            <a:r>
              <a:rPr lang="en-US"/>
              <a:t> and prioritize </a:t>
            </a:r>
            <a:r>
              <a:rPr lang="en-US" b="1"/>
              <a:t>people over profits</a:t>
            </a:r>
            <a:r>
              <a:rPr lang="en-US"/>
              <a:t>.</a:t>
            </a:r>
          </a:p>
          <a:p>
            <a:pPr marL="742950" lvl="1" indent="-285750">
              <a:buFont typeface="+mj-lt"/>
              <a:buAutoNum type="arabicPeriod"/>
            </a:pPr>
            <a:r>
              <a:rPr lang="en-US"/>
              <a:t>They reinvest earnings back into </a:t>
            </a:r>
            <a:r>
              <a:rPr lang="en-US" b="1"/>
              <a:t>better rates, lower fees, financial education, and community support.</a:t>
            </a:r>
            <a:endParaRPr lang="en-US"/>
          </a:p>
          <a:p>
            <a:pPr marL="742950" lvl="1" indent="-285750">
              <a:buFont typeface="+mj-lt"/>
              <a:buAutoNum type="arabicPeriod"/>
            </a:pPr>
            <a:r>
              <a:rPr lang="en-US"/>
              <a:t>This structure enables credit unions to offer products and services that align with the financial well-being of members rather than just maximizing revenue.</a:t>
            </a:r>
          </a:p>
          <a:p>
            <a:pPr>
              <a:buFont typeface="+mj-lt"/>
              <a:buAutoNum type="arabicPeriod"/>
            </a:pPr>
            <a:r>
              <a:rPr lang="en-US" b="1"/>
              <a:t>Solving for Member Issues</a:t>
            </a:r>
            <a:endParaRPr lang="en-US"/>
          </a:p>
          <a:p>
            <a:pPr marL="742950" lvl="1" indent="-285750">
              <a:buFont typeface="+mj-lt"/>
              <a:buAutoNum type="arabicPeriod"/>
            </a:pPr>
            <a:r>
              <a:rPr lang="en-US"/>
              <a:t>Because of their </a:t>
            </a:r>
            <a:r>
              <a:rPr lang="en-US" b="1"/>
              <a:t>mission-driven</a:t>
            </a:r>
            <a:r>
              <a:rPr lang="en-US"/>
              <a:t> approach, credit unions can develop </a:t>
            </a:r>
            <a:r>
              <a:rPr lang="en-US" b="1"/>
              <a:t>custom solutions</a:t>
            </a:r>
            <a:r>
              <a:rPr lang="en-US"/>
              <a:t> for the unique challenges their members face.</a:t>
            </a:r>
          </a:p>
          <a:p>
            <a:pPr marL="742950" lvl="1" indent="-285750">
              <a:buFont typeface="+mj-lt"/>
              <a:buAutoNum type="arabicPeriod"/>
            </a:pPr>
            <a:r>
              <a:rPr lang="en-US"/>
              <a:t>Examples of this include:</a:t>
            </a:r>
          </a:p>
          <a:p>
            <a:pPr marL="1143000" lvl="2" indent="-228600">
              <a:buFont typeface="+mj-lt"/>
              <a:buAutoNum type="arabicPeriod"/>
            </a:pPr>
            <a:r>
              <a:rPr lang="en-US" b="1"/>
              <a:t>Small-dollar, affordable loans</a:t>
            </a:r>
            <a:r>
              <a:rPr lang="en-US"/>
              <a:t> to prevent members from relying on predatory payday lenders.</a:t>
            </a:r>
          </a:p>
          <a:p>
            <a:pPr marL="1143000" lvl="2" indent="-228600">
              <a:buFont typeface="+mj-lt"/>
              <a:buAutoNum type="arabicPeriod"/>
            </a:pPr>
            <a:r>
              <a:rPr lang="en-US" b="1"/>
              <a:t>Financial coaching and counseling</a:t>
            </a:r>
            <a:r>
              <a:rPr lang="en-US"/>
              <a:t> for members struggling with credit or savings.</a:t>
            </a:r>
          </a:p>
          <a:p>
            <a:pPr marL="1143000" lvl="2" indent="-228600">
              <a:buFont typeface="+mj-lt"/>
              <a:buAutoNum type="arabicPeriod"/>
            </a:pPr>
            <a:r>
              <a:rPr lang="en-US" b="1"/>
              <a:t>Community-focused programs</a:t>
            </a:r>
            <a:r>
              <a:rPr lang="en-US"/>
              <a:t> that address specific financial well-being issues, such as housing assistance or emergency relief funds.</a:t>
            </a:r>
          </a:p>
          <a:p>
            <a:pPr>
              <a:buFont typeface="+mj-lt"/>
              <a:buAutoNum type="arabicPeriod"/>
            </a:pPr>
            <a:r>
              <a:rPr lang="en-US" b="1"/>
              <a:t>More than Just Another Financial Institution</a:t>
            </a:r>
            <a:endParaRPr lang="en-US"/>
          </a:p>
          <a:p>
            <a:pPr marL="742950" lvl="1" indent="-285750">
              <a:buFont typeface="+mj-lt"/>
              <a:buAutoNum type="arabicPeriod"/>
            </a:pPr>
            <a:r>
              <a:rPr lang="en-US"/>
              <a:t>Traditional banks focus on maximizing profits, often prioritizing high-income customers and charging excessive fees.</a:t>
            </a:r>
          </a:p>
          <a:p>
            <a:pPr marL="742950" lvl="1" indent="-285750">
              <a:buFont typeface="+mj-lt"/>
              <a:buAutoNum type="arabicPeriod"/>
            </a:pPr>
            <a:r>
              <a:rPr lang="en-US"/>
              <a:t>Credit unions have the ability—and the responsibility—to be </a:t>
            </a:r>
            <a:r>
              <a:rPr lang="en-US" b="1"/>
              <a:t>leaders in financial well-being</a:t>
            </a:r>
            <a:r>
              <a:rPr lang="en-US"/>
              <a:t>.</a:t>
            </a:r>
          </a:p>
          <a:p>
            <a:pPr marL="742950" lvl="1" indent="-285750">
              <a:buFont typeface="+mj-lt"/>
              <a:buAutoNum type="arabicPeriod"/>
            </a:pPr>
            <a:r>
              <a:rPr lang="en-US"/>
              <a:t>This means </a:t>
            </a:r>
            <a:r>
              <a:rPr lang="en-US" b="1"/>
              <a:t>engaging members, building trust, and advocating for their long-term success</a:t>
            </a:r>
            <a:r>
              <a:rPr lang="en-US"/>
              <a:t> beyond just offering financial products.</a:t>
            </a:r>
          </a:p>
          <a:p>
            <a:endParaRPr lang="en-US"/>
          </a:p>
        </p:txBody>
      </p:sp>
      <p:sp>
        <p:nvSpPr>
          <p:cNvPr id="4" name="Footer Placeholder 3"/>
          <p:cNvSpPr>
            <a:spLocks noGrp="1"/>
          </p:cNvSpPr>
          <p:nvPr>
            <p:ph type="ftr" sz="quarter" idx="4"/>
          </p:nvPr>
        </p:nvSpPr>
        <p:spPr/>
        <p:txBody>
          <a:bodyPr/>
          <a:lstStyle/>
          <a:p>
            <a:r>
              <a:rPr lang="en-US"/>
              <a:t>National Credit Union Foundation. All rights reserved. </a:t>
            </a:r>
          </a:p>
        </p:txBody>
      </p:sp>
      <p:sp>
        <p:nvSpPr>
          <p:cNvPr id="5" name="Slide Number Placeholder 4"/>
          <p:cNvSpPr>
            <a:spLocks noGrp="1"/>
          </p:cNvSpPr>
          <p:nvPr>
            <p:ph type="sldNum" sz="quarter" idx="5"/>
          </p:nvPr>
        </p:nvSpPr>
        <p:spPr/>
        <p:txBody>
          <a:bodyPr/>
          <a:lstStyle/>
          <a:p>
            <a:fld id="{D3D93A37-8CDC-4818-B151-EC8D49D014CB}" type="slidenum">
              <a:rPr lang="en-US" smtClean="0"/>
              <a:t>46</a:t>
            </a:fld>
            <a:endParaRPr lang="en-US"/>
          </a:p>
        </p:txBody>
      </p:sp>
    </p:spTree>
    <p:extLst>
      <p:ext uri="{BB962C8B-B14F-4D97-AF65-F5344CB8AC3E}">
        <p14:creationId xmlns:p14="http://schemas.microsoft.com/office/powerpoint/2010/main" val="15554558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In the last activity, we explored the overlap between </a:t>
            </a:r>
            <a:r>
              <a:rPr lang="en-US" b="1" i="0"/>
              <a:t>personal values, organizational values, and cooperative values</a:t>
            </a:r>
            <a:r>
              <a:rPr lang="en-US" i="0"/>
              <a:t> to find where our beliefs align with the larger credit union mission. Now, let’s take that reflection a step further by crafting our own personal credit union story.</a:t>
            </a:r>
          </a:p>
          <a:p>
            <a:endParaRPr lang="en-US" i="0"/>
          </a:p>
          <a:p>
            <a:r>
              <a:rPr lang="en-US" i="0"/>
              <a:t>Storytelling is one of the most powerful ways to communicate why credit unions matter. When we can </a:t>
            </a:r>
            <a:r>
              <a:rPr lang="en-US" b="1" i="0"/>
              <a:t>articulate the Credit Union Difference</a:t>
            </a:r>
            <a:r>
              <a:rPr lang="en-US" i="0"/>
              <a:t>, connect it to </a:t>
            </a:r>
            <a:r>
              <a:rPr lang="en-US" b="1" i="0"/>
              <a:t>our role</a:t>
            </a:r>
            <a:r>
              <a:rPr lang="en-US" i="0"/>
              <a:t>, and explain </a:t>
            </a:r>
            <a:r>
              <a:rPr lang="en-US" b="1" i="0"/>
              <a:t>why it matters to us personally</a:t>
            </a:r>
            <a:r>
              <a:rPr lang="en-US" i="0"/>
              <a:t>, we become stronger advocates for the movement. This next activity will help you construct your own unique credit union story.</a:t>
            </a:r>
          </a:p>
          <a:p>
            <a:endParaRPr lang="en-US" i="0"/>
          </a:p>
          <a:p>
            <a:r>
              <a:rPr lang="en-US" b="1" i="0"/>
              <a:t>Activity: Constructing Your Credit Union Story</a:t>
            </a:r>
          </a:p>
          <a:p>
            <a:endParaRPr lang="en-US" b="1" i="0"/>
          </a:p>
          <a:p>
            <a:r>
              <a:rPr lang="en-US" b="1" i="0"/>
              <a:t>Objective:</a:t>
            </a:r>
          </a:p>
          <a:p>
            <a:r>
              <a:rPr lang="en-US" i="0"/>
              <a:t>To help participants craft a </a:t>
            </a:r>
            <a:r>
              <a:rPr lang="en-US" b="1" i="0"/>
              <a:t>personalized, compelling story</a:t>
            </a:r>
            <a:r>
              <a:rPr lang="en-US" i="0"/>
              <a:t> that explains the </a:t>
            </a:r>
            <a:r>
              <a:rPr lang="en-US" b="1" i="0"/>
              <a:t>Credit Union Difference</a:t>
            </a:r>
            <a:r>
              <a:rPr lang="en-US" i="0"/>
              <a:t>, their </a:t>
            </a:r>
            <a:r>
              <a:rPr lang="en-US" b="1" i="0"/>
              <a:t>role in it</a:t>
            </a:r>
            <a:r>
              <a:rPr lang="en-US" i="0"/>
              <a:t>, and </a:t>
            </a:r>
            <a:r>
              <a:rPr lang="en-US" b="1" i="0"/>
              <a:t>why it matters to them</a:t>
            </a:r>
            <a:r>
              <a:rPr lang="en-US" i="0"/>
              <a:t>.</a:t>
            </a:r>
          </a:p>
          <a:p>
            <a:endParaRPr lang="en-US" i="0"/>
          </a:p>
          <a:p>
            <a:r>
              <a:rPr lang="en-US" b="1" i="0"/>
              <a:t>Step 1: Small Group Discussions (10 minutes)</a:t>
            </a:r>
          </a:p>
          <a:p>
            <a:pPr>
              <a:buFont typeface="Arial" panose="020B0604020202020204" pitchFamily="34" charset="0"/>
              <a:buChar char="•"/>
            </a:pPr>
            <a:r>
              <a:rPr lang="en-US" i="0"/>
              <a:t>Groups will discuss in their teams.</a:t>
            </a:r>
          </a:p>
          <a:p>
            <a:pPr>
              <a:buFont typeface="Arial" panose="020B0604020202020204" pitchFamily="34" charset="0"/>
              <a:buChar char="•"/>
            </a:pPr>
            <a:r>
              <a:rPr lang="en-US" i="0"/>
              <a:t>Each person reflects on the three story-building prompts:</a:t>
            </a:r>
          </a:p>
          <a:p>
            <a:pPr>
              <a:buFont typeface="Arial" panose="020B0604020202020204" pitchFamily="34" charset="0"/>
              <a:buNone/>
            </a:pPr>
            <a:endParaRPr lang="en-US" i="0"/>
          </a:p>
          <a:p>
            <a:pPr marL="742950" lvl="1" indent="-285750">
              <a:buFont typeface="Arial" panose="020B0604020202020204" pitchFamily="34" charset="0"/>
              <a:buChar char="•"/>
            </a:pPr>
            <a:r>
              <a:rPr lang="en-US" b="1" i="0"/>
              <a:t>Part One – The Credit Union Difference:</a:t>
            </a:r>
            <a:br>
              <a:rPr lang="en-US" i="0"/>
            </a:br>
            <a:r>
              <a:rPr lang="en-US" i="0"/>
              <a:t>In your own words, how would you explain the Credit Union Difference?</a:t>
            </a:r>
            <a:br>
              <a:rPr lang="en-US" i="0"/>
            </a:br>
            <a:r>
              <a:rPr lang="en-US" i="0"/>
              <a:t>(Consider: How do credit unions serve people differently than banks? Why does this model matter?)</a:t>
            </a:r>
          </a:p>
          <a:p>
            <a:pPr marL="457200" lvl="1" indent="0">
              <a:buFont typeface="Arial" panose="020B0604020202020204" pitchFamily="34" charset="0"/>
              <a:buNone/>
            </a:pPr>
            <a:endParaRPr lang="en-US" i="0"/>
          </a:p>
          <a:p>
            <a:pPr marL="742950" lvl="1" indent="-285750">
              <a:buFont typeface="Arial" panose="020B0604020202020204" pitchFamily="34" charset="0"/>
              <a:buChar char="•"/>
            </a:pPr>
            <a:r>
              <a:rPr lang="en-US" b="1" i="0"/>
              <a:t>Part Two – Your Role in the Movement:</a:t>
            </a:r>
            <a:br>
              <a:rPr lang="en-US" i="0"/>
            </a:br>
            <a:r>
              <a:rPr lang="en-US" i="0"/>
              <a:t>What role do you play in bringing the Credit Union Difference to life?</a:t>
            </a:r>
            <a:br>
              <a:rPr lang="en-US" i="0"/>
            </a:br>
            <a:r>
              <a:rPr lang="en-US" i="0"/>
              <a:t>(Think about your day-to-day work, the impact you make, and the values you uphold.)</a:t>
            </a:r>
          </a:p>
          <a:p>
            <a:pPr marL="457200" lvl="1" indent="0">
              <a:buFont typeface="Arial" panose="020B0604020202020204" pitchFamily="34" charset="0"/>
              <a:buNone/>
            </a:pPr>
            <a:endParaRPr lang="en-US" i="0"/>
          </a:p>
          <a:p>
            <a:pPr marL="742950" lvl="1" indent="-285750">
              <a:buFont typeface="Arial" panose="020B0604020202020204" pitchFamily="34" charset="0"/>
              <a:buChar char="•"/>
            </a:pPr>
            <a:r>
              <a:rPr lang="en-US" b="1" i="0"/>
              <a:t>Part Three – Your "Why":</a:t>
            </a:r>
            <a:br>
              <a:rPr lang="en-US" i="0"/>
            </a:br>
            <a:r>
              <a:rPr lang="en-US" i="0"/>
              <a:t>Why does this matter to you personally?</a:t>
            </a:r>
            <a:br>
              <a:rPr lang="en-US" i="0"/>
            </a:br>
            <a:r>
              <a:rPr lang="en-US" i="0"/>
              <a:t>(What experiences, values, or moments have made this work meaningful to you?)</a:t>
            </a:r>
          </a:p>
          <a:p>
            <a:pPr marL="457200" lvl="1" indent="0">
              <a:buFont typeface="Arial" panose="020B0604020202020204" pitchFamily="34" charset="0"/>
              <a:buNone/>
            </a:pPr>
            <a:endParaRPr lang="en-US" i="0"/>
          </a:p>
          <a:p>
            <a:r>
              <a:rPr lang="en-US" b="1" i="0"/>
              <a:t>Step 2: Individual Story Construction (10 minutes)</a:t>
            </a:r>
          </a:p>
          <a:p>
            <a:endParaRPr lang="en-US" b="1" i="0"/>
          </a:p>
          <a:p>
            <a:pPr>
              <a:buFont typeface="Arial" panose="020B0604020202020204" pitchFamily="34" charset="0"/>
              <a:buChar char="•"/>
            </a:pPr>
            <a:r>
              <a:rPr lang="en-US" i="0"/>
              <a:t>Each participant writes </a:t>
            </a:r>
            <a:r>
              <a:rPr lang="en-US" b="1" i="0"/>
              <a:t>a short personal story (3-5 sentences)</a:t>
            </a:r>
            <a:r>
              <a:rPr lang="en-US" i="0"/>
              <a:t> connecting their answers from the three parts.</a:t>
            </a:r>
          </a:p>
          <a:p>
            <a:pPr>
              <a:buFont typeface="Arial" panose="020B0604020202020204" pitchFamily="34" charset="0"/>
              <a:buChar char="•"/>
            </a:pPr>
            <a:r>
              <a:rPr lang="en-US" i="0"/>
              <a:t>Encourage </a:t>
            </a:r>
            <a:r>
              <a:rPr lang="en-US" b="1" i="0"/>
              <a:t>emotion and authenticity</a:t>
            </a:r>
            <a:r>
              <a:rPr lang="en-US" i="0"/>
              <a:t>—this is about </a:t>
            </a:r>
            <a:r>
              <a:rPr lang="en-US" b="1" i="0"/>
              <a:t>their personal connection</a:t>
            </a:r>
            <a:r>
              <a:rPr lang="en-US" i="0"/>
              <a:t> to the movement.</a:t>
            </a:r>
          </a:p>
          <a:p>
            <a:pPr>
              <a:buFont typeface="Arial" panose="020B0604020202020204" pitchFamily="34" charset="0"/>
              <a:buNone/>
            </a:pPr>
            <a:endParaRPr lang="en-US" i="0"/>
          </a:p>
          <a:p>
            <a:r>
              <a:rPr lang="en-US" b="1" i="0"/>
              <a:t>Step 3: Group Sharing &amp; Feedback (10 minutes)</a:t>
            </a:r>
          </a:p>
          <a:p>
            <a:endParaRPr lang="en-US" b="1" i="0"/>
          </a:p>
          <a:p>
            <a:pPr>
              <a:buFont typeface="Arial" panose="020B0604020202020204" pitchFamily="34" charset="0"/>
              <a:buChar char="•"/>
            </a:pPr>
            <a:r>
              <a:rPr lang="en-US" i="0"/>
              <a:t>Each participant shares their story within their small group.</a:t>
            </a:r>
          </a:p>
          <a:p>
            <a:pPr>
              <a:buFont typeface="Arial" panose="020B0604020202020204" pitchFamily="34" charset="0"/>
              <a:buChar char="•"/>
            </a:pPr>
            <a:r>
              <a:rPr lang="en-US" i="0"/>
              <a:t>Group members offer feedback and highlight powerful elements in each story.</a:t>
            </a:r>
          </a:p>
          <a:p>
            <a:pPr>
              <a:buFont typeface="Arial" panose="020B0604020202020204" pitchFamily="34" charset="0"/>
              <a:buNone/>
            </a:pPr>
            <a:endParaRPr lang="en-US" i="0"/>
          </a:p>
          <a:p>
            <a:r>
              <a:rPr lang="en-US" b="1" i="0"/>
              <a:t>Step 4: Large Group Reflection (10 minutes)</a:t>
            </a:r>
          </a:p>
          <a:p>
            <a:endParaRPr lang="en-US" b="1" i="0"/>
          </a:p>
          <a:p>
            <a:pPr>
              <a:buFont typeface="Arial" panose="020B0604020202020204" pitchFamily="34" charset="0"/>
              <a:buChar char="•"/>
            </a:pPr>
            <a:r>
              <a:rPr lang="en-US" i="0"/>
              <a:t>Invite a few volunteers to share their stories with the whole group.</a:t>
            </a:r>
          </a:p>
          <a:p>
            <a:pPr>
              <a:buFont typeface="Arial" panose="020B0604020202020204" pitchFamily="34" charset="0"/>
              <a:buNone/>
            </a:pPr>
            <a:endParaRPr lang="en-US" i="0"/>
          </a:p>
          <a:p>
            <a:pPr>
              <a:buFont typeface="Arial" panose="020B0604020202020204" pitchFamily="34" charset="0"/>
              <a:buChar char="•"/>
            </a:pPr>
            <a:r>
              <a:rPr lang="en-US" i="0"/>
              <a:t>Facilitate discussion:</a:t>
            </a:r>
          </a:p>
          <a:p>
            <a:pPr marL="742950" lvl="1" indent="-285750">
              <a:buFont typeface="Arial" panose="020B0604020202020204" pitchFamily="34" charset="0"/>
              <a:buChar char="•"/>
            </a:pPr>
            <a:r>
              <a:rPr lang="en-US" i="0"/>
              <a:t>What common themes emerged?</a:t>
            </a:r>
          </a:p>
          <a:p>
            <a:pPr marL="742950" lvl="1" indent="-285750">
              <a:buFont typeface="Arial" panose="020B0604020202020204" pitchFamily="34" charset="0"/>
              <a:buChar char="•"/>
            </a:pPr>
            <a:r>
              <a:rPr lang="en-US" i="0"/>
              <a:t>How does sharing our “why” strengthen our advocacy for credit unions?</a:t>
            </a:r>
          </a:p>
          <a:p>
            <a:pPr marL="742950" lvl="1" indent="-285750">
              <a:buFont typeface="Arial" panose="020B0604020202020204" pitchFamily="34" charset="0"/>
              <a:buChar char="•"/>
            </a:pPr>
            <a:r>
              <a:rPr lang="en-US" i="0"/>
              <a:t>How can we use storytelling to connect with members, communities, and decision-makers?</a:t>
            </a:r>
          </a:p>
        </p:txBody>
      </p:sp>
      <p:sp>
        <p:nvSpPr>
          <p:cNvPr id="4" name="Slide Number Placeholder 3"/>
          <p:cNvSpPr>
            <a:spLocks noGrp="1"/>
          </p:cNvSpPr>
          <p:nvPr>
            <p:ph type="sldNum" sz="quarter" idx="5"/>
          </p:nvPr>
        </p:nvSpPr>
        <p:spPr/>
        <p:txBody>
          <a:bodyPr/>
          <a:lstStyle/>
          <a:p>
            <a:fld id="{D3D93A37-8CDC-4818-B151-EC8D49D014CB}" type="slidenum">
              <a:rPr lang="en-US" smtClean="0"/>
              <a:t>48</a:t>
            </a:fld>
            <a:endParaRPr lang="en-US"/>
          </a:p>
        </p:txBody>
      </p:sp>
      <p:sp>
        <p:nvSpPr>
          <p:cNvPr id="5" name="Footer Placeholder 4">
            <a:extLst>
              <a:ext uri="{FF2B5EF4-FFF2-40B4-BE49-F238E27FC236}">
                <a16:creationId xmlns:a16="http://schemas.microsoft.com/office/drawing/2014/main" id="{AE36BBB2-C9D5-0520-68F7-9C6775069666}"/>
              </a:ext>
            </a:extLst>
          </p:cNvPr>
          <p:cNvSpPr>
            <a:spLocks noGrp="1"/>
          </p:cNvSpPr>
          <p:nvPr>
            <p:ph type="ftr" sz="quarter" idx="4"/>
          </p:nvPr>
        </p:nvSpPr>
        <p:spPr/>
        <p:txBody>
          <a:bodyPr/>
          <a:lstStyle/>
          <a:p>
            <a:r>
              <a:rPr lang="en-US"/>
              <a:t>National Credit Union Foundation. All rights reserved. </a:t>
            </a:r>
          </a:p>
        </p:txBody>
      </p:sp>
    </p:spTree>
    <p:extLst>
      <p:ext uri="{BB962C8B-B14F-4D97-AF65-F5344CB8AC3E}">
        <p14:creationId xmlns:p14="http://schemas.microsoft.com/office/powerpoint/2010/main" val="2369364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ea typeface="Calibri"/>
              <a:cs typeface="Calibri" panose="020F0502020204030204"/>
            </a:endParaRPr>
          </a:p>
          <a:p>
            <a:r>
              <a:rPr lang="en-US" i="1" dirty="0">
                <a:ea typeface="Calibri"/>
                <a:cs typeface="Calibri" panose="020F0502020204030204"/>
              </a:rPr>
              <a:t>Sticky </a:t>
            </a:r>
            <a:r>
              <a:rPr lang="en-US" i="1" dirty="0" err="1">
                <a:ea typeface="Calibri"/>
                <a:cs typeface="Calibri" panose="020F0502020204030204"/>
              </a:rPr>
              <a:t>post-it</a:t>
            </a:r>
            <a:r>
              <a:rPr lang="en-US" i="1" dirty="0">
                <a:ea typeface="Calibri"/>
                <a:cs typeface="Calibri" panose="020F0502020204030204"/>
              </a:rPr>
              <a:t> paper, participants will list their answers. </a:t>
            </a:r>
          </a:p>
          <a:p>
            <a:endParaRPr lang="en-US" dirty="0">
              <a:cs typeface="Calibri" panose="020F0502020204030204"/>
            </a:endParaRPr>
          </a:p>
          <a:p>
            <a:r>
              <a:rPr lang="en-US" dirty="0">
                <a:cs typeface="Calibri" panose="020F0502020204030204"/>
              </a:rPr>
              <a:t>Let’s kick this off by looking at </a:t>
            </a:r>
            <a:r>
              <a:rPr lang="en-US" b="0" i="0" dirty="0">
                <a:solidFill>
                  <a:srgbClr val="333333"/>
                </a:solidFill>
                <a:effectLst/>
                <a:latin typeface="Open Sans"/>
                <a:ea typeface="Open Sans"/>
                <a:cs typeface="Open Sans"/>
              </a:rPr>
              <a:t>the Umbrella Man, a symbol used to represent the credit union industry for over 100 years. The </a:t>
            </a:r>
            <a:r>
              <a:rPr lang="en-US" b="1" i="0" dirty="0">
                <a:solidFill>
                  <a:srgbClr val="333333"/>
                </a:solidFill>
                <a:effectLst/>
                <a:latin typeface="Open Sans"/>
                <a:ea typeface="Open Sans"/>
                <a:cs typeface="Open Sans"/>
              </a:rPr>
              <a:t>Umbrella Man or Little Man Under the Umbrella </a:t>
            </a:r>
            <a:r>
              <a:rPr lang="en-US" b="0" i="0" dirty="0">
                <a:solidFill>
                  <a:srgbClr val="333333"/>
                </a:solidFill>
                <a:effectLst/>
                <a:latin typeface="Open Sans"/>
                <a:ea typeface="Open Sans"/>
                <a:cs typeface="Open Sans"/>
              </a:rPr>
              <a:t>was first drawn in 1923 by Boston Globe artist Joseph Stern at the request of Roy Bergengren, the first president of the Credit Union National Association. The original drawing shows a happy CU member protected by the credit union umbrella, with bad things such as hard times, sickness, and financial distress raining down from above.</a:t>
            </a:r>
          </a:p>
          <a:p>
            <a:endParaRPr lang="en-US" b="0" i="0" dirty="0">
              <a:solidFill>
                <a:srgbClr val="333333"/>
              </a:solidFill>
              <a:effectLst/>
              <a:latin typeface="Open Sans" panose="020B0606030504020204" pitchFamily="34" charset="0"/>
            </a:endParaRPr>
          </a:p>
          <a:p>
            <a:r>
              <a:rPr lang="en-US" b="0" i="1" dirty="0">
                <a:solidFill>
                  <a:srgbClr val="333333"/>
                </a:solidFill>
                <a:effectLst/>
                <a:latin typeface="Open Sans"/>
                <a:ea typeface="Open Sans"/>
                <a:cs typeface="Open Sans"/>
              </a:rPr>
              <a:t>Question for the group in the chat or open mic:</a:t>
            </a:r>
          </a:p>
          <a:p>
            <a:endParaRPr lang="en-US" b="0" i="1" dirty="0">
              <a:solidFill>
                <a:srgbClr val="333333"/>
              </a:solidFill>
              <a:effectLst/>
              <a:latin typeface="Open Sans" panose="020B0606030504020204" pitchFamily="34" charset="0"/>
            </a:endParaRPr>
          </a:p>
          <a:p>
            <a:pPr marL="171450" indent="-171450">
              <a:buFont typeface="Arial" panose="020B0604020202020204" pitchFamily="34" charset="0"/>
              <a:buChar char="•"/>
            </a:pPr>
            <a:r>
              <a:rPr lang="en-US" b="0" i="1" dirty="0">
                <a:solidFill>
                  <a:srgbClr val="333333"/>
                </a:solidFill>
                <a:effectLst/>
                <a:latin typeface="Open Sans"/>
                <a:ea typeface="Open Sans"/>
                <a:cs typeface="Open Sans"/>
              </a:rPr>
              <a:t>How does this drawing from over100 years ago resonate with you in today’s credit union environment?</a:t>
            </a:r>
          </a:p>
          <a:p>
            <a:pPr marL="171450" indent="-171450">
              <a:buFont typeface="Arial" panose="020B0604020202020204" pitchFamily="34" charset="0"/>
              <a:buChar char="•"/>
            </a:pPr>
            <a:r>
              <a:rPr lang="en-US" i="1" dirty="0"/>
              <a:t>What do hard times, sickness and financial distress look like in the communities your credit unions serve?</a:t>
            </a:r>
            <a:endParaRPr lang="en-US" i="1" dirty="0">
              <a:ea typeface="Calibri"/>
              <a:cs typeface="Calibri"/>
            </a:endParaRP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National Credit Union Foundation. All rights reserved. </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93A37-8CDC-4818-B151-EC8D49D014C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745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409575"/>
            <a:ext cx="5759450" cy="3240088"/>
          </a:xfrm>
        </p:spPr>
      </p:sp>
      <p:sp>
        <p:nvSpPr>
          <p:cNvPr id="3" name="Notes Placeholder 2"/>
          <p:cNvSpPr>
            <a:spLocks noGrp="1"/>
          </p:cNvSpPr>
          <p:nvPr>
            <p:ph type="body" idx="1"/>
          </p:nvPr>
        </p:nvSpPr>
        <p:spPr/>
        <p:txBody>
          <a:bodyPr/>
          <a:lstStyle/>
          <a:p>
            <a:r>
              <a:rPr lang="en-US"/>
              <a:t>Everything you’ve shared so far points to a key themes around the core philosophy and principles of credit unions.  Credit unions exist not for profit, but to serve people—especially their members and communities.  </a:t>
            </a:r>
          </a:p>
          <a:p>
            <a:endParaRPr lang="en-US"/>
          </a:p>
          <a:p>
            <a:r>
              <a:rPr lang="en-US"/>
              <a:t>Here are 3 ways credit unions put human-service at the heart of our business:</a:t>
            </a:r>
          </a:p>
          <a:p>
            <a:endParaRPr lang="en-US"/>
          </a:p>
          <a:p>
            <a:pPr>
              <a:buFont typeface="+mj-lt"/>
              <a:buAutoNum type="arabicPeriod"/>
            </a:pPr>
            <a:r>
              <a:rPr lang="en-US" b="1"/>
              <a:t>Member-Centric Mission (People Helping People)</a:t>
            </a:r>
            <a:endParaRPr lang="en-US"/>
          </a:p>
          <a:p>
            <a:pPr marL="742950" lvl="1" indent="-285750">
              <a:buFont typeface="+mj-lt"/>
              <a:buAutoNum type="arabicPeriod"/>
            </a:pPr>
            <a:r>
              <a:rPr lang="en-US"/>
              <a:t>Unlike for-profit financial institutions, credit unions operate as </a:t>
            </a:r>
            <a:r>
              <a:rPr lang="en-US" b="1"/>
              <a:t>cooperatives</a:t>
            </a:r>
            <a:r>
              <a:rPr lang="en-US"/>
              <a:t> owned by their members. Their purpose is not to generate profits for shareholders but to </a:t>
            </a:r>
            <a:r>
              <a:rPr lang="en-US" b="1"/>
              <a:t>provide financial services that improve members' lives</a:t>
            </a:r>
            <a:r>
              <a:rPr lang="en-US"/>
              <a:t>.</a:t>
            </a:r>
          </a:p>
          <a:p>
            <a:pPr marL="742950" lvl="1" indent="-285750">
              <a:buFont typeface="+mj-lt"/>
              <a:buAutoNum type="arabicPeriod"/>
            </a:pPr>
            <a:r>
              <a:rPr lang="en-US"/>
              <a:t>This reflects the foundational credit union philosophy of </a:t>
            </a:r>
            <a:r>
              <a:rPr lang="en-US" b="1"/>
              <a:t>"People Helping People,"</a:t>
            </a:r>
            <a:r>
              <a:rPr lang="en-US"/>
              <a:t> where financial well-being and community support come before maximizing revenue.</a:t>
            </a:r>
          </a:p>
          <a:p>
            <a:pPr>
              <a:buFont typeface="+mj-lt"/>
              <a:buAutoNum type="arabicPeriod"/>
            </a:pPr>
            <a:r>
              <a:rPr lang="en-US" b="1"/>
              <a:t>Democratic Structure &amp; Member Control</a:t>
            </a:r>
            <a:endParaRPr lang="en-US"/>
          </a:p>
          <a:p>
            <a:pPr marL="742950" lvl="1" indent="-285750">
              <a:buFont typeface="+mj-lt"/>
              <a:buAutoNum type="arabicPeriod"/>
            </a:pPr>
            <a:r>
              <a:rPr lang="en-US"/>
              <a:t>Credit unions are governed by their members, who elect volunteer boards of directors. This ensures that </a:t>
            </a:r>
            <a:r>
              <a:rPr lang="en-US" b="1"/>
              <a:t>decision-making prioritizes human service</a:t>
            </a:r>
            <a:r>
              <a:rPr lang="en-US"/>
              <a:t>, not just financial gains.</a:t>
            </a:r>
          </a:p>
          <a:p>
            <a:pPr marL="742950" lvl="1" indent="-285750">
              <a:buFont typeface="+mj-lt"/>
              <a:buAutoNum type="arabicPeriod"/>
            </a:pPr>
            <a:r>
              <a:rPr lang="en-US"/>
              <a:t>The democratic nature of credit unions fosters </a:t>
            </a:r>
            <a:r>
              <a:rPr lang="en-US" b="1"/>
              <a:t>equity, fairness, and community-driven solutions</a:t>
            </a:r>
            <a:r>
              <a:rPr lang="en-US"/>
              <a:t> that respond to members' needs.</a:t>
            </a:r>
          </a:p>
          <a:p>
            <a:pPr>
              <a:buFont typeface="+mj-lt"/>
              <a:buAutoNum type="arabicPeriod"/>
            </a:pPr>
            <a:r>
              <a:rPr lang="en-US" b="1"/>
              <a:t>Social Responsibility &amp; Financial Well-Being</a:t>
            </a:r>
            <a:endParaRPr lang="en-US"/>
          </a:p>
          <a:p>
            <a:pPr marL="742950" lvl="1" indent="-285750">
              <a:buFont typeface="+mj-lt"/>
              <a:buAutoNum type="arabicPeriod"/>
            </a:pPr>
            <a:r>
              <a:rPr lang="en-US"/>
              <a:t>Credit unions emphasize </a:t>
            </a:r>
            <a:r>
              <a:rPr lang="en-US" b="1"/>
              <a:t>financial inclusion</a:t>
            </a:r>
            <a:r>
              <a:rPr lang="en-US"/>
              <a:t>—providing services to those who may be overlooked or underserved by traditional banks.</a:t>
            </a:r>
          </a:p>
          <a:p>
            <a:pPr marL="742950" lvl="1" indent="-285750">
              <a:buFont typeface="+mj-lt"/>
              <a:buAutoNum type="arabicPeriod"/>
            </a:pPr>
            <a:r>
              <a:rPr lang="en-US"/>
              <a:t>They focus on </a:t>
            </a:r>
            <a:r>
              <a:rPr lang="en-US" b="1"/>
              <a:t>financial education, affordable loans, and programs that help members achieve financial stability</a:t>
            </a:r>
            <a:r>
              <a:rPr lang="en-US"/>
              <a:t>, reinforcing the idea that their purpose is </a:t>
            </a:r>
            <a:r>
              <a:rPr lang="en-US" b="1"/>
              <a:t>service, not profit</a:t>
            </a:r>
            <a:r>
              <a:rPr lang="en-US"/>
              <a:t>.</a:t>
            </a:r>
          </a:p>
          <a:p>
            <a:endParaRPr lang="en-US"/>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BFA08576-2E51-492E-BBF2-6C7B63531A02}" type="slidenum">
              <a:rPr kumimoji="0" lang="en-US" sz="1300" b="0" i="0" u="none" strike="noStrike" kern="1200" cap="none" spc="0" normalizeH="0" baseline="0" noProof="0">
                <a:ln>
                  <a:noFill/>
                </a:ln>
                <a:solidFill>
                  <a:srgbClr val="6F6159"/>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srgbClr val="6F615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7005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“People helping People” is at the core of all things credit union, including the Federal Credit Union which allowed the credit union movement to positively impact more lives across the U.S. through its cooperative financial model. </a:t>
            </a:r>
          </a:p>
          <a:p>
            <a:endParaRPr lang="en-US" b="1"/>
          </a:p>
          <a:p>
            <a:r>
              <a:rPr lang="en-US"/>
              <a:t>The core function of a credit union is to </a:t>
            </a:r>
            <a:r>
              <a:rPr lang="en-US" b="1"/>
              <a:t>help people improve their financial health and quality of life</a:t>
            </a:r>
            <a:r>
              <a:rPr lang="en-US"/>
              <a:t>, not to maximize returns for shareholders. By promoting thrift and responsible lending for productive purposes, credit unions ensure that their financial services </a:t>
            </a:r>
            <a:r>
              <a:rPr lang="en-US" b="1"/>
              <a:t>genuinely support and uplift members</a:t>
            </a:r>
            <a:r>
              <a:rPr lang="en-US"/>
              <a:t>, reinforcing the idea that </a:t>
            </a:r>
            <a:r>
              <a:rPr lang="en-US" b="1"/>
              <a:t>human service is at the heart of everything they do</a:t>
            </a:r>
            <a:r>
              <a:rPr lang="en-US"/>
              <a:t>.</a:t>
            </a:r>
            <a:endParaRPr lang="en-US" b="1"/>
          </a:p>
          <a:p>
            <a:endParaRPr lang="en-US" b="1"/>
          </a:p>
          <a:p>
            <a:pPr marL="228600" indent="-228600">
              <a:buAutoNum type="arabicPeriod"/>
            </a:pPr>
            <a:r>
              <a:rPr lang="en-US" b="1"/>
              <a:t>Promoting Thrift = Empowering Financial Well-Being</a:t>
            </a:r>
          </a:p>
          <a:p>
            <a:pPr marL="0" indent="0">
              <a:buNone/>
            </a:pPr>
            <a:endParaRPr lang="en-US" b="1"/>
          </a:p>
          <a:p>
            <a:pPr>
              <a:buFont typeface="Arial" panose="020B0604020202020204" pitchFamily="34" charset="0"/>
              <a:buChar char="•"/>
            </a:pPr>
            <a:r>
              <a:rPr lang="en-US"/>
              <a:t>Encouraging thrift means </a:t>
            </a:r>
            <a:r>
              <a:rPr lang="en-US" b="1"/>
              <a:t>helping members save, manage money wisely, and build financial security</a:t>
            </a:r>
            <a:r>
              <a:rPr lang="en-US"/>
              <a:t>.</a:t>
            </a:r>
          </a:p>
          <a:p>
            <a:pPr>
              <a:buFont typeface="Arial" panose="020B0604020202020204" pitchFamily="34" charset="0"/>
              <a:buChar char="•"/>
            </a:pPr>
            <a:r>
              <a:rPr lang="en-US"/>
              <a:t>This is an act of human service because it provides </a:t>
            </a:r>
            <a:r>
              <a:rPr lang="en-US" b="1"/>
              <a:t>members with tools and education</a:t>
            </a:r>
            <a:r>
              <a:rPr lang="en-US"/>
              <a:t> to make sound financial decisions, reducing financial stress and increasing long-term stability.</a:t>
            </a:r>
          </a:p>
          <a:p>
            <a:pPr>
              <a:buFont typeface="Arial" panose="020B0604020202020204" pitchFamily="34" charset="0"/>
              <a:buNone/>
            </a:pPr>
            <a:endParaRPr lang="en-US"/>
          </a:p>
          <a:p>
            <a:r>
              <a:rPr lang="en-US" b="1"/>
              <a:t>2. Creating a Source of Credit = Enabling Economic Mobility</a:t>
            </a:r>
          </a:p>
          <a:p>
            <a:endParaRPr lang="en-US" b="1"/>
          </a:p>
          <a:p>
            <a:pPr>
              <a:buFont typeface="Arial" panose="020B0604020202020204" pitchFamily="34" charset="0"/>
              <a:buChar char="•"/>
            </a:pPr>
            <a:r>
              <a:rPr lang="en-US"/>
              <a:t>Providing </a:t>
            </a:r>
            <a:r>
              <a:rPr lang="en-US" b="1"/>
              <a:t>fair and accessible credit</a:t>
            </a:r>
            <a:r>
              <a:rPr lang="en-US"/>
              <a:t> ensures members can afford necessary expenses like homes, cars, education, and business investments.</a:t>
            </a:r>
          </a:p>
          <a:p>
            <a:pPr>
              <a:buFont typeface="Arial" panose="020B0604020202020204" pitchFamily="34" charset="0"/>
              <a:buChar char="•"/>
            </a:pPr>
            <a:r>
              <a:rPr lang="en-US"/>
              <a:t>Unlike traditional banks, credit unions offer </a:t>
            </a:r>
            <a:r>
              <a:rPr lang="en-US" b="1"/>
              <a:t>reasonable interest rates and member-friendly lending terms</a:t>
            </a:r>
            <a:r>
              <a:rPr lang="en-US"/>
              <a:t>, helping people </a:t>
            </a:r>
            <a:r>
              <a:rPr lang="en-US" b="1"/>
              <a:t>avoid predatory lending and debt traps</a:t>
            </a:r>
            <a:r>
              <a:rPr lang="en-US"/>
              <a:t>.</a:t>
            </a:r>
          </a:p>
          <a:p>
            <a:pPr>
              <a:buFont typeface="Arial" panose="020B0604020202020204" pitchFamily="34" charset="0"/>
              <a:buChar char="•"/>
            </a:pPr>
            <a:r>
              <a:rPr lang="en-US"/>
              <a:t>This aligns with human service by </a:t>
            </a:r>
            <a:r>
              <a:rPr lang="en-US" b="1"/>
              <a:t>removing financial barriers</a:t>
            </a:r>
            <a:r>
              <a:rPr lang="en-US"/>
              <a:t> and ensuring that credit is available for </a:t>
            </a:r>
            <a:r>
              <a:rPr lang="en-US" b="1"/>
              <a:t>productive, life-improving purposes</a:t>
            </a:r>
            <a:r>
              <a:rPr lang="en-US"/>
              <a:t>, not just profit.</a:t>
            </a:r>
          </a:p>
          <a:p>
            <a:pPr>
              <a:buFont typeface="Arial" panose="020B0604020202020204" pitchFamily="34" charset="0"/>
              <a:buNone/>
            </a:pPr>
            <a:endParaRPr lang="en-US"/>
          </a:p>
          <a:p>
            <a:r>
              <a:rPr lang="en-US" b="1"/>
              <a:t>3. Provident or Productive Purposes = Strengthening Communities</a:t>
            </a:r>
          </a:p>
          <a:p>
            <a:pPr>
              <a:buFont typeface="Arial" panose="020B0604020202020204" pitchFamily="34" charset="0"/>
              <a:buChar char="•"/>
            </a:pPr>
            <a:r>
              <a:rPr lang="en-US"/>
              <a:t>"Provident" means </a:t>
            </a:r>
            <a:r>
              <a:rPr lang="en-US" b="1"/>
              <a:t>careful, forward-thinking financial use</a:t>
            </a:r>
            <a:r>
              <a:rPr lang="en-US"/>
              <a:t>, ensuring that loans support </a:t>
            </a:r>
            <a:r>
              <a:rPr lang="en-US" b="1"/>
              <a:t>needs, not reckless spending</a:t>
            </a:r>
            <a:r>
              <a:rPr lang="en-US"/>
              <a:t>.</a:t>
            </a:r>
          </a:p>
          <a:p>
            <a:pPr>
              <a:buFont typeface="Arial" panose="020B0604020202020204" pitchFamily="34" charset="0"/>
              <a:buChar char="•"/>
            </a:pPr>
            <a:r>
              <a:rPr lang="en-US"/>
              <a:t>"Productive purposes" means credit is used for </a:t>
            </a:r>
            <a:r>
              <a:rPr lang="en-US" b="1"/>
              <a:t>building, growing, or improving lives</a:t>
            </a:r>
            <a:r>
              <a:rPr lang="en-US"/>
              <a:t>—like funding small businesses, home ownership, or education.</a:t>
            </a:r>
          </a:p>
          <a:p>
            <a:pPr>
              <a:buFont typeface="Arial" panose="020B0604020202020204" pitchFamily="34" charset="0"/>
              <a:buChar char="•"/>
            </a:pPr>
            <a:r>
              <a:rPr lang="en-US"/>
              <a:t>This focus on responsible credit fosters </a:t>
            </a:r>
            <a:r>
              <a:rPr lang="en-US" b="1"/>
              <a:t>community growth and economic empowerment</a:t>
            </a:r>
            <a:r>
              <a:rPr lang="en-US"/>
              <a:t>, demonstrating the commitment to </a:t>
            </a:r>
            <a:r>
              <a:rPr lang="en-US" b="1"/>
              <a:t>serving people rather than exploiting them</a:t>
            </a:r>
            <a:r>
              <a:rPr lang="en-US"/>
              <a:t>.</a:t>
            </a:r>
          </a:p>
          <a:p>
            <a:pPr>
              <a:buFont typeface="Arial" panose="020B0604020202020204" pitchFamily="34" charset="0"/>
              <a:buNone/>
            </a:pPr>
            <a:endParaRPr lang="en-US"/>
          </a:p>
          <a:p>
            <a:r>
              <a:rPr lang="en-US" b="1"/>
              <a:t>4. The Cooperative Structure = People Helping People</a:t>
            </a:r>
          </a:p>
          <a:p>
            <a:pPr>
              <a:buFont typeface="Arial" panose="020B0604020202020204" pitchFamily="34" charset="0"/>
              <a:buChar char="•"/>
            </a:pPr>
            <a:r>
              <a:rPr lang="en-US"/>
              <a:t>As a </a:t>
            </a:r>
            <a:r>
              <a:rPr lang="en-US" b="1"/>
              <a:t>cooperative</a:t>
            </a:r>
            <a:r>
              <a:rPr lang="en-US"/>
              <a:t>, a credit union is </a:t>
            </a:r>
            <a:r>
              <a:rPr lang="en-US" b="1"/>
              <a:t>owned by its members</a:t>
            </a:r>
            <a:r>
              <a:rPr lang="en-US"/>
              <a:t>, not outside investors.</a:t>
            </a:r>
          </a:p>
          <a:p>
            <a:pPr>
              <a:buFont typeface="Arial" panose="020B0604020202020204" pitchFamily="34" charset="0"/>
              <a:buChar char="•"/>
            </a:pPr>
            <a:r>
              <a:rPr lang="en-US"/>
              <a:t>Members pool their resources to </a:t>
            </a:r>
            <a:r>
              <a:rPr lang="en-US" b="1"/>
              <a:t>help each other</a:t>
            </a:r>
            <a:r>
              <a:rPr lang="en-US"/>
              <a:t>, ensuring that capital flows back into the community instead of being extracted for profit.</a:t>
            </a:r>
          </a:p>
          <a:p>
            <a:pPr>
              <a:buFont typeface="Arial" panose="020B0604020202020204" pitchFamily="34" charset="0"/>
              <a:buChar char="•"/>
            </a:pPr>
            <a:r>
              <a:rPr lang="en-US"/>
              <a:t>This embodies the </a:t>
            </a:r>
            <a:r>
              <a:rPr lang="en-US" b="1"/>
              <a:t>spirit of human service</a:t>
            </a:r>
            <a:r>
              <a:rPr lang="en-US"/>
              <a:t> by fostering </a:t>
            </a:r>
            <a:r>
              <a:rPr lang="en-US" b="1"/>
              <a:t>mutual aid and shared prosperity</a:t>
            </a:r>
            <a:r>
              <a:rPr lang="en-US"/>
              <a: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71B09A-EF46-484D-A726-F00D8B13FF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978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(ANIMATED) HOW ARE CREDIT UNIONS DIFFERENT?</a:t>
            </a:r>
          </a:p>
          <a:p>
            <a:endParaRPr lang="en-US"/>
          </a:p>
          <a:p>
            <a:pPr marL="202529" indent="-202529">
              <a:buFont typeface="Arial" panose="020B0604020202020204" pitchFamily="34" charset="0"/>
              <a:buChar char="•"/>
            </a:pPr>
            <a:r>
              <a:rPr lang="en-US"/>
              <a:t>One way to better understand the difference is to look at how credit unions make business decisions differently.</a:t>
            </a:r>
          </a:p>
          <a:p>
            <a:pPr marL="202529" indent="-202529">
              <a:buFont typeface="Arial" panose="020B0604020202020204" pitchFamily="34" charset="0"/>
              <a:buChar char="•"/>
            </a:pPr>
            <a:endParaRPr lang="en-US"/>
          </a:p>
          <a:p>
            <a:r>
              <a:rPr lang="en-US" i="1"/>
              <a:t>#CLICK# to have each row of the table appear. Explain each difference.</a:t>
            </a:r>
          </a:p>
          <a:p>
            <a:endParaRPr lang="en-US" i="1"/>
          </a:p>
          <a:p>
            <a:r>
              <a:rPr lang="en-US" b="1"/>
              <a:t>To get participants thinking, ask:</a:t>
            </a:r>
          </a:p>
          <a:p>
            <a:endParaRPr lang="en-US"/>
          </a:p>
          <a:p>
            <a:r>
              <a:rPr lang="en-US" i="1"/>
              <a:t>“If banks and credit unions both offer checking accounts, loans, and financial services—what really makes us different?”</a:t>
            </a:r>
          </a:p>
          <a:p>
            <a:endParaRPr lang="en-US"/>
          </a:p>
          <a:p>
            <a:pPr lvl="1">
              <a:buFont typeface="Arial" panose="020B0604020202020204" pitchFamily="34" charset="0"/>
              <a:buChar char="•"/>
            </a:pPr>
            <a:r>
              <a:rPr lang="en-US"/>
              <a:t>Let participants </a:t>
            </a:r>
            <a:r>
              <a:rPr lang="en-US" b="1"/>
              <a:t>throw out answers</a:t>
            </a:r>
            <a:r>
              <a:rPr lang="en-US"/>
              <a:t> (cooperative ownership, member focus, non-profit status, etc.).</a:t>
            </a:r>
          </a:p>
          <a:p>
            <a:pPr lvl="1">
              <a:buFont typeface="Arial" panose="020B0604020202020204" pitchFamily="34" charset="0"/>
              <a:buChar char="•"/>
            </a:pPr>
            <a:r>
              <a:rPr lang="en-US"/>
              <a:t>Capture responses on a whiteboard or screen to visually highlight key distinctions.</a:t>
            </a:r>
          </a:p>
          <a:p>
            <a:pPr lvl="1">
              <a:buFont typeface="Arial" panose="020B0604020202020204" pitchFamily="34" charset="0"/>
              <a:buNone/>
            </a:pPr>
            <a:endParaRPr lang="en-US"/>
          </a:p>
          <a:p>
            <a:pPr lvl="0">
              <a:buFont typeface="Arial" panose="020B0604020202020204" pitchFamily="34" charset="0"/>
              <a:buNone/>
            </a:pPr>
            <a:r>
              <a:rPr lang="en-US" b="1"/>
              <a:t>Ask additional questions:</a:t>
            </a:r>
          </a:p>
          <a:p>
            <a:pPr lvl="1">
              <a:buFont typeface="Arial" panose="020B0604020202020204" pitchFamily="34" charset="0"/>
              <a:buChar char="•"/>
            </a:pPr>
            <a:r>
              <a:rPr lang="en-US" i="0"/>
              <a:t>Do these differences matter to our members?</a:t>
            </a:r>
          </a:p>
          <a:p>
            <a:pPr lvl="1">
              <a:buFont typeface="Arial" panose="020B0604020202020204" pitchFamily="34" charset="0"/>
              <a:buChar char="•"/>
            </a:pPr>
            <a:r>
              <a:rPr lang="en-US" i="0"/>
              <a:t>Who else is out there? Who else do we consider competitors?</a:t>
            </a:r>
          </a:p>
          <a:p>
            <a:pPr lvl="1">
              <a:buFont typeface="Arial" panose="020B0604020202020204" pitchFamily="34" charset="0"/>
              <a:buChar char="•"/>
            </a:pPr>
            <a:r>
              <a:rPr lang="en-US" i="0"/>
              <a:t>CUs exist in a whirlwind of new tech offerings, marketplace overload… how do we stand out?</a:t>
            </a:r>
          </a:p>
          <a:p>
            <a:endParaRPr lang="en-US"/>
          </a:p>
          <a:p>
            <a:r>
              <a:rPr lang="en-US" b="1"/>
              <a:t>Tie it back to purpose:</a:t>
            </a:r>
          </a:p>
          <a:p>
            <a:endParaRPr lang="en-US" b="1"/>
          </a:p>
          <a:p>
            <a:r>
              <a:rPr lang="en-US"/>
              <a:t>This is why the ‘People vs. Profit’ conversation matters so much for us in the credit union space. While banks exist to generate profit for investors, we exist to serve people and create financial well-being. The decisions we make every day—whether in lending, fees, member service, or community involvement—should reflect that difference.</a:t>
            </a:r>
            <a:endParaRPr lang="en-US" b="1"/>
          </a:p>
        </p:txBody>
      </p:sp>
      <p:sp>
        <p:nvSpPr>
          <p:cNvPr id="4" name="Slide Number Placeholder 3"/>
          <p:cNvSpPr>
            <a:spLocks noGrp="1"/>
          </p:cNvSpPr>
          <p:nvPr>
            <p:ph type="sldNum" sz="quarter" idx="5"/>
          </p:nvPr>
        </p:nvSpPr>
        <p:spPr/>
        <p:txBody>
          <a:bodyPr/>
          <a:lstStyle/>
          <a:p>
            <a:fld id="{D3D93A37-8CDC-4818-B151-EC8D49D014CB}" type="slidenum">
              <a:rPr lang="en-US" smtClean="0"/>
              <a:t>15</a:t>
            </a:fld>
            <a:endParaRPr lang="en-US"/>
          </a:p>
        </p:txBody>
      </p:sp>
      <p:sp>
        <p:nvSpPr>
          <p:cNvPr id="5" name="Footer Placeholder 4">
            <a:extLst>
              <a:ext uri="{FF2B5EF4-FFF2-40B4-BE49-F238E27FC236}">
                <a16:creationId xmlns:a16="http://schemas.microsoft.com/office/drawing/2014/main" id="{3FCE6485-48B5-B840-DB70-B124435265C0}"/>
              </a:ext>
            </a:extLst>
          </p:cNvPr>
          <p:cNvSpPr>
            <a:spLocks noGrp="1"/>
          </p:cNvSpPr>
          <p:nvPr>
            <p:ph type="ftr" sz="quarter" idx="4"/>
          </p:nvPr>
        </p:nvSpPr>
        <p:spPr/>
        <p:txBody>
          <a:bodyPr/>
          <a:lstStyle/>
          <a:p>
            <a:r>
              <a:rPr lang="en-US"/>
              <a:t>National Credit Union Foundation. All rights reserved. </a:t>
            </a:r>
          </a:p>
        </p:txBody>
      </p:sp>
    </p:spTree>
    <p:extLst>
      <p:ext uri="{BB962C8B-B14F-4D97-AF65-F5344CB8AC3E}">
        <p14:creationId xmlns:p14="http://schemas.microsoft.com/office/powerpoint/2010/main" val="1421287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Briefly introduce the debate:</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a:br>
            <a:r>
              <a:rPr lang="en-US" b="0"/>
              <a:t>As our credit unions work to promote thrift, create a source of credit, strengthen communities, credit unions are built on a foundation of people helping people. But financial sustainability is essential for long-term service. Should credit unions prioritize people or profit? You are going to be assigned a side and argue your case.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r>
              <a:rPr lang="en-US" b="1"/>
              <a:t>Objective:</a:t>
            </a:r>
          </a:p>
          <a:p>
            <a:r>
              <a:rPr lang="en-US"/>
              <a:t>Participants will take opposing sides—</a:t>
            </a:r>
            <a:r>
              <a:rPr lang="en-US" b="1"/>
              <a:t>“People” or “Profit”</a:t>
            </a:r>
            <a:r>
              <a:rPr lang="en-US"/>
              <a:t>—and argue their case, helping them critically examine the tension between financial sustainability and the credit union 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a:t>Clarify that “profit” doesn’t mean greed—it means financial sustainability, reinvestment, and responsible business practices.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b="1"/>
              <a:t>Set-Up (10 Minutes)</a:t>
            </a:r>
          </a:p>
          <a:p>
            <a:pPr>
              <a:buFont typeface="+mj-lt"/>
              <a:buAutoNum type="arabicPeriod"/>
            </a:pPr>
            <a:r>
              <a:rPr lang="en-US" b="1"/>
              <a:t>Divide the Group</a:t>
            </a:r>
            <a:endParaRPr lang="en-US"/>
          </a:p>
          <a:p>
            <a:pPr marL="742950" lvl="1" indent="-285750">
              <a:buFont typeface="+mj-lt"/>
              <a:buAutoNum type="arabicPeriod"/>
            </a:pPr>
            <a:r>
              <a:rPr lang="en-US"/>
              <a:t>Split participants into two teams. Assign one team </a:t>
            </a:r>
            <a:r>
              <a:rPr lang="en-US" b="1"/>
              <a:t>“People First”</a:t>
            </a:r>
            <a:r>
              <a:rPr lang="en-US"/>
              <a:t> and the other </a:t>
            </a:r>
            <a:r>
              <a:rPr lang="en-US" b="1"/>
              <a:t>“Profit First.”</a:t>
            </a:r>
            <a:endParaRPr lang="en-US"/>
          </a:p>
          <a:p>
            <a:pPr marL="742950" lvl="1" indent="-285750">
              <a:buFont typeface="+mj-lt"/>
              <a:buAutoNum type="arabicPeriod"/>
            </a:pPr>
            <a:r>
              <a:rPr lang="en-US"/>
              <a:t>Even if someone personally disagrees with their assigned stance, they must argue their case.</a:t>
            </a:r>
          </a:p>
          <a:p>
            <a:pPr marL="742950" lvl="1" indent="-285750">
              <a:buFont typeface="+mj-lt"/>
              <a:buAutoNum type="arabicPeriod"/>
            </a:pPr>
            <a:r>
              <a:rPr lang="en-US"/>
              <a:t>Encourage participants to </a:t>
            </a:r>
            <a:r>
              <a:rPr lang="en-US" b="1"/>
              <a:t>think beyond gut reactions</a:t>
            </a:r>
            <a:r>
              <a:rPr lang="en-US"/>
              <a:t> and explore nuances in their positions.</a:t>
            </a:r>
          </a:p>
          <a:p>
            <a:endParaRPr lang="en-US" b="1"/>
          </a:p>
          <a:p>
            <a:r>
              <a:rPr lang="en-US" b="1"/>
              <a:t>Round 1: Opening Arguments (11 Minutes)</a:t>
            </a:r>
          </a:p>
          <a:p>
            <a:r>
              <a:rPr lang="en-US"/>
              <a:t>Each team gets </a:t>
            </a:r>
            <a:r>
              <a:rPr lang="en-US" b="1"/>
              <a:t>5 minutes</a:t>
            </a:r>
            <a:r>
              <a:rPr lang="en-US"/>
              <a:t> to prepare and then </a:t>
            </a:r>
            <a:r>
              <a:rPr lang="en-US" b="1"/>
              <a:t>3 minutes to present</a:t>
            </a:r>
            <a:r>
              <a:rPr lang="en-US"/>
              <a:t> their argument.</a:t>
            </a:r>
          </a:p>
          <a:p>
            <a:pPr>
              <a:buFont typeface="Arial" panose="020B0604020202020204" pitchFamily="34" charset="0"/>
              <a:buChar char="•"/>
            </a:pPr>
            <a:r>
              <a:rPr lang="en-US" b="1"/>
              <a:t>People First Team</a:t>
            </a:r>
            <a:r>
              <a:rPr lang="en-US"/>
              <a:t>:</a:t>
            </a:r>
          </a:p>
          <a:p>
            <a:pPr marL="742950" lvl="1" indent="-285750">
              <a:buFont typeface="Arial" panose="020B0604020202020204" pitchFamily="34" charset="0"/>
              <a:buChar char="•"/>
            </a:pPr>
            <a:r>
              <a:rPr lang="en-US"/>
              <a:t>Argue that credit unions exist for </a:t>
            </a:r>
            <a:r>
              <a:rPr lang="en-US" b="1"/>
              <a:t>service, not profit</a:t>
            </a:r>
            <a:r>
              <a:rPr lang="en-US"/>
              <a:t> and should always prioritize member needs over financial gain.</a:t>
            </a:r>
          </a:p>
          <a:p>
            <a:pPr marL="742950" lvl="1" indent="-285750">
              <a:buFont typeface="Arial" panose="020B0604020202020204" pitchFamily="34" charset="0"/>
              <a:buChar char="•"/>
            </a:pPr>
            <a:r>
              <a:rPr lang="en-US"/>
              <a:t>Highlight </a:t>
            </a:r>
            <a:r>
              <a:rPr lang="en-US" b="1"/>
              <a:t>affordable loans, financial inclusion, community programs, and ethical banking</a:t>
            </a:r>
            <a:r>
              <a:rPr lang="en-US"/>
              <a:t>.</a:t>
            </a:r>
          </a:p>
          <a:p>
            <a:pPr marL="742950" lvl="1" indent="-285750">
              <a:buFont typeface="Arial" panose="020B0604020202020204" pitchFamily="34" charset="0"/>
              <a:buChar char="•"/>
            </a:pPr>
            <a:r>
              <a:rPr lang="en-US"/>
              <a:t>Emphasize how </a:t>
            </a:r>
            <a:r>
              <a:rPr lang="en-US" b="1"/>
              <a:t>profit-driven thinking can erode trust and mission alignment</a:t>
            </a:r>
            <a:r>
              <a:rPr lang="en-US"/>
              <a:t>.</a:t>
            </a:r>
          </a:p>
          <a:p>
            <a:pPr>
              <a:buFont typeface="Arial" panose="020B0604020202020204" pitchFamily="34" charset="0"/>
              <a:buChar char="•"/>
            </a:pPr>
            <a:r>
              <a:rPr lang="en-US" b="1"/>
              <a:t>Profit First Team</a:t>
            </a:r>
            <a:r>
              <a:rPr lang="en-US"/>
              <a:t>:</a:t>
            </a:r>
          </a:p>
          <a:p>
            <a:pPr marL="742950" lvl="1" indent="-285750">
              <a:buFont typeface="Arial" panose="020B0604020202020204" pitchFamily="34" charset="0"/>
              <a:buChar char="•"/>
            </a:pPr>
            <a:r>
              <a:rPr lang="en-US"/>
              <a:t>Argue that credit unions </a:t>
            </a:r>
            <a:r>
              <a:rPr lang="en-US" b="1"/>
              <a:t>must be financially strong to survive and serve members long-term</a:t>
            </a:r>
            <a:r>
              <a:rPr lang="en-US"/>
              <a:t>.</a:t>
            </a:r>
          </a:p>
          <a:p>
            <a:pPr marL="742950" lvl="1" indent="-285750">
              <a:buFont typeface="Arial" panose="020B0604020202020204" pitchFamily="34" charset="0"/>
              <a:buChar char="•"/>
            </a:pPr>
            <a:r>
              <a:rPr lang="en-US"/>
              <a:t>Highlight the need for </a:t>
            </a:r>
            <a:r>
              <a:rPr lang="en-US" b="1"/>
              <a:t>healthy reserves, strategic growth, and competitive offerings</a:t>
            </a:r>
            <a:r>
              <a:rPr lang="en-US"/>
              <a:t> to sustain operations.</a:t>
            </a:r>
          </a:p>
          <a:p>
            <a:pPr marL="742950" lvl="1" indent="-285750">
              <a:buFont typeface="Arial" panose="020B0604020202020204" pitchFamily="34" charset="0"/>
              <a:buChar char="•"/>
            </a:pPr>
            <a:r>
              <a:rPr lang="en-US"/>
              <a:t>Emphasize how </a:t>
            </a:r>
            <a:r>
              <a:rPr lang="en-US" b="1"/>
              <a:t>profit allows reinvestment in technology, staff, and services</a:t>
            </a:r>
            <a:r>
              <a:rPr lang="en-US"/>
              <a:t>.</a:t>
            </a:r>
          </a:p>
          <a:p>
            <a:endParaRPr lang="en-US" b="1"/>
          </a:p>
          <a:p>
            <a:r>
              <a:rPr lang="en-US" b="1"/>
              <a:t>Round 2: Rebuttals (5 Minutes)</a:t>
            </a:r>
          </a:p>
          <a:p>
            <a:pPr>
              <a:buFont typeface="Arial" panose="020B0604020202020204" pitchFamily="34" charset="0"/>
              <a:buChar char="•"/>
            </a:pPr>
            <a:r>
              <a:rPr lang="en-US"/>
              <a:t>Each team gets </a:t>
            </a:r>
            <a:r>
              <a:rPr lang="en-US" b="1"/>
              <a:t>2 minutes to counter the opposing side’s points</a:t>
            </a:r>
            <a:r>
              <a:rPr lang="en-US"/>
              <a:t>.</a:t>
            </a:r>
          </a:p>
          <a:p>
            <a:pPr>
              <a:buFont typeface="Arial" panose="020B0604020202020204" pitchFamily="34" charset="0"/>
              <a:buChar char="•"/>
            </a:pPr>
            <a:r>
              <a:rPr lang="en-US"/>
              <a:t>Encourage participants to challenge assumptions and think critically.</a:t>
            </a:r>
          </a:p>
          <a:p>
            <a:endParaRPr lang="en-US" b="1"/>
          </a:p>
          <a:p>
            <a:r>
              <a:rPr lang="en-US" b="1"/>
              <a:t>Round 3: Finding Common Ground (10 Minutes)</a:t>
            </a:r>
          </a:p>
          <a:p>
            <a:pPr>
              <a:buFont typeface="Arial" panose="020B0604020202020204" pitchFamily="34" charset="0"/>
              <a:buChar char="•"/>
            </a:pPr>
            <a:r>
              <a:rPr lang="en-US"/>
              <a:t>Shift the discussion to </a:t>
            </a:r>
            <a:r>
              <a:rPr lang="en-US" b="1"/>
              <a:t>how credit unions can balance both priorities</a:t>
            </a:r>
            <a:r>
              <a:rPr lang="en-US"/>
              <a:t>.</a:t>
            </a:r>
          </a:p>
          <a:p>
            <a:pPr>
              <a:buFont typeface="Arial" panose="020B0604020202020204" pitchFamily="34" charset="0"/>
              <a:buChar char="•"/>
            </a:pPr>
            <a:r>
              <a:rPr lang="en-US"/>
              <a:t>Ask: </a:t>
            </a:r>
            <a:r>
              <a:rPr lang="en-US" b="1"/>
              <a:t>"How do we ensure long-term financial sustainability while staying true to our mission?"</a:t>
            </a:r>
            <a:endParaRPr lang="en-US"/>
          </a:p>
          <a:p>
            <a:pPr>
              <a:buFont typeface="Arial" panose="020B0604020202020204" pitchFamily="34" charset="0"/>
              <a:buChar char="•"/>
            </a:pPr>
            <a:r>
              <a:rPr lang="en-US"/>
              <a:t>Encourage participants to develop </a:t>
            </a:r>
            <a:r>
              <a:rPr lang="en-US" b="1"/>
              <a:t>actionable ideas</a:t>
            </a:r>
            <a:r>
              <a:rPr lang="en-US"/>
              <a:t> for achieving both financial health and member service.</a:t>
            </a:r>
          </a:p>
          <a:p>
            <a:endParaRPr lang="en-US" b="1"/>
          </a:p>
          <a:p>
            <a:r>
              <a:rPr lang="en-US" b="1"/>
              <a:t>Debrief Discussion (10 Minutes)</a:t>
            </a:r>
          </a:p>
          <a:p>
            <a:r>
              <a:rPr lang="en-US"/>
              <a:t>Use these reflection questions to bring insights home:</a:t>
            </a:r>
          </a:p>
          <a:p>
            <a:pPr lvl="1">
              <a:buFont typeface="Arial" panose="020B0604020202020204" pitchFamily="34" charset="0"/>
              <a:buChar char="•"/>
            </a:pPr>
            <a:r>
              <a:rPr lang="en-US" b="1"/>
              <a:t>Did your perspective change during the debate? Why or why not?</a:t>
            </a:r>
            <a:endParaRPr lang="en-US"/>
          </a:p>
          <a:p>
            <a:pPr lvl="1">
              <a:buFont typeface="Arial" panose="020B0604020202020204" pitchFamily="34" charset="0"/>
              <a:buChar char="•"/>
            </a:pPr>
            <a:r>
              <a:rPr lang="en-US" b="1"/>
              <a:t>What’s the danger of focusing too much on one side?</a:t>
            </a:r>
            <a:endParaRPr lang="en-US"/>
          </a:p>
          <a:p>
            <a:pPr lvl="1">
              <a:buFont typeface="Arial" panose="020B0604020202020204" pitchFamily="34" charset="0"/>
              <a:buChar char="•"/>
            </a:pPr>
            <a:r>
              <a:rPr lang="en-US" b="1"/>
              <a:t>How can we ensure our credit union stays mission-driven while remaining financially sound?</a:t>
            </a:r>
            <a:endParaRPr lang="en-US"/>
          </a:p>
          <a:p>
            <a:pPr lvl="1">
              <a:buFont typeface="Arial" panose="020B0604020202020204" pitchFamily="34" charset="0"/>
              <a:buChar char="•"/>
            </a:pPr>
            <a:r>
              <a:rPr lang="en-US" b="1"/>
              <a:t>What’s one action we can take to better align our financial strategy with our member service goals?</a:t>
            </a:r>
          </a:p>
          <a:p>
            <a:pPr lvl="1">
              <a:buFont typeface="Arial" panose="020B0604020202020204" pitchFamily="34" charset="0"/>
              <a:buNone/>
            </a:pPr>
            <a:endParaRPr lang="en-US"/>
          </a:p>
          <a:p>
            <a:r>
              <a:rPr lang="en-US" b="1" u="sng"/>
              <a:t>Wrap-Up Message</a:t>
            </a:r>
          </a:p>
          <a:p>
            <a:endParaRPr lang="en-US" b="1"/>
          </a:p>
          <a:p>
            <a:r>
              <a:rPr lang="en-US"/>
              <a:t>End with the key takeaway:</a:t>
            </a:r>
          </a:p>
          <a:p>
            <a:endParaRPr lang="en-US" b="1"/>
          </a:p>
          <a:p>
            <a:r>
              <a:rPr lang="en-US" b="1"/>
              <a:t>Credit unions exist to serve people, but they must also be financially sustainable to continue that mission. The challenge isn’t choosing between people and profit—it’s balancing both to ensure long-term impact.</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A08576-2E51-492E-BBF2-6C7B63531A02}" type="slidenum">
              <a:rPr kumimoji="0" lang="en-US" sz="1300" b="0" i="0" u="none" strike="noStrike" kern="1200" cap="none" spc="0" normalizeH="0" baseline="0" noProof="0" smtClean="0">
                <a:ln>
                  <a:noFill/>
                </a:ln>
                <a:solidFill>
                  <a:srgbClr val="6F615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a:ln>
                <a:noFill/>
              </a:ln>
              <a:solidFill>
                <a:srgbClr val="6F615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670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a:p>
          <a:p>
            <a:r>
              <a:rPr lang="en-US" b="1" i="0"/>
              <a:t>SAY: </a:t>
            </a:r>
          </a:p>
          <a:p>
            <a:endParaRPr lang="en-US" b="1" i="0"/>
          </a:p>
          <a:p>
            <a:r>
              <a:rPr lang="en-US" i="0"/>
              <a:t>We’ve established that credit unions exist to serve people rather than maximize profit. But have you ever thought about </a:t>
            </a:r>
            <a:r>
              <a:rPr lang="en-US" b="1" i="0"/>
              <a:t>why</a:t>
            </a:r>
            <a:r>
              <a:rPr lang="en-US" i="0"/>
              <a:t> that is? What makes credit unions so different at their core?</a:t>
            </a:r>
          </a:p>
          <a:p>
            <a:r>
              <a:rPr lang="en-US" i="0"/>
              <a:t>The reason is simple: Credit unions aren’t just financial institutions; they are </a:t>
            </a:r>
            <a:r>
              <a:rPr lang="en-US" b="1" i="0"/>
              <a:t>cooperatives.</a:t>
            </a:r>
            <a:r>
              <a:rPr lang="en-US" i="0"/>
              <a:t> And cooperatives operate on a completely different set of principles than traditional for-profit businesses.</a:t>
            </a:r>
          </a:p>
          <a:p>
            <a:pPr marL="0" indent="0" defTabSz="966612">
              <a:buFont typeface="Arial" panose="020B0604020202020204" pitchFamily="34" charset="0"/>
              <a:buNone/>
              <a:defRPr/>
            </a:pPr>
            <a:endParaRPr lang="en-US">
              <a:solidFill>
                <a:srgbClr val="000000"/>
              </a:solidFill>
              <a:latin typeface="Calibri" panose="020F0502020204030204"/>
            </a:endParaRPr>
          </a:p>
          <a:p>
            <a:pPr marL="0" indent="0" defTabSz="966612">
              <a:buFont typeface="Arial" panose="020B0604020202020204" pitchFamily="34" charset="0"/>
              <a:buNone/>
              <a:defRPr/>
            </a:pPr>
            <a:r>
              <a:rPr lang="en-US" b="1">
                <a:solidFill>
                  <a:srgbClr val="000000"/>
                </a:solidFill>
                <a:latin typeface="Calibri" panose="020F0502020204030204"/>
              </a:rPr>
              <a:t>ASK: </a:t>
            </a:r>
          </a:p>
          <a:p>
            <a:pPr marL="0" indent="0" defTabSz="966612">
              <a:buFont typeface="Arial" panose="020B0604020202020204" pitchFamily="34" charset="0"/>
              <a:buNone/>
              <a:defRPr/>
            </a:pPr>
            <a:endParaRPr lang="en-US">
              <a:solidFill>
                <a:srgbClr val="000000"/>
              </a:solidFill>
              <a:latin typeface="Calibri" panose="020F0502020204030204"/>
            </a:endParaRPr>
          </a:p>
          <a:p>
            <a:pPr marL="171450" indent="-171450">
              <a:buFont typeface="Arial" panose="020B0604020202020204" pitchFamily="34" charset="0"/>
              <a:buChar char="•"/>
            </a:pPr>
            <a:r>
              <a:rPr lang="en-US" b="1"/>
              <a:t>What do you think of when you hear the word ‘cooperative’?</a:t>
            </a:r>
            <a:endParaRPr lang="en-US"/>
          </a:p>
          <a:p>
            <a:pPr lvl="1">
              <a:buFont typeface="Arial" panose="020B0604020202020204" pitchFamily="34" charset="0"/>
              <a:buChar char="•"/>
            </a:pPr>
            <a:r>
              <a:rPr lang="en-US"/>
              <a:t>Let participants share their thoughts—some may think of </a:t>
            </a:r>
            <a:r>
              <a:rPr lang="en-US" b="1"/>
              <a:t>teamwork, shared ownership, or community</a:t>
            </a:r>
            <a:r>
              <a:rPr lang="en-US"/>
              <a:t>.</a:t>
            </a:r>
          </a:p>
          <a:p>
            <a:pPr lvl="1">
              <a:buFont typeface="Arial" panose="020B0604020202020204" pitchFamily="34" charset="0"/>
              <a:buChar char="•"/>
            </a:pPr>
            <a:r>
              <a:rPr lang="en-US"/>
              <a:t>Use their answers to lead into the definition.</a:t>
            </a:r>
          </a:p>
          <a:p>
            <a:pPr marL="0" indent="0" defTabSz="966612">
              <a:buFont typeface="Arial" panose="020B0604020202020204" pitchFamily="34" charset="0"/>
              <a:buNone/>
              <a:defRPr/>
            </a:pPr>
            <a:endParaRPr lang="en-US">
              <a:solidFill>
                <a:srgbClr val="000000"/>
              </a:solidFill>
              <a:latin typeface="Calibri" panose="020F0502020204030204"/>
            </a:endParaRPr>
          </a:p>
          <a:p>
            <a:pPr marL="181240" indent="-181240" defTabSz="966612">
              <a:buFont typeface="Arial" panose="020B0604020202020204" pitchFamily="34" charset="0"/>
              <a:buChar char="•"/>
              <a:defRPr/>
            </a:pPr>
            <a:endParaRPr lang="en-US">
              <a:solidFill>
                <a:srgbClr val="000000"/>
              </a:solidFill>
              <a:latin typeface="Calibri" panose="020F0502020204030204"/>
            </a:endParaRPr>
          </a:p>
          <a:p>
            <a:pPr marL="181240" indent="-181240" defTabSz="966612">
              <a:buFont typeface="Arial" panose="020B0604020202020204" pitchFamily="34" charset="0"/>
              <a:buChar char="•"/>
              <a:defRPr/>
            </a:pPr>
            <a:endParaRPr lang="en-US">
              <a:solidFill>
                <a:srgbClr val="000000"/>
              </a:solidFill>
              <a:latin typeface="Calibri" panose="020F0502020204030204"/>
            </a:endParaRPr>
          </a:p>
          <a:p>
            <a:pPr marL="181240" indent="-181240" defTabSz="966612">
              <a:buFont typeface="Arial" panose="020B0604020202020204" pitchFamily="34" charset="0"/>
              <a:buChar char="•"/>
              <a:defRPr/>
            </a:pPr>
            <a:r>
              <a:rPr lang="en-US" b="1">
                <a:solidFill>
                  <a:srgbClr val="000000"/>
                </a:solidFill>
                <a:latin typeface="Calibri" panose="020F0502020204030204"/>
              </a:rPr>
              <a:t>What is a co-op?</a:t>
            </a:r>
          </a:p>
          <a:p>
            <a:pPr marL="845786" lvl="1" indent="-181240" defTabSz="966612">
              <a:buFont typeface="Arial" panose="020B0604020202020204" pitchFamily="34" charset="0"/>
              <a:buChar char="•"/>
              <a:defRPr/>
            </a:pPr>
            <a:r>
              <a:rPr lang="en-US">
                <a:solidFill>
                  <a:srgbClr val="000000"/>
                </a:solidFill>
                <a:latin typeface="Calibri" panose="020F0502020204030204"/>
              </a:rPr>
              <a:t>A cooperative or co-op is a business that is owned and democratically controlled by the members who use its services. Cooperatives are found across the U.S. in nearly every sector of the economy.</a:t>
            </a:r>
          </a:p>
          <a:p>
            <a:pPr marL="845786" lvl="1" indent="-181240" defTabSz="966612">
              <a:buFont typeface="Arial" panose="020B0604020202020204" pitchFamily="34" charset="0"/>
              <a:buChar char="•"/>
              <a:defRPr/>
            </a:pPr>
            <a:r>
              <a:rPr lang="en-US">
                <a:solidFill>
                  <a:srgbClr val="000000"/>
                </a:solidFill>
                <a:latin typeface="Calibri" panose="020F0502020204030204"/>
              </a:rPr>
              <a:t>Members who use the cooperative </a:t>
            </a:r>
            <a:r>
              <a:rPr lang="en-US" b="1">
                <a:solidFill>
                  <a:srgbClr val="000000"/>
                </a:solidFill>
                <a:latin typeface="Calibri" panose="020F0502020204030204"/>
              </a:rPr>
              <a:t>own</a:t>
            </a:r>
            <a:r>
              <a:rPr lang="en-US">
                <a:solidFill>
                  <a:srgbClr val="000000"/>
                </a:solidFill>
                <a:latin typeface="Calibri" panose="020F0502020204030204"/>
              </a:rPr>
              <a:t> their co-op because they finance it in a variety of ways. They share in both the business risks and the business profits. Each cooperative determines the level of financial participation that is required to establish membership status in the co-op.</a:t>
            </a:r>
          </a:p>
          <a:p>
            <a:pPr marL="845786" lvl="1" indent="-181240" defTabSz="966612">
              <a:buFont typeface="Arial" panose="020B0604020202020204" pitchFamily="34" charset="0"/>
              <a:buChar char="•"/>
              <a:defRPr/>
            </a:pPr>
            <a:r>
              <a:rPr lang="en-US">
                <a:solidFill>
                  <a:srgbClr val="000000"/>
                </a:solidFill>
                <a:latin typeface="Calibri" panose="020F0502020204030204"/>
              </a:rPr>
              <a:t>Members democratically </a:t>
            </a:r>
            <a:r>
              <a:rPr lang="en-US" b="1">
                <a:solidFill>
                  <a:srgbClr val="000000"/>
                </a:solidFill>
                <a:latin typeface="Calibri" panose="020F0502020204030204"/>
              </a:rPr>
              <a:t>control</a:t>
            </a:r>
            <a:r>
              <a:rPr lang="en-US">
                <a:solidFill>
                  <a:srgbClr val="000000"/>
                </a:solidFill>
                <a:latin typeface="Calibri" panose="020F0502020204030204"/>
              </a:rPr>
              <a:t> their cooperative by exercising the voting rights that come with membership. In Wisconsin, each member is typically entitled to one vote.</a:t>
            </a:r>
          </a:p>
          <a:p>
            <a:pPr marL="845786" lvl="1" indent="-181240" defTabSz="966612">
              <a:buFont typeface="Arial" panose="020B0604020202020204" pitchFamily="34" charset="0"/>
              <a:buChar char="•"/>
              <a:defRPr/>
            </a:pPr>
            <a:r>
              <a:rPr lang="en-US">
                <a:solidFill>
                  <a:srgbClr val="000000"/>
                </a:solidFill>
                <a:latin typeface="Calibri" panose="020F0502020204030204"/>
              </a:rPr>
              <a:t>Members </a:t>
            </a:r>
            <a:r>
              <a:rPr lang="en-US" b="1">
                <a:solidFill>
                  <a:srgbClr val="000000"/>
                </a:solidFill>
                <a:latin typeface="Calibri" panose="020F0502020204030204"/>
              </a:rPr>
              <a:t>benefit</a:t>
            </a:r>
            <a:r>
              <a:rPr lang="en-US">
                <a:solidFill>
                  <a:srgbClr val="000000"/>
                </a:solidFill>
                <a:latin typeface="Calibri" panose="020F0502020204030204"/>
              </a:rPr>
              <a:t> from the cooperative based on their use of the co-op. All or part of a cooperative’s profits may be distributed proportionately, based on each member’s use, or patronage, of the co-op.</a:t>
            </a:r>
          </a:p>
          <a:p>
            <a:pPr marL="181240" indent="-181240" defTabSz="966612">
              <a:buFont typeface="Arial" panose="020B0604020202020204" pitchFamily="34" charset="0"/>
              <a:buChar char="•"/>
              <a:defRPr/>
            </a:pPr>
            <a:endParaRPr lang="en-US">
              <a:solidFill>
                <a:srgbClr val="000000"/>
              </a:solidFill>
              <a:latin typeface="Calibri" panose="020F0502020204030204"/>
            </a:endParaRPr>
          </a:p>
          <a:p>
            <a:pPr defTabSz="966612">
              <a:defRPr/>
            </a:pPr>
            <a:r>
              <a:rPr lang="en-US" i="1">
                <a:solidFill>
                  <a:srgbClr val="000000"/>
                </a:solidFill>
                <a:latin typeface="Calibri" panose="020F0502020204030204"/>
              </a:rPr>
              <a:t>Definition provided by the UW Center for Cooperatives (https://uwcc.wisc.edu/about-co-ops/)</a:t>
            </a:r>
          </a:p>
          <a:p>
            <a:pPr defTabSz="966612">
              <a:defRPr/>
            </a:pPr>
            <a:endParaRPr lang="en-US" i="1">
              <a:solidFill>
                <a:srgbClr val="000000"/>
              </a:solidFill>
              <a:latin typeface="Calibri" panose="020F0502020204030204"/>
            </a:endParaRPr>
          </a:p>
          <a:p>
            <a:pPr defTabSz="966612">
              <a:defRPr/>
            </a:pPr>
            <a:r>
              <a:rPr lang="en-US" b="1"/>
              <a:t>SAY:</a:t>
            </a:r>
          </a:p>
          <a:p>
            <a:pPr defTabSz="966612">
              <a:defRPr/>
            </a:pPr>
            <a:endParaRPr lang="en-US" b="1"/>
          </a:p>
          <a:p>
            <a:pPr defTabSz="966612">
              <a:defRPr/>
            </a:pPr>
            <a:r>
              <a:rPr lang="en-US"/>
              <a:t>Credit unions are just one type of cooperative. But there are many others—including farmer co-ops, grocery co-ops, and even housing co-ops. The common thread? </a:t>
            </a:r>
            <a:r>
              <a:rPr lang="en-US" b="1"/>
              <a:t>People working together for mutual benefit.</a:t>
            </a:r>
            <a:endParaRPr lang="en-US" i="1">
              <a:solidFill>
                <a:srgbClr val="000000"/>
              </a:solidFill>
              <a:latin typeface="Calibri" panose="020F0502020204030204"/>
            </a:endParaRPr>
          </a:p>
          <a:p>
            <a:endParaRPr lang="en-US"/>
          </a:p>
        </p:txBody>
      </p:sp>
      <p:sp>
        <p:nvSpPr>
          <p:cNvPr id="4" name="Slide Number Placeholder 3"/>
          <p:cNvSpPr>
            <a:spLocks noGrp="1"/>
          </p:cNvSpPr>
          <p:nvPr>
            <p:ph type="sldNum" sz="quarter" idx="5"/>
          </p:nvPr>
        </p:nvSpPr>
        <p:spPr/>
        <p:txBody>
          <a:bodyPr/>
          <a:lstStyle/>
          <a:p>
            <a:fld id="{D3D93A37-8CDC-4818-B151-EC8D49D014CB}" type="slidenum">
              <a:rPr lang="en-US" smtClean="0"/>
              <a:t>25</a:t>
            </a:fld>
            <a:endParaRPr lang="en-US"/>
          </a:p>
        </p:txBody>
      </p:sp>
      <p:sp>
        <p:nvSpPr>
          <p:cNvPr id="5" name="Footer Placeholder 4">
            <a:extLst>
              <a:ext uri="{FF2B5EF4-FFF2-40B4-BE49-F238E27FC236}">
                <a16:creationId xmlns:a16="http://schemas.microsoft.com/office/drawing/2014/main" id="{3E363B55-97AE-FAAD-B4B2-8B3F7CEFFAB8}"/>
              </a:ext>
            </a:extLst>
          </p:cNvPr>
          <p:cNvSpPr>
            <a:spLocks noGrp="1"/>
          </p:cNvSpPr>
          <p:nvPr>
            <p:ph type="ftr" sz="quarter" idx="4"/>
          </p:nvPr>
        </p:nvSpPr>
        <p:spPr/>
        <p:txBody>
          <a:bodyPr/>
          <a:lstStyle/>
          <a:p>
            <a:r>
              <a:rPr lang="en-US"/>
              <a:t>National Credit Union Foundation. All rights reserved. </a:t>
            </a:r>
          </a:p>
        </p:txBody>
      </p:sp>
    </p:spTree>
    <p:extLst>
      <p:ext uri="{BB962C8B-B14F-4D97-AF65-F5344CB8AC3E}">
        <p14:creationId xmlns:p14="http://schemas.microsoft.com/office/powerpoint/2010/main" val="894244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Guided by a set of 7 Cooperative Principles, co-ops are owned and governed by their members—not stockholders. The 40,000 co-ops in the U.S. range in size from small, neighborhood stores like your local Ace Hardware to $30 billion multi-national organizations like Land O’ Lakes. Cooperative businesses operate across virtually all industries, or sectors:</a:t>
            </a:r>
          </a:p>
          <a:p>
            <a:endParaRPr lang="en-US"/>
          </a:p>
        </p:txBody>
      </p:sp>
      <p:sp>
        <p:nvSpPr>
          <p:cNvPr id="4" name="Slide Number Placeholder 3"/>
          <p:cNvSpPr>
            <a:spLocks noGrp="1"/>
          </p:cNvSpPr>
          <p:nvPr>
            <p:ph type="sldNum" sz="quarter" idx="5"/>
          </p:nvPr>
        </p:nvSpPr>
        <p:spPr/>
        <p:txBody>
          <a:bodyPr/>
          <a:lstStyle/>
          <a:p>
            <a:fld id="{D3D93A37-8CDC-4818-B151-EC8D49D014CB}" type="slidenum">
              <a:rPr lang="en-US" smtClean="0"/>
              <a:t>26</a:t>
            </a:fld>
            <a:endParaRPr lang="en-US"/>
          </a:p>
        </p:txBody>
      </p:sp>
      <p:sp>
        <p:nvSpPr>
          <p:cNvPr id="5" name="Footer Placeholder 4">
            <a:extLst>
              <a:ext uri="{FF2B5EF4-FFF2-40B4-BE49-F238E27FC236}">
                <a16:creationId xmlns:a16="http://schemas.microsoft.com/office/drawing/2014/main" id="{43C1D287-C9C8-7E27-D44F-CE3375DAB00C}"/>
              </a:ext>
            </a:extLst>
          </p:cNvPr>
          <p:cNvSpPr>
            <a:spLocks noGrp="1"/>
          </p:cNvSpPr>
          <p:nvPr>
            <p:ph type="ftr" sz="quarter" idx="4"/>
          </p:nvPr>
        </p:nvSpPr>
        <p:spPr/>
        <p:txBody>
          <a:bodyPr/>
          <a:lstStyle/>
          <a:p>
            <a:r>
              <a:rPr lang="en-US"/>
              <a:t>National Credit Union Foundation. All rights reserved. </a:t>
            </a:r>
          </a:p>
        </p:txBody>
      </p:sp>
    </p:spTree>
    <p:extLst>
      <p:ext uri="{BB962C8B-B14F-4D97-AF65-F5344CB8AC3E}">
        <p14:creationId xmlns:p14="http://schemas.microsoft.com/office/powerpoint/2010/main" val="6764228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2.sv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blue and green background&#10;&#10;Description automatically generated">
            <a:extLst>
              <a:ext uri="{FF2B5EF4-FFF2-40B4-BE49-F238E27FC236}">
                <a16:creationId xmlns:a16="http://schemas.microsoft.com/office/drawing/2014/main" id="{C02A098A-CD62-0536-CC98-142E82A1B178}"/>
              </a:ext>
            </a:extLst>
          </p:cNvPr>
          <p:cNvPicPr>
            <a:picLocks noChangeAspect="1"/>
          </p:cNvPicPr>
          <p:nvPr userDrawn="1"/>
        </p:nvPicPr>
        <p:blipFill>
          <a:blip r:embed="rId2"/>
          <a:stretch>
            <a:fillRect/>
          </a:stretch>
        </p:blipFill>
        <p:spPr>
          <a:xfrm>
            <a:off x="-125614" y="0"/>
            <a:ext cx="12443228" cy="6999316"/>
          </a:xfrm>
          <a:prstGeom prst="rect">
            <a:avLst/>
          </a:prstGeom>
        </p:spPr>
      </p:pic>
      <p:sp>
        <p:nvSpPr>
          <p:cNvPr id="24" name="Freeform 23">
            <a:extLst>
              <a:ext uri="{FF2B5EF4-FFF2-40B4-BE49-F238E27FC236}">
                <a16:creationId xmlns:a16="http://schemas.microsoft.com/office/drawing/2014/main" id="{3B2B1FE6-44D5-29CA-EA7A-ECC48D717447}"/>
              </a:ext>
            </a:extLst>
          </p:cNvPr>
          <p:cNvSpPr/>
          <p:nvPr userDrawn="1"/>
        </p:nvSpPr>
        <p:spPr>
          <a:xfrm>
            <a:off x="4747098" y="0"/>
            <a:ext cx="7570516" cy="6999316"/>
          </a:xfrm>
          <a:custGeom>
            <a:avLst/>
            <a:gdLst>
              <a:gd name="connsiteX0" fmla="*/ 1505510 w 7570516"/>
              <a:gd name="connsiteY0" fmla="*/ 0 h 6999316"/>
              <a:gd name="connsiteX1" fmla="*/ 7570516 w 7570516"/>
              <a:gd name="connsiteY1" fmla="*/ 0 h 6999316"/>
              <a:gd name="connsiteX2" fmla="*/ 7570516 w 7570516"/>
              <a:gd name="connsiteY2" fmla="*/ 6999316 h 6999316"/>
              <a:gd name="connsiteX3" fmla="*/ 1666530 w 7570516"/>
              <a:gd name="connsiteY3" fmla="*/ 6999316 h 6999316"/>
              <a:gd name="connsiteX4" fmla="*/ 1526574 w 7570516"/>
              <a:gd name="connsiteY4" fmla="*/ 6878083 h 6999316"/>
              <a:gd name="connsiteX5" fmla="*/ 0 w 7570516"/>
              <a:gd name="connsiteY5" fmla="*/ 3429000 h 6999316"/>
              <a:gd name="connsiteX6" fmla="*/ 1364751 w 7570516"/>
              <a:gd name="connsiteY6" fmla="*/ 134201 h 699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0516" h="6999316">
                <a:moveTo>
                  <a:pt x="1505510" y="0"/>
                </a:moveTo>
                <a:lnTo>
                  <a:pt x="7570516" y="0"/>
                </a:lnTo>
                <a:lnTo>
                  <a:pt x="7570516" y="6999316"/>
                </a:lnTo>
                <a:lnTo>
                  <a:pt x="1666530" y="6999316"/>
                </a:lnTo>
                <a:lnTo>
                  <a:pt x="1526574" y="6878083"/>
                </a:lnTo>
                <a:cubicBezTo>
                  <a:pt x="588768" y="6025722"/>
                  <a:pt x="0" y="4796118"/>
                  <a:pt x="0" y="3429000"/>
                </a:cubicBezTo>
                <a:cubicBezTo>
                  <a:pt x="0" y="2142301"/>
                  <a:pt x="521538" y="977414"/>
                  <a:pt x="1364751" y="134201"/>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ubtitle 2">
            <a:extLst>
              <a:ext uri="{FF2B5EF4-FFF2-40B4-BE49-F238E27FC236}">
                <a16:creationId xmlns:a16="http://schemas.microsoft.com/office/drawing/2014/main" id="{BE7E4C37-3E7F-9F4B-8F82-8218DDB3EC26}"/>
              </a:ext>
            </a:extLst>
          </p:cNvPr>
          <p:cNvSpPr>
            <a:spLocks noGrp="1"/>
          </p:cNvSpPr>
          <p:nvPr>
            <p:ph type="subTitle" idx="1"/>
          </p:nvPr>
        </p:nvSpPr>
        <p:spPr>
          <a:xfrm>
            <a:off x="5823974" y="3703637"/>
            <a:ext cx="6368026" cy="1655762"/>
          </a:xfrm>
        </p:spPr>
        <p:txBody>
          <a:bodyPr/>
          <a:lstStyle>
            <a:lvl1pPr marL="0" indent="0" algn="ctr">
              <a:buNone/>
              <a:defRPr sz="2400">
                <a:latin typeface="Avenir Book"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50426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9CEE454-5B8C-C9AE-89B7-BDDFF93F982C}"/>
              </a:ext>
            </a:extLst>
          </p:cNvPr>
          <p:cNvPicPr>
            <a:picLocks noChangeAspect="1"/>
          </p:cNvPicPr>
          <p:nvPr userDrawn="1"/>
        </p:nvPicPr>
        <p:blipFill>
          <a:blip r:embed="rId2"/>
          <a:srcRect/>
          <a:stretch/>
        </p:blipFill>
        <p:spPr>
          <a:xfrm>
            <a:off x="0" y="1"/>
            <a:ext cx="12192000" cy="6858000"/>
          </a:xfrm>
          <a:prstGeom prst="rect">
            <a:avLst/>
          </a:prstGeom>
        </p:spPr>
      </p:pic>
      <p:sp>
        <p:nvSpPr>
          <p:cNvPr id="8" name="Parallelogram 7">
            <a:extLst>
              <a:ext uri="{FF2B5EF4-FFF2-40B4-BE49-F238E27FC236}">
                <a16:creationId xmlns:a16="http://schemas.microsoft.com/office/drawing/2014/main" id="{7FB84B29-1284-5B6F-0678-E8374D174CCC}"/>
              </a:ext>
            </a:extLst>
          </p:cNvPr>
          <p:cNvSpPr/>
          <p:nvPr userDrawn="1"/>
        </p:nvSpPr>
        <p:spPr>
          <a:xfrm>
            <a:off x="1921790" y="0"/>
            <a:ext cx="9252488" cy="6858000"/>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00E9F8A5-8307-C10D-D819-F052C8298E04}"/>
              </a:ext>
            </a:extLst>
          </p:cNvPr>
          <p:cNvSpPr>
            <a:spLocks noGrp="1"/>
          </p:cNvSpPr>
          <p:nvPr>
            <p:ph type="title" hasCustomPrompt="1"/>
          </p:nvPr>
        </p:nvSpPr>
        <p:spPr>
          <a:xfrm>
            <a:off x="3566885" y="365125"/>
            <a:ext cx="10515600" cy="1325563"/>
          </a:xfrm>
        </p:spPr>
        <p:txBody>
          <a:bodyPr/>
          <a:lstStyle/>
          <a:p>
            <a:r>
              <a:rPr lang="en-US" sz="4400" dirty="0">
                <a:solidFill>
                  <a:srgbClr val="12222B"/>
                </a:solidFill>
                <a:latin typeface="Open Sans Bold"/>
              </a:rPr>
              <a:t>Title</a:t>
            </a:r>
            <a:endParaRPr lang="en-US" dirty="0"/>
          </a:p>
        </p:txBody>
      </p:sp>
      <p:sp>
        <p:nvSpPr>
          <p:cNvPr id="13" name="Text Placeholder 12">
            <a:extLst>
              <a:ext uri="{FF2B5EF4-FFF2-40B4-BE49-F238E27FC236}">
                <a16:creationId xmlns:a16="http://schemas.microsoft.com/office/drawing/2014/main" id="{B03FEC52-DF08-9BF3-06B1-582B0E3BF222}"/>
              </a:ext>
            </a:extLst>
          </p:cNvPr>
          <p:cNvSpPr>
            <a:spLocks noGrp="1"/>
          </p:cNvSpPr>
          <p:nvPr>
            <p:ph type="body" sz="quarter" idx="11"/>
          </p:nvPr>
        </p:nvSpPr>
        <p:spPr>
          <a:xfrm>
            <a:off x="3513138" y="2003425"/>
            <a:ext cx="5703887" cy="4643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1939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E5EE8EA-EAC4-2CDF-5751-25A752A09BF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7" name="Title 6">
            <a:extLst>
              <a:ext uri="{FF2B5EF4-FFF2-40B4-BE49-F238E27FC236}">
                <a16:creationId xmlns:a16="http://schemas.microsoft.com/office/drawing/2014/main" id="{4E82F27A-AF6A-736F-1792-ABE4BFEE1A47}"/>
              </a:ext>
            </a:extLst>
          </p:cNvPr>
          <p:cNvSpPr>
            <a:spLocks noGrp="1"/>
          </p:cNvSpPr>
          <p:nvPr>
            <p:ph type="title"/>
          </p:nvPr>
        </p:nvSpPr>
        <p:spPr>
          <a:xfrm>
            <a:off x="838200" y="3696859"/>
            <a:ext cx="10515600" cy="1325563"/>
          </a:xfrm>
        </p:spPr>
        <p:txBody>
          <a:bodyPr>
            <a:normAutofit/>
          </a:bodyPr>
          <a:lstStyle>
            <a:lvl1pPr algn="ctr">
              <a:defRPr sz="4800" b="1">
                <a:solidFill>
                  <a:schemeClr val="bg1"/>
                </a:solidFill>
                <a:latin typeface="+mn-lt"/>
              </a:defRPr>
            </a:lvl1pPr>
          </a:lstStyle>
          <a:p>
            <a:r>
              <a:rPr lang="en-US" dirty="0"/>
              <a:t>Click to edit Master title style</a:t>
            </a:r>
          </a:p>
        </p:txBody>
      </p:sp>
      <p:pic>
        <p:nvPicPr>
          <p:cNvPr id="3" name="Picture 2" descr="A black and white logo&#10;&#10;Description automatically generated">
            <a:extLst>
              <a:ext uri="{FF2B5EF4-FFF2-40B4-BE49-F238E27FC236}">
                <a16:creationId xmlns:a16="http://schemas.microsoft.com/office/drawing/2014/main" id="{D3473B4D-133D-9F68-3E43-DC330D4225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01209" y="6051780"/>
            <a:ext cx="2433638" cy="709811"/>
          </a:xfrm>
          <a:prstGeom prst="rect">
            <a:avLst/>
          </a:prstGeom>
        </p:spPr>
      </p:pic>
    </p:spTree>
    <p:extLst>
      <p:ext uri="{BB962C8B-B14F-4D97-AF65-F5344CB8AC3E}">
        <p14:creationId xmlns:p14="http://schemas.microsoft.com/office/powerpoint/2010/main" val="2996429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icture with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E5EE8EA-EAC4-2CDF-5751-25A752A09BFB}"/>
              </a:ext>
            </a:extLst>
          </p:cNvPr>
          <p:cNvPicPr>
            <a:picLocks noChangeAspect="1"/>
          </p:cNvPicPr>
          <p:nvPr userDrawn="1"/>
        </p:nvPicPr>
        <p:blipFill>
          <a:blip r:embed="rId2"/>
          <a:srcRect/>
          <a:stretch/>
        </p:blipFill>
        <p:spPr>
          <a:xfrm>
            <a:off x="0" y="1"/>
            <a:ext cx="12192000" cy="6858000"/>
          </a:xfrm>
          <a:prstGeom prst="rect">
            <a:avLst/>
          </a:prstGeom>
        </p:spPr>
      </p:pic>
      <p:sp>
        <p:nvSpPr>
          <p:cNvPr id="6" name="Picture Placeholder 5">
            <a:extLst>
              <a:ext uri="{FF2B5EF4-FFF2-40B4-BE49-F238E27FC236}">
                <a16:creationId xmlns:a16="http://schemas.microsoft.com/office/drawing/2014/main" id="{AA1499C5-DEB6-F2F3-AD7D-BDC5F47F087C}"/>
              </a:ext>
            </a:extLst>
          </p:cNvPr>
          <p:cNvSpPr>
            <a:spLocks noGrp="1"/>
          </p:cNvSpPr>
          <p:nvPr>
            <p:ph type="pic" sz="quarter" idx="11"/>
          </p:nvPr>
        </p:nvSpPr>
        <p:spPr>
          <a:xfrm>
            <a:off x="0" y="-1"/>
            <a:ext cx="12192000" cy="6858000"/>
          </a:xfrm>
        </p:spPr>
        <p:txBody>
          <a:bodyPr/>
          <a:lstStyle/>
          <a:p>
            <a:endParaRPr lang="en-US"/>
          </a:p>
        </p:txBody>
      </p:sp>
      <p:sp>
        <p:nvSpPr>
          <p:cNvPr id="7" name="Title 6">
            <a:extLst>
              <a:ext uri="{FF2B5EF4-FFF2-40B4-BE49-F238E27FC236}">
                <a16:creationId xmlns:a16="http://schemas.microsoft.com/office/drawing/2014/main" id="{4E82F27A-AF6A-736F-1792-ABE4BFEE1A47}"/>
              </a:ext>
            </a:extLst>
          </p:cNvPr>
          <p:cNvSpPr>
            <a:spLocks noGrp="1"/>
          </p:cNvSpPr>
          <p:nvPr>
            <p:ph type="title"/>
          </p:nvPr>
        </p:nvSpPr>
        <p:spPr>
          <a:xfrm>
            <a:off x="838200" y="3696859"/>
            <a:ext cx="10515600" cy="1325563"/>
          </a:xfrm>
        </p:spPr>
        <p:txBody>
          <a:bodyPr>
            <a:normAutofit/>
          </a:bodyPr>
          <a:lstStyle>
            <a:lvl1pPr algn="ctr">
              <a:defRPr sz="4800" b="1">
                <a:solidFill>
                  <a:schemeClr val="bg1"/>
                </a:solidFill>
                <a:latin typeface="+mn-lt"/>
              </a:defRPr>
            </a:lvl1pPr>
          </a:lstStyle>
          <a:p>
            <a:r>
              <a:rPr lang="en-US" dirty="0"/>
              <a:t>Click to edit Master title style</a:t>
            </a:r>
          </a:p>
        </p:txBody>
      </p:sp>
    </p:spTree>
    <p:extLst>
      <p:ext uri="{BB962C8B-B14F-4D97-AF65-F5344CB8AC3E}">
        <p14:creationId xmlns:p14="http://schemas.microsoft.com/office/powerpoint/2010/main" val="38373347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and Text">
    <p:spTree>
      <p:nvGrpSpPr>
        <p:cNvPr id="1" name=""/>
        <p:cNvGrpSpPr/>
        <p:nvPr/>
      </p:nvGrpSpPr>
      <p:grpSpPr>
        <a:xfrm>
          <a:off x="0" y="0"/>
          <a:ext cx="0" cy="0"/>
          <a:chOff x="0" y="0"/>
          <a:chExt cx="0" cy="0"/>
        </a:xfrm>
      </p:grpSpPr>
      <p:pic>
        <p:nvPicPr>
          <p:cNvPr id="10" name="Picture 5" descr="Business people giving thumbs up">
            <a:extLst>
              <a:ext uri="{FF2B5EF4-FFF2-40B4-BE49-F238E27FC236}">
                <a16:creationId xmlns:a16="http://schemas.microsoft.com/office/drawing/2014/main" id="{A318418F-8306-556F-26F0-96E4D8BACDC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5217272" cy="6858000"/>
          </a:xfrm>
          <a:prstGeom prst="rect">
            <a:avLst/>
          </a:prstGeom>
        </p:spPr>
      </p:pic>
      <p:grpSp>
        <p:nvGrpSpPr>
          <p:cNvPr id="11" name="Group 6">
            <a:extLst>
              <a:ext uri="{FF2B5EF4-FFF2-40B4-BE49-F238E27FC236}">
                <a16:creationId xmlns:a16="http://schemas.microsoft.com/office/drawing/2014/main" id="{6899E333-8D2A-ADE1-BFAA-C06A909F1F52}"/>
              </a:ext>
            </a:extLst>
          </p:cNvPr>
          <p:cNvGrpSpPr/>
          <p:nvPr userDrawn="1"/>
        </p:nvGrpSpPr>
        <p:grpSpPr>
          <a:xfrm>
            <a:off x="0" y="685800"/>
            <a:ext cx="1441659" cy="397366"/>
            <a:chOff x="0" y="0"/>
            <a:chExt cx="1536012" cy="156984"/>
          </a:xfrm>
        </p:grpSpPr>
        <p:sp>
          <p:nvSpPr>
            <p:cNvPr id="12" name="Freeform 7">
              <a:extLst>
                <a:ext uri="{FF2B5EF4-FFF2-40B4-BE49-F238E27FC236}">
                  <a16:creationId xmlns:a16="http://schemas.microsoft.com/office/drawing/2014/main" id="{72B7F5CB-4BB0-E839-DBDD-55A0E900A1A0}"/>
                </a:ext>
              </a:extLst>
            </p:cNvPr>
            <p:cNvSpPr/>
            <p:nvPr/>
          </p:nvSpPr>
          <p:spPr>
            <a:xfrm>
              <a:off x="0" y="0"/>
              <a:ext cx="1536012" cy="156984"/>
            </a:xfrm>
            <a:custGeom>
              <a:avLst/>
              <a:gdLst/>
              <a:ahLst/>
              <a:cxnLst/>
              <a:rect l="l" t="t" r="r" b="b"/>
              <a:pathLst>
                <a:path w="1536012" h="156984">
                  <a:moveTo>
                    <a:pt x="0" y="0"/>
                  </a:moveTo>
                  <a:lnTo>
                    <a:pt x="1536012" y="0"/>
                  </a:lnTo>
                  <a:lnTo>
                    <a:pt x="1536012" y="156984"/>
                  </a:lnTo>
                  <a:lnTo>
                    <a:pt x="0" y="156984"/>
                  </a:lnTo>
                  <a:close/>
                </a:path>
              </a:pathLst>
            </a:custGeom>
            <a:solidFill>
              <a:srgbClr val="FFFFFF"/>
            </a:solidFill>
          </p:spPr>
        </p:sp>
        <p:sp>
          <p:nvSpPr>
            <p:cNvPr id="13" name="TextBox 8">
              <a:extLst>
                <a:ext uri="{FF2B5EF4-FFF2-40B4-BE49-F238E27FC236}">
                  <a16:creationId xmlns:a16="http://schemas.microsoft.com/office/drawing/2014/main" id="{ABE6885B-AB3B-A9E1-7A99-88AA5F361678}"/>
                </a:ext>
              </a:extLst>
            </p:cNvPr>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pSp>
        <p:nvGrpSpPr>
          <p:cNvPr id="14" name="Group 9">
            <a:extLst>
              <a:ext uri="{FF2B5EF4-FFF2-40B4-BE49-F238E27FC236}">
                <a16:creationId xmlns:a16="http://schemas.microsoft.com/office/drawing/2014/main" id="{D2CB5FAA-F6F5-8EF3-A891-C26576B96266}"/>
              </a:ext>
            </a:extLst>
          </p:cNvPr>
          <p:cNvGrpSpPr/>
          <p:nvPr userDrawn="1"/>
        </p:nvGrpSpPr>
        <p:grpSpPr>
          <a:xfrm>
            <a:off x="0" y="5538793"/>
            <a:ext cx="2294626" cy="2153842"/>
            <a:chOff x="0" y="-38100"/>
            <a:chExt cx="2444804" cy="850900"/>
          </a:xfrm>
        </p:grpSpPr>
        <p:sp>
          <p:nvSpPr>
            <p:cNvPr id="15" name="Freeform 10">
              <a:extLst>
                <a:ext uri="{FF2B5EF4-FFF2-40B4-BE49-F238E27FC236}">
                  <a16:creationId xmlns:a16="http://schemas.microsoft.com/office/drawing/2014/main" id="{4217E971-5BAF-9676-3428-41ECA44042E2}"/>
                </a:ext>
              </a:extLst>
            </p:cNvPr>
            <p:cNvSpPr/>
            <p:nvPr/>
          </p:nvSpPr>
          <p:spPr>
            <a:xfrm>
              <a:off x="0" y="0"/>
              <a:ext cx="2444804" cy="156984"/>
            </a:xfrm>
            <a:custGeom>
              <a:avLst/>
              <a:gdLst/>
              <a:ahLst/>
              <a:cxnLst/>
              <a:rect l="l" t="t" r="r" b="b"/>
              <a:pathLst>
                <a:path w="1536012" h="156984">
                  <a:moveTo>
                    <a:pt x="0" y="0"/>
                  </a:moveTo>
                  <a:lnTo>
                    <a:pt x="1536012" y="0"/>
                  </a:lnTo>
                  <a:lnTo>
                    <a:pt x="1536012" y="156984"/>
                  </a:lnTo>
                  <a:lnTo>
                    <a:pt x="0" y="156984"/>
                  </a:lnTo>
                  <a:close/>
                </a:path>
              </a:pathLst>
            </a:custGeom>
            <a:solidFill>
              <a:srgbClr val="00B0B3"/>
            </a:solidFill>
          </p:spPr>
          <p:txBody>
            <a:bodyPr/>
            <a:lstStyle/>
            <a:p>
              <a:endParaRPr lang="en-US" dirty="0"/>
            </a:p>
          </p:txBody>
        </p:sp>
        <p:sp>
          <p:nvSpPr>
            <p:cNvPr id="16" name="TextBox 11">
              <a:extLst>
                <a:ext uri="{FF2B5EF4-FFF2-40B4-BE49-F238E27FC236}">
                  <a16:creationId xmlns:a16="http://schemas.microsoft.com/office/drawing/2014/main" id="{0F7D00BC-2551-B2ED-CBC5-ED08CA31C36E}"/>
                </a:ext>
              </a:extLst>
            </p:cNvPr>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sp>
        <p:nvSpPr>
          <p:cNvPr id="19" name="Title 18">
            <a:extLst>
              <a:ext uri="{FF2B5EF4-FFF2-40B4-BE49-F238E27FC236}">
                <a16:creationId xmlns:a16="http://schemas.microsoft.com/office/drawing/2014/main" id="{219EA259-E281-7CDB-FBAC-89228CB1B166}"/>
              </a:ext>
            </a:extLst>
          </p:cNvPr>
          <p:cNvSpPr>
            <a:spLocks noGrp="1"/>
          </p:cNvSpPr>
          <p:nvPr>
            <p:ph type="title" hasCustomPrompt="1"/>
          </p:nvPr>
        </p:nvSpPr>
        <p:spPr>
          <a:xfrm>
            <a:off x="5356429" y="365125"/>
            <a:ext cx="6733971" cy="1325563"/>
          </a:xfrm>
        </p:spPr>
        <p:txBody>
          <a:bodyPr/>
          <a:lstStyle>
            <a:lvl1pPr algn="ctr">
              <a:defRPr/>
            </a:lvl1pPr>
          </a:lstStyle>
          <a:p>
            <a:r>
              <a:rPr lang="en-US" sz="4400" dirty="0">
                <a:solidFill>
                  <a:srgbClr val="12222B"/>
                </a:solidFill>
                <a:latin typeface="Open Sans Bold"/>
              </a:rPr>
              <a:t>Title</a:t>
            </a:r>
            <a:endParaRPr lang="en-US" dirty="0"/>
          </a:p>
        </p:txBody>
      </p:sp>
      <p:sp>
        <p:nvSpPr>
          <p:cNvPr id="30" name="Picture Placeholder 29">
            <a:extLst>
              <a:ext uri="{FF2B5EF4-FFF2-40B4-BE49-F238E27FC236}">
                <a16:creationId xmlns:a16="http://schemas.microsoft.com/office/drawing/2014/main" id="{70AF79FB-F31A-4199-7889-0E50A57C05F7}"/>
              </a:ext>
            </a:extLst>
          </p:cNvPr>
          <p:cNvSpPr>
            <a:spLocks noGrp="1"/>
          </p:cNvSpPr>
          <p:nvPr>
            <p:ph type="pic" sz="quarter" idx="10"/>
          </p:nvPr>
        </p:nvSpPr>
        <p:spPr>
          <a:xfrm>
            <a:off x="0" y="0"/>
            <a:ext cx="5216525" cy="6858000"/>
          </a:xfrm>
        </p:spPr>
        <p:txBody>
          <a:bodyPr/>
          <a:lstStyle/>
          <a:p>
            <a:endParaRPr lang="en-US"/>
          </a:p>
        </p:txBody>
      </p:sp>
      <p:sp>
        <p:nvSpPr>
          <p:cNvPr id="32" name="Text Placeholder 31">
            <a:extLst>
              <a:ext uri="{FF2B5EF4-FFF2-40B4-BE49-F238E27FC236}">
                <a16:creationId xmlns:a16="http://schemas.microsoft.com/office/drawing/2014/main" id="{07F663A5-E30D-A40F-D66E-6C3E6EBD5D3B}"/>
              </a:ext>
            </a:extLst>
          </p:cNvPr>
          <p:cNvSpPr>
            <a:spLocks noGrp="1"/>
          </p:cNvSpPr>
          <p:nvPr>
            <p:ph type="body" sz="quarter" idx="11"/>
          </p:nvPr>
        </p:nvSpPr>
        <p:spPr>
          <a:xfrm>
            <a:off x="5356225" y="1887638"/>
            <a:ext cx="6734175" cy="4144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36381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fographic with Picture and Text">
    <p:spTree>
      <p:nvGrpSpPr>
        <p:cNvPr id="1" name=""/>
        <p:cNvGrpSpPr/>
        <p:nvPr/>
      </p:nvGrpSpPr>
      <p:grpSpPr>
        <a:xfrm>
          <a:off x="0" y="0"/>
          <a:ext cx="0" cy="0"/>
          <a:chOff x="0" y="0"/>
          <a:chExt cx="0" cy="0"/>
        </a:xfrm>
      </p:grpSpPr>
      <p:pic>
        <p:nvPicPr>
          <p:cNvPr id="2" name="Picture 2" descr="Magnifying glass showing decling performance">
            <a:extLst>
              <a:ext uri="{FF2B5EF4-FFF2-40B4-BE49-F238E27FC236}">
                <a16:creationId xmlns:a16="http://schemas.microsoft.com/office/drawing/2014/main" id="{E0E1FDA6-3D57-A556-86DD-8431EA75F66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05070" y="-163773"/>
            <a:ext cx="4937125" cy="7021773"/>
          </a:xfrm>
          <a:prstGeom prst="rect">
            <a:avLst/>
          </a:prstGeom>
        </p:spPr>
      </p:pic>
      <p:sp>
        <p:nvSpPr>
          <p:cNvPr id="6" name="Title 5">
            <a:extLst>
              <a:ext uri="{FF2B5EF4-FFF2-40B4-BE49-F238E27FC236}">
                <a16:creationId xmlns:a16="http://schemas.microsoft.com/office/drawing/2014/main" id="{282A3B6B-670A-A0F4-B2D3-9E95B1A1B8B8}"/>
              </a:ext>
            </a:extLst>
          </p:cNvPr>
          <p:cNvSpPr>
            <a:spLocks noGrp="1"/>
          </p:cNvSpPr>
          <p:nvPr>
            <p:ph type="title" hasCustomPrompt="1"/>
          </p:nvPr>
        </p:nvSpPr>
        <p:spPr>
          <a:xfrm>
            <a:off x="5239656" y="365125"/>
            <a:ext cx="6676119" cy="1325563"/>
          </a:xfrm>
        </p:spPr>
        <p:txBody>
          <a:bodyPr/>
          <a:lstStyle/>
          <a:p>
            <a:r>
              <a:rPr lang="en-US" sz="4400" dirty="0">
                <a:solidFill>
                  <a:srgbClr val="12222B"/>
                </a:solidFill>
                <a:latin typeface="Open Sans Bold"/>
              </a:rPr>
              <a:t>Infographic Title</a:t>
            </a:r>
            <a:endParaRPr lang="en-US" dirty="0"/>
          </a:p>
        </p:txBody>
      </p:sp>
      <p:sp>
        <p:nvSpPr>
          <p:cNvPr id="8" name="Text Placeholder 7">
            <a:extLst>
              <a:ext uri="{FF2B5EF4-FFF2-40B4-BE49-F238E27FC236}">
                <a16:creationId xmlns:a16="http://schemas.microsoft.com/office/drawing/2014/main" id="{D3B104EE-7ED6-2A71-0BAC-099226F0BE51}"/>
              </a:ext>
            </a:extLst>
          </p:cNvPr>
          <p:cNvSpPr>
            <a:spLocks noGrp="1"/>
          </p:cNvSpPr>
          <p:nvPr>
            <p:ph type="body" sz="quarter" idx="10" hasCustomPrompt="1"/>
          </p:nvPr>
        </p:nvSpPr>
        <p:spPr>
          <a:xfrm>
            <a:off x="5268913" y="1871663"/>
            <a:ext cx="6646862" cy="784225"/>
          </a:xfrm>
        </p:spPr>
        <p:txBody>
          <a:bodyPr/>
          <a:lstStyle>
            <a:lvl1pPr marL="0" indent="0">
              <a:buNone/>
              <a:defRPr/>
            </a:lvl1pPr>
          </a:lstStyle>
          <a:p>
            <a:pPr lvl="0"/>
            <a:r>
              <a:rPr lang="en-US" dirty="0"/>
              <a:t>Subtext</a:t>
            </a:r>
          </a:p>
        </p:txBody>
      </p:sp>
      <p:sp>
        <p:nvSpPr>
          <p:cNvPr id="17" name="Chart Placeholder 16">
            <a:extLst>
              <a:ext uri="{FF2B5EF4-FFF2-40B4-BE49-F238E27FC236}">
                <a16:creationId xmlns:a16="http://schemas.microsoft.com/office/drawing/2014/main" id="{1ECE0FA5-3F14-E8F2-08AA-95A7C6E93E34}"/>
              </a:ext>
            </a:extLst>
          </p:cNvPr>
          <p:cNvSpPr>
            <a:spLocks noGrp="1"/>
          </p:cNvSpPr>
          <p:nvPr>
            <p:ph type="chart" sz="quarter" idx="11"/>
          </p:nvPr>
        </p:nvSpPr>
        <p:spPr>
          <a:xfrm>
            <a:off x="5268913" y="2655888"/>
            <a:ext cx="6646862" cy="3352800"/>
          </a:xfrm>
        </p:spPr>
        <p:txBody>
          <a:bodyPr/>
          <a:lstStyle/>
          <a:p>
            <a:endParaRPr lang="en-US"/>
          </a:p>
        </p:txBody>
      </p:sp>
      <p:sp>
        <p:nvSpPr>
          <p:cNvPr id="20" name="Picture Placeholder 19">
            <a:extLst>
              <a:ext uri="{FF2B5EF4-FFF2-40B4-BE49-F238E27FC236}">
                <a16:creationId xmlns:a16="http://schemas.microsoft.com/office/drawing/2014/main" id="{7A849BB8-5880-9ACF-E76B-7FC063370735}"/>
              </a:ext>
            </a:extLst>
          </p:cNvPr>
          <p:cNvSpPr>
            <a:spLocks noGrp="1"/>
          </p:cNvSpPr>
          <p:nvPr>
            <p:ph type="pic" sz="quarter" idx="12"/>
          </p:nvPr>
        </p:nvSpPr>
        <p:spPr>
          <a:xfrm>
            <a:off x="-805069" y="0"/>
            <a:ext cx="4937125" cy="6858000"/>
          </a:xfrm>
        </p:spPr>
        <p:txBody>
          <a:bodyPr/>
          <a:lstStyle/>
          <a:p>
            <a:endParaRPr lang="en-US" dirty="0"/>
          </a:p>
        </p:txBody>
      </p:sp>
    </p:spTree>
    <p:extLst>
      <p:ext uri="{BB962C8B-B14F-4D97-AF65-F5344CB8AC3E}">
        <p14:creationId xmlns:p14="http://schemas.microsoft.com/office/powerpoint/2010/main" val="9240710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Stripe Box">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8822A2-6AB3-8812-BFD5-84EBC99BD8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226175"/>
            <a:ext cx="12192000" cy="635000"/>
          </a:xfrm>
          <a:prstGeom prst="rect">
            <a:avLst/>
          </a:prstGeom>
        </p:spPr>
      </p:pic>
      <p:pic>
        <p:nvPicPr>
          <p:cNvPr id="3" name="Picture 2">
            <a:extLst>
              <a:ext uri="{FF2B5EF4-FFF2-40B4-BE49-F238E27FC236}">
                <a16:creationId xmlns:a16="http://schemas.microsoft.com/office/drawing/2014/main" id="{774E8198-EDC2-EEBB-9371-F3318AF08F6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26417" y="6156493"/>
            <a:ext cx="1135626" cy="479304"/>
          </a:xfrm>
          <a:prstGeom prst="rect">
            <a:avLst/>
          </a:prstGeom>
        </p:spPr>
      </p:pic>
      <p:grpSp>
        <p:nvGrpSpPr>
          <p:cNvPr id="4" name="Group 2">
            <a:extLst>
              <a:ext uri="{FF2B5EF4-FFF2-40B4-BE49-F238E27FC236}">
                <a16:creationId xmlns:a16="http://schemas.microsoft.com/office/drawing/2014/main" id="{61EAE64D-4D81-1A04-4E5C-18073BA7626A}"/>
              </a:ext>
            </a:extLst>
          </p:cNvPr>
          <p:cNvGrpSpPr/>
          <p:nvPr userDrawn="1"/>
        </p:nvGrpSpPr>
        <p:grpSpPr>
          <a:xfrm>
            <a:off x="5432220" y="1413897"/>
            <a:ext cx="7059232" cy="1367664"/>
            <a:chOff x="0" y="0"/>
            <a:chExt cx="2721977" cy="527359"/>
          </a:xfrm>
        </p:grpSpPr>
        <p:sp>
          <p:nvSpPr>
            <p:cNvPr id="5" name="Freeform 3">
              <a:extLst>
                <a:ext uri="{FF2B5EF4-FFF2-40B4-BE49-F238E27FC236}">
                  <a16:creationId xmlns:a16="http://schemas.microsoft.com/office/drawing/2014/main" id="{642A22F9-D063-E8B2-155A-55392CF0BEF8}"/>
                </a:ext>
              </a:extLst>
            </p:cNvPr>
            <p:cNvSpPr/>
            <p:nvPr/>
          </p:nvSpPr>
          <p:spPr>
            <a:xfrm>
              <a:off x="0" y="0"/>
              <a:ext cx="2721977" cy="527359"/>
            </a:xfrm>
            <a:custGeom>
              <a:avLst/>
              <a:gdLst/>
              <a:ahLst/>
              <a:cxnLst/>
              <a:rect l="l" t="t" r="r" b="b"/>
              <a:pathLst>
                <a:path w="2721977" h="527359">
                  <a:moveTo>
                    <a:pt x="0" y="0"/>
                  </a:moveTo>
                  <a:lnTo>
                    <a:pt x="2721977" y="0"/>
                  </a:lnTo>
                  <a:lnTo>
                    <a:pt x="2721977" y="527359"/>
                  </a:lnTo>
                  <a:lnTo>
                    <a:pt x="0" y="527359"/>
                  </a:lnTo>
                  <a:close/>
                </a:path>
              </a:pathLst>
            </a:custGeom>
            <a:solidFill>
              <a:srgbClr val="EDF0F0"/>
            </a:solidFill>
          </p:spPr>
        </p:sp>
        <p:sp>
          <p:nvSpPr>
            <p:cNvPr id="6" name="TextBox 4">
              <a:extLst>
                <a:ext uri="{FF2B5EF4-FFF2-40B4-BE49-F238E27FC236}">
                  <a16:creationId xmlns:a16="http://schemas.microsoft.com/office/drawing/2014/main" id="{7CC86780-3478-8D11-DBF8-CBA76428070E}"/>
                </a:ext>
              </a:extLst>
            </p:cNvPr>
            <p:cNvSpPr txBox="1"/>
            <p:nvPr/>
          </p:nvSpPr>
          <p:spPr>
            <a:xfrm>
              <a:off x="0" y="-57150"/>
              <a:ext cx="812800" cy="869950"/>
            </a:xfrm>
            <a:prstGeom prst="rect">
              <a:avLst/>
            </a:prstGeom>
          </p:spPr>
          <p:txBody>
            <a:bodyPr lIns="50800" tIns="50800" rIns="50800" bIns="50800" rtlCol="0" anchor="ctr"/>
            <a:lstStyle/>
            <a:p>
              <a:pPr algn="ctr">
                <a:lnSpc>
                  <a:spcPts val="3220"/>
                </a:lnSpc>
              </a:pPr>
              <a:endParaRPr/>
            </a:p>
          </p:txBody>
        </p:sp>
      </p:grpSp>
      <p:grpSp>
        <p:nvGrpSpPr>
          <p:cNvPr id="7" name="Group 5">
            <a:extLst>
              <a:ext uri="{FF2B5EF4-FFF2-40B4-BE49-F238E27FC236}">
                <a16:creationId xmlns:a16="http://schemas.microsoft.com/office/drawing/2014/main" id="{FCDBB476-D80D-0611-9C82-C338315E553E}"/>
              </a:ext>
            </a:extLst>
          </p:cNvPr>
          <p:cNvGrpSpPr/>
          <p:nvPr userDrawn="1"/>
        </p:nvGrpSpPr>
        <p:grpSpPr>
          <a:xfrm>
            <a:off x="5432220" y="4149226"/>
            <a:ext cx="7059232" cy="1367664"/>
            <a:chOff x="0" y="0"/>
            <a:chExt cx="2721977" cy="527359"/>
          </a:xfrm>
        </p:grpSpPr>
        <p:sp>
          <p:nvSpPr>
            <p:cNvPr id="10" name="Freeform 6">
              <a:extLst>
                <a:ext uri="{FF2B5EF4-FFF2-40B4-BE49-F238E27FC236}">
                  <a16:creationId xmlns:a16="http://schemas.microsoft.com/office/drawing/2014/main" id="{C2952B82-906F-00A8-2239-BBEE2B3135D2}"/>
                </a:ext>
              </a:extLst>
            </p:cNvPr>
            <p:cNvSpPr/>
            <p:nvPr/>
          </p:nvSpPr>
          <p:spPr>
            <a:xfrm>
              <a:off x="0" y="0"/>
              <a:ext cx="2721977" cy="527359"/>
            </a:xfrm>
            <a:custGeom>
              <a:avLst/>
              <a:gdLst/>
              <a:ahLst/>
              <a:cxnLst/>
              <a:rect l="l" t="t" r="r" b="b"/>
              <a:pathLst>
                <a:path w="2721977" h="527359">
                  <a:moveTo>
                    <a:pt x="0" y="0"/>
                  </a:moveTo>
                  <a:lnTo>
                    <a:pt x="2721977" y="0"/>
                  </a:lnTo>
                  <a:lnTo>
                    <a:pt x="2721977" y="527359"/>
                  </a:lnTo>
                  <a:lnTo>
                    <a:pt x="0" y="527359"/>
                  </a:lnTo>
                  <a:close/>
                </a:path>
              </a:pathLst>
            </a:custGeom>
            <a:solidFill>
              <a:srgbClr val="EDF0F0"/>
            </a:solidFill>
          </p:spPr>
        </p:sp>
        <p:sp>
          <p:nvSpPr>
            <p:cNvPr id="11" name="TextBox 7">
              <a:extLst>
                <a:ext uri="{FF2B5EF4-FFF2-40B4-BE49-F238E27FC236}">
                  <a16:creationId xmlns:a16="http://schemas.microsoft.com/office/drawing/2014/main" id="{2732C737-597C-60B4-A4FB-1C3960A88558}"/>
                </a:ext>
              </a:extLst>
            </p:cNvPr>
            <p:cNvSpPr txBox="1"/>
            <p:nvPr/>
          </p:nvSpPr>
          <p:spPr>
            <a:xfrm>
              <a:off x="0" y="-57150"/>
              <a:ext cx="812800" cy="869950"/>
            </a:xfrm>
            <a:prstGeom prst="rect">
              <a:avLst/>
            </a:prstGeom>
          </p:spPr>
          <p:txBody>
            <a:bodyPr lIns="50800" tIns="50800" rIns="50800" bIns="50800" rtlCol="0" anchor="ctr"/>
            <a:lstStyle/>
            <a:p>
              <a:pPr algn="ctr">
                <a:lnSpc>
                  <a:spcPts val="3220"/>
                </a:lnSpc>
              </a:pPr>
              <a:endParaRPr/>
            </a:p>
          </p:txBody>
        </p:sp>
      </p:grpSp>
      <p:grpSp>
        <p:nvGrpSpPr>
          <p:cNvPr id="12" name="Group 8">
            <a:extLst>
              <a:ext uri="{FF2B5EF4-FFF2-40B4-BE49-F238E27FC236}">
                <a16:creationId xmlns:a16="http://schemas.microsoft.com/office/drawing/2014/main" id="{A21619F7-06ED-AA87-F257-A234640226E9}"/>
              </a:ext>
            </a:extLst>
          </p:cNvPr>
          <p:cNvGrpSpPr/>
          <p:nvPr userDrawn="1"/>
        </p:nvGrpSpPr>
        <p:grpSpPr>
          <a:xfrm>
            <a:off x="5432220" y="2781562"/>
            <a:ext cx="7059232" cy="1367664"/>
            <a:chOff x="0" y="0"/>
            <a:chExt cx="2721977" cy="527359"/>
          </a:xfrm>
        </p:grpSpPr>
        <p:sp>
          <p:nvSpPr>
            <p:cNvPr id="13" name="Freeform 9">
              <a:extLst>
                <a:ext uri="{FF2B5EF4-FFF2-40B4-BE49-F238E27FC236}">
                  <a16:creationId xmlns:a16="http://schemas.microsoft.com/office/drawing/2014/main" id="{5C545D79-2017-38E7-7D3D-4C86C4507DFA}"/>
                </a:ext>
              </a:extLst>
            </p:cNvPr>
            <p:cNvSpPr/>
            <p:nvPr/>
          </p:nvSpPr>
          <p:spPr>
            <a:xfrm>
              <a:off x="0" y="0"/>
              <a:ext cx="2721977" cy="527359"/>
            </a:xfrm>
            <a:custGeom>
              <a:avLst/>
              <a:gdLst/>
              <a:ahLst/>
              <a:cxnLst/>
              <a:rect l="l" t="t" r="r" b="b"/>
              <a:pathLst>
                <a:path w="2721977" h="527359">
                  <a:moveTo>
                    <a:pt x="0" y="0"/>
                  </a:moveTo>
                  <a:lnTo>
                    <a:pt x="2721977" y="0"/>
                  </a:lnTo>
                  <a:lnTo>
                    <a:pt x="2721977" y="527359"/>
                  </a:lnTo>
                  <a:lnTo>
                    <a:pt x="0" y="527359"/>
                  </a:lnTo>
                  <a:close/>
                </a:path>
              </a:pathLst>
            </a:custGeom>
            <a:solidFill>
              <a:srgbClr val="A5D7EF"/>
            </a:solidFill>
          </p:spPr>
          <p:txBody>
            <a:bodyPr/>
            <a:lstStyle/>
            <a:p>
              <a:endParaRPr lang="en-US" dirty="0"/>
            </a:p>
          </p:txBody>
        </p:sp>
        <p:sp>
          <p:nvSpPr>
            <p:cNvPr id="14" name="TextBox 10">
              <a:extLst>
                <a:ext uri="{FF2B5EF4-FFF2-40B4-BE49-F238E27FC236}">
                  <a16:creationId xmlns:a16="http://schemas.microsoft.com/office/drawing/2014/main" id="{E431141F-B42A-8898-8742-29F939FE57C5}"/>
                </a:ext>
              </a:extLst>
            </p:cNvPr>
            <p:cNvSpPr txBox="1"/>
            <p:nvPr/>
          </p:nvSpPr>
          <p:spPr>
            <a:xfrm>
              <a:off x="0" y="-57150"/>
              <a:ext cx="812800" cy="869950"/>
            </a:xfrm>
            <a:prstGeom prst="rect">
              <a:avLst/>
            </a:prstGeom>
          </p:spPr>
          <p:txBody>
            <a:bodyPr lIns="50800" tIns="50800" rIns="50800" bIns="50800" rtlCol="0" anchor="ctr"/>
            <a:lstStyle/>
            <a:p>
              <a:pPr algn="ctr">
                <a:lnSpc>
                  <a:spcPts val="3220"/>
                </a:lnSpc>
              </a:pPr>
              <a:endParaRPr/>
            </a:p>
          </p:txBody>
        </p:sp>
      </p:grpSp>
      <p:grpSp>
        <p:nvGrpSpPr>
          <p:cNvPr id="15" name="Group 11">
            <a:extLst>
              <a:ext uri="{FF2B5EF4-FFF2-40B4-BE49-F238E27FC236}">
                <a16:creationId xmlns:a16="http://schemas.microsoft.com/office/drawing/2014/main" id="{95C7018C-F5D6-3AED-64A2-393271B6C89E}"/>
              </a:ext>
            </a:extLst>
          </p:cNvPr>
          <p:cNvGrpSpPr/>
          <p:nvPr userDrawn="1"/>
        </p:nvGrpSpPr>
        <p:grpSpPr>
          <a:xfrm>
            <a:off x="5432220" y="5516892"/>
            <a:ext cx="7059232" cy="1367664"/>
            <a:chOff x="0" y="0"/>
            <a:chExt cx="2721977" cy="527359"/>
          </a:xfrm>
        </p:grpSpPr>
        <p:sp>
          <p:nvSpPr>
            <p:cNvPr id="16" name="Freeform 12">
              <a:extLst>
                <a:ext uri="{FF2B5EF4-FFF2-40B4-BE49-F238E27FC236}">
                  <a16:creationId xmlns:a16="http://schemas.microsoft.com/office/drawing/2014/main" id="{FC9B9BBE-A384-845B-A7C5-F048AE77AAFC}"/>
                </a:ext>
              </a:extLst>
            </p:cNvPr>
            <p:cNvSpPr/>
            <p:nvPr/>
          </p:nvSpPr>
          <p:spPr>
            <a:xfrm>
              <a:off x="0" y="0"/>
              <a:ext cx="2721977" cy="527359"/>
            </a:xfrm>
            <a:custGeom>
              <a:avLst/>
              <a:gdLst/>
              <a:ahLst/>
              <a:cxnLst/>
              <a:rect l="l" t="t" r="r" b="b"/>
              <a:pathLst>
                <a:path w="2721977" h="527359">
                  <a:moveTo>
                    <a:pt x="0" y="0"/>
                  </a:moveTo>
                  <a:lnTo>
                    <a:pt x="2721977" y="0"/>
                  </a:lnTo>
                  <a:lnTo>
                    <a:pt x="2721977" y="527359"/>
                  </a:lnTo>
                  <a:lnTo>
                    <a:pt x="0" y="527359"/>
                  </a:lnTo>
                  <a:close/>
                </a:path>
              </a:pathLst>
            </a:custGeom>
            <a:solidFill>
              <a:srgbClr val="A5D7EF"/>
            </a:solidFill>
          </p:spPr>
          <p:txBody>
            <a:bodyPr/>
            <a:lstStyle/>
            <a:p>
              <a:endParaRPr lang="en-US" dirty="0"/>
            </a:p>
          </p:txBody>
        </p:sp>
        <p:sp>
          <p:nvSpPr>
            <p:cNvPr id="17" name="TextBox 13">
              <a:extLst>
                <a:ext uri="{FF2B5EF4-FFF2-40B4-BE49-F238E27FC236}">
                  <a16:creationId xmlns:a16="http://schemas.microsoft.com/office/drawing/2014/main" id="{64CD60A6-32FD-C55E-F36A-62FF368BAB47}"/>
                </a:ext>
              </a:extLst>
            </p:cNvPr>
            <p:cNvSpPr txBox="1"/>
            <p:nvPr/>
          </p:nvSpPr>
          <p:spPr>
            <a:xfrm>
              <a:off x="0" y="-57150"/>
              <a:ext cx="812800" cy="869950"/>
            </a:xfrm>
            <a:prstGeom prst="rect">
              <a:avLst/>
            </a:prstGeom>
          </p:spPr>
          <p:txBody>
            <a:bodyPr lIns="50800" tIns="50800" rIns="50800" bIns="50800" rtlCol="0" anchor="ctr"/>
            <a:lstStyle/>
            <a:p>
              <a:pPr algn="ctr">
                <a:lnSpc>
                  <a:spcPts val="3220"/>
                </a:lnSpc>
              </a:pPr>
              <a:endParaRPr/>
            </a:p>
          </p:txBody>
        </p:sp>
      </p:grpSp>
      <p:pic>
        <p:nvPicPr>
          <p:cNvPr id="18" name="Picture 14" descr="Professional in an office">
            <a:extLst>
              <a:ext uri="{FF2B5EF4-FFF2-40B4-BE49-F238E27FC236}">
                <a16:creationId xmlns:a16="http://schemas.microsoft.com/office/drawing/2014/main" id="{7275A1EF-A1AB-CD85-5341-1B31D287E51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8081"/>
            <a:ext cx="5432220" cy="7463419"/>
          </a:xfrm>
          <a:prstGeom prst="rect">
            <a:avLst/>
          </a:prstGeom>
        </p:spPr>
      </p:pic>
      <p:sp>
        <p:nvSpPr>
          <p:cNvPr id="30" name="Picture Placeholder 29">
            <a:extLst>
              <a:ext uri="{FF2B5EF4-FFF2-40B4-BE49-F238E27FC236}">
                <a16:creationId xmlns:a16="http://schemas.microsoft.com/office/drawing/2014/main" id="{2912C304-BB1B-AFD1-328E-DAC7FE3B01E2}"/>
              </a:ext>
            </a:extLst>
          </p:cNvPr>
          <p:cNvSpPr>
            <a:spLocks noGrp="1"/>
          </p:cNvSpPr>
          <p:nvPr>
            <p:ph type="pic" sz="quarter" idx="10"/>
          </p:nvPr>
        </p:nvSpPr>
        <p:spPr>
          <a:xfrm>
            <a:off x="0" y="-8081"/>
            <a:ext cx="5432425" cy="6892637"/>
          </a:xfrm>
        </p:spPr>
        <p:txBody>
          <a:bodyPr/>
          <a:lstStyle/>
          <a:p>
            <a:endParaRPr lang="en-US"/>
          </a:p>
        </p:txBody>
      </p:sp>
      <p:sp>
        <p:nvSpPr>
          <p:cNvPr id="31" name="Title 30">
            <a:extLst>
              <a:ext uri="{FF2B5EF4-FFF2-40B4-BE49-F238E27FC236}">
                <a16:creationId xmlns:a16="http://schemas.microsoft.com/office/drawing/2014/main" id="{BF171E6F-6C39-A055-83EB-C0B4AEBC43D8}"/>
              </a:ext>
            </a:extLst>
          </p:cNvPr>
          <p:cNvSpPr>
            <a:spLocks noGrp="1"/>
          </p:cNvSpPr>
          <p:nvPr>
            <p:ph type="title" hasCustomPrompt="1"/>
          </p:nvPr>
        </p:nvSpPr>
        <p:spPr>
          <a:xfrm>
            <a:off x="5691189" y="34039"/>
            <a:ext cx="5725510" cy="1325563"/>
          </a:xfrm>
        </p:spPr>
        <p:txBody>
          <a:bodyPr/>
          <a:lstStyle/>
          <a:p>
            <a:r>
              <a:rPr lang="en-US" sz="4400" dirty="0">
                <a:solidFill>
                  <a:srgbClr val="12222B"/>
                </a:solidFill>
                <a:latin typeface="Open Sans Bold"/>
              </a:rPr>
              <a:t>Title</a:t>
            </a:r>
            <a:endParaRPr lang="en-US" dirty="0"/>
          </a:p>
        </p:txBody>
      </p:sp>
      <p:sp>
        <p:nvSpPr>
          <p:cNvPr id="33" name="Text Placeholder 32">
            <a:extLst>
              <a:ext uri="{FF2B5EF4-FFF2-40B4-BE49-F238E27FC236}">
                <a16:creationId xmlns:a16="http://schemas.microsoft.com/office/drawing/2014/main" id="{25762E94-A1DB-C85E-0EE1-73DBA3EE0387}"/>
              </a:ext>
            </a:extLst>
          </p:cNvPr>
          <p:cNvSpPr>
            <a:spLocks noGrp="1"/>
          </p:cNvSpPr>
          <p:nvPr>
            <p:ph type="body" sz="quarter" idx="11" hasCustomPrompt="1"/>
          </p:nvPr>
        </p:nvSpPr>
        <p:spPr>
          <a:xfrm>
            <a:off x="5691189" y="1671638"/>
            <a:ext cx="5941312" cy="96202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Subtext</a:t>
            </a:r>
          </a:p>
        </p:txBody>
      </p:sp>
      <p:sp>
        <p:nvSpPr>
          <p:cNvPr id="34" name="Text Placeholder 32">
            <a:extLst>
              <a:ext uri="{FF2B5EF4-FFF2-40B4-BE49-F238E27FC236}">
                <a16:creationId xmlns:a16="http://schemas.microsoft.com/office/drawing/2014/main" id="{D3B272D2-E19B-1FDD-0399-DE631896115A}"/>
              </a:ext>
            </a:extLst>
          </p:cNvPr>
          <p:cNvSpPr>
            <a:spLocks noGrp="1"/>
          </p:cNvSpPr>
          <p:nvPr>
            <p:ph type="body" sz="quarter" idx="12" hasCustomPrompt="1"/>
          </p:nvPr>
        </p:nvSpPr>
        <p:spPr>
          <a:xfrm>
            <a:off x="5691189" y="2980176"/>
            <a:ext cx="5941312" cy="96202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Subtext</a:t>
            </a:r>
          </a:p>
        </p:txBody>
      </p:sp>
      <p:sp>
        <p:nvSpPr>
          <p:cNvPr id="35" name="Text Placeholder 32">
            <a:extLst>
              <a:ext uri="{FF2B5EF4-FFF2-40B4-BE49-F238E27FC236}">
                <a16:creationId xmlns:a16="http://schemas.microsoft.com/office/drawing/2014/main" id="{EA585D86-CEE1-8D35-EE21-5816247A8164}"/>
              </a:ext>
            </a:extLst>
          </p:cNvPr>
          <p:cNvSpPr>
            <a:spLocks noGrp="1"/>
          </p:cNvSpPr>
          <p:nvPr>
            <p:ph type="body" sz="quarter" idx="13" hasCustomPrompt="1"/>
          </p:nvPr>
        </p:nvSpPr>
        <p:spPr>
          <a:xfrm>
            <a:off x="5691189" y="4351776"/>
            <a:ext cx="5941312" cy="96202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Subtext</a:t>
            </a:r>
          </a:p>
        </p:txBody>
      </p:sp>
      <p:sp>
        <p:nvSpPr>
          <p:cNvPr id="36" name="Text Placeholder 32">
            <a:extLst>
              <a:ext uri="{FF2B5EF4-FFF2-40B4-BE49-F238E27FC236}">
                <a16:creationId xmlns:a16="http://schemas.microsoft.com/office/drawing/2014/main" id="{E9E1FAB4-2EDA-5F42-2A86-FE114C5257C5}"/>
              </a:ext>
            </a:extLst>
          </p:cNvPr>
          <p:cNvSpPr>
            <a:spLocks noGrp="1"/>
          </p:cNvSpPr>
          <p:nvPr>
            <p:ph type="body" sz="quarter" idx="14" hasCustomPrompt="1"/>
          </p:nvPr>
        </p:nvSpPr>
        <p:spPr>
          <a:xfrm>
            <a:off x="5691189" y="5707611"/>
            <a:ext cx="5941312" cy="96202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Subtext</a:t>
            </a:r>
          </a:p>
        </p:txBody>
      </p:sp>
    </p:spTree>
    <p:extLst>
      <p:ext uri="{BB962C8B-B14F-4D97-AF65-F5344CB8AC3E}">
        <p14:creationId xmlns:p14="http://schemas.microsoft.com/office/powerpoint/2010/main" val="5634544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ighlight Statistics">
    <p:spTree>
      <p:nvGrpSpPr>
        <p:cNvPr id="1" name=""/>
        <p:cNvGrpSpPr/>
        <p:nvPr/>
      </p:nvGrpSpPr>
      <p:grpSpPr>
        <a:xfrm>
          <a:off x="0" y="0"/>
          <a:ext cx="0" cy="0"/>
          <a:chOff x="0" y="0"/>
          <a:chExt cx="0" cy="0"/>
        </a:xfrm>
      </p:grpSpPr>
      <p:grpSp>
        <p:nvGrpSpPr>
          <p:cNvPr id="7" name="Group 5">
            <a:extLst>
              <a:ext uri="{FF2B5EF4-FFF2-40B4-BE49-F238E27FC236}">
                <a16:creationId xmlns:a16="http://schemas.microsoft.com/office/drawing/2014/main" id="{8C766CAF-33DA-AE22-412D-0CADA00BA2B4}"/>
              </a:ext>
            </a:extLst>
          </p:cNvPr>
          <p:cNvGrpSpPr/>
          <p:nvPr userDrawn="1"/>
        </p:nvGrpSpPr>
        <p:grpSpPr>
          <a:xfrm>
            <a:off x="11494934" y="5914615"/>
            <a:ext cx="685128" cy="202302"/>
            <a:chOff x="0" y="0"/>
            <a:chExt cx="270933" cy="80000"/>
          </a:xfrm>
        </p:grpSpPr>
        <p:sp>
          <p:nvSpPr>
            <p:cNvPr id="9" name="Freeform 6">
              <a:extLst>
                <a:ext uri="{FF2B5EF4-FFF2-40B4-BE49-F238E27FC236}">
                  <a16:creationId xmlns:a16="http://schemas.microsoft.com/office/drawing/2014/main" id="{C14A5D0D-3F34-D1C1-E444-1BE6C05553CD}"/>
                </a:ext>
              </a:extLst>
            </p:cNvPr>
            <p:cNvSpPr/>
            <p:nvPr/>
          </p:nvSpPr>
          <p:spPr>
            <a:xfrm>
              <a:off x="0" y="0"/>
              <a:ext cx="270933" cy="80000"/>
            </a:xfrm>
            <a:custGeom>
              <a:avLst/>
              <a:gdLst/>
              <a:ahLst/>
              <a:cxnLst/>
              <a:rect l="l" t="t" r="r" b="b"/>
              <a:pathLst>
                <a:path w="270933" h="80000">
                  <a:moveTo>
                    <a:pt x="0" y="0"/>
                  </a:moveTo>
                  <a:lnTo>
                    <a:pt x="270933" y="0"/>
                  </a:lnTo>
                  <a:lnTo>
                    <a:pt x="270933" y="80000"/>
                  </a:lnTo>
                  <a:lnTo>
                    <a:pt x="0" y="80000"/>
                  </a:lnTo>
                  <a:close/>
                </a:path>
              </a:pathLst>
            </a:custGeom>
            <a:solidFill>
              <a:srgbClr val="00C282"/>
            </a:solidFill>
          </p:spPr>
        </p:sp>
        <p:sp>
          <p:nvSpPr>
            <p:cNvPr id="10" name="TextBox 7">
              <a:extLst>
                <a:ext uri="{FF2B5EF4-FFF2-40B4-BE49-F238E27FC236}">
                  <a16:creationId xmlns:a16="http://schemas.microsoft.com/office/drawing/2014/main" id="{B5D58172-5D3D-783A-3988-60C76106FD49}"/>
                </a:ext>
              </a:extLst>
            </p:cNvPr>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pSp>
        <p:nvGrpSpPr>
          <p:cNvPr id="11" name="Group 8">
            <a:extLst>
              <a:ext uri="{FF2B5EF4-FFF2-40B4-BE49-F238E27FC236}">
                <a16:creationId xmlns:a16="http://schemas.microsoft.com/office/drawing/2014/main" id="{1F6657B1-241D-4437-49A0-225A2FD38D2F}"/>
              </a:ext>
            </a:extLst>
          </p:cNvPr>
          <p:cNvGrpSpPr/>
          <p:nvPr userDrawn="1"/>
        </p:nvGrpSpPr>
        <p:grpSpPr>
          <a:xfrm>
            <a:off x="1" y="4491804"/>
            <a:ext cx="5748378" cy="1943044"/>
            <a:chOff x="0" y="0"/>
            <a:chExt cx="2273190" cy="768375"/>
          </a:xfrm>
        </p:grpSpPr>
        <p:sp>
          <p:nvSpPr>
            <p:cNvPr id="12" name="Freeform 9">
              <a:extLst>
                <a:ext uri="{FF2B5EF4-FFF2-40B4-BE49-F238E27FC236}">
                  <a16:creationId xmlns:a16="http://schemas.microsoft.com/office/drawing/2014/main" id="{8CACDFE8-C2E9-4FA8-5F39-65414F7C8706}"/>
                </a:ext>
              </a:extLst>
            </p:cNvPr>
            <p:cNvSpPr/>
            <p:nvPr/>
          </p:nvSpPr>
          <p:spPr>
            <a:xfrm>
              <a:off x="0" y="0"/>
              <a:ext cx="2273190" cy="768375"/>
            </a:xfrm>
            <a:custGeom>
              <a:avLst/>
              <a:gdLst/>
              <a:ahLst/>
              <a:cxnLst/>
              <a:rect l="l" t="t" r="r" b="b"/>
              <a:pathLst>
                <a:path w="2273190" h="768375">
                  <a:moveTo>
                    <a:pt x="0" y="0"/>
                  </a:moveTo>
                  <a:lnTo>
                    <a:pt x="2273190" y="0"/>
                  </a:lnTo>
                  <a:lnTo>
                    <a:pt x="2273190" y="768375"/>
                  </a:lnTo>
                  <a:lnTo>
                    <a:pt x="0" y="768375"/>
                  </a:lnTo>
                  <a:close/>
                </a:path>
              </a:pathLst>
            </a:custGeom>
            <a:solidFill>
              <a:srgbClr val="EDF0F0"/>
            </a:solidFill>
          </p:spPr>
        </p:sp>
        <p:sp>
          <p:nvSpPr>
            <p:cNvPr id="13" name="TextBox 10">
              <a:extLst>
                <a:ext uri="{FF2B5EF4-FFF2-40B4-BE49-F238E27FC236}">
                  <a16:creationId xmlns:a16="http://schemas.microsoft.com/office/drawing/2014/main" id="{CF0A38BF-92A9-AE16-AF4F-FA5768532D78}"/>
                </a:ext>
              </a:extLst>
            </p:cNvPr>
            <p:cNvSpPr txBox="1"/>
            <p:nvPr/>
          </p:nvSpPr>
          <p:spPr>
            <a:xfrm>
              <a:off x="0" y="-57150"/>
              <a:ext cx="812800" cy="869950"/>
            </a:xfrm>
            <a:prstGeom prst="rect">
              <a:avLst/>
            </a:prstGeom>
          </p:spPr>
          <p:txBody>
            <a:bodyPr lIns="50800" tIns="50800" rIns="50800" bIns="50800" rtlCol="0" anchor="ctr"/>
            <a:lstStyle/>
            <a:p>
              <a:pPr algn="ctr">
                <a:lnSpc>
                  <a:spcPts val="3220"/>
                </a:lnSpc>
              </a:pPr>
              <a:endParaRPr/>
            </a:p>
          </p:txBody>
        </p:sp>
      </p:grpSp>
      <p:grpSp>
        <p:nvGrpSpPr>
          <p:cNvPr id="14" name="Group 11">
            <a:extLst>
              <a:ext uri="{FF2B5EF4-FFF2-40B4-BE49-F238E27FC236}">
                <a16:creationId xmlns:a16="http://schemas.microsoft.com/office/drawing/2014/main" id="{5B5F1111-0186-E909-E040-22D959000D47}"/>
              </a:ext>
            </a:extLst>
          </p:cNvPr>
          <p:cNvGrpSpPr/>
          <p:nvPr userDrawn="1"/>
        </p:nvGrpSpPr>
        <p:grpSpPr>
          <a:xfrm>
            <a:off x="1" y="-11833"/>
            <a:ext cx="5748378" cy="1943044"/>
            <a:chOff x="0" y="0"/>
            <a:chExt cx="2273190" cy="768375"/>
          </a:xfrm>
        </p:grpSpPr>
        <p:sp>
          <p:nvSpPr>
            <p:cNvPr id="15" name="Freeform 12">
              <a:extLst>
                <a:ext uri="{FF2B5EF4-FFF2-40B4-BE49-F238E27FC236}">
                  <a16:creationId xmlns:a16="http://schemas.microsoft.com/office/drawing/2014/main" id="{F51905F3-9801-DE6A-ED2C-340C55AEB5BB}"/>
                </a:ext>
              </a:extLst>
            </p:cNvPr>
            <p:cNvSpPr/>
            <p:nvPr/>
          </p:nvSpPr>
          <p:spPr>
            <a:xfrm>
              <a:off x="0" y="0"/>
              <a:ext cx="2273190" cy="768375"/>
            </a:xfrm>
            <a:custGeom>
              <a:avLst/>
              <a:gdLst/>
              <a:ahLst/>
              <a:cxnLst/>
              <a:rect l="l" t="t" r="r" b="b"/>
              <a:pathLst>
                <a:path w="2273190" h="768375">
                  <a:moveTo>
                    <a:pt x="0" y="0"/>
                  </a:moveTo>
                  <a:lnTo>
                    <a:pt x="2273190" y="0"/>
                  </a:lnTo>
                  <a:lnTo>
                    <a:pt x="2273190" y="768375"/>
                  </a:lnTo>
                  <a:lnTo>
                    <a:pt x="0" y="768375"/>
                  </a:lnTo>
                  <a:close/>
                </a:path>
              </a:pathLst>
            </a:custGeom>
            <a:solidFill>
              <a:srgbClr val="EDF0F0"/>
            </a:solidFill>
          </p:spPr>
        </p:sp>
        <p:sp>
          <p:nvSpPr>
            <p:cNvPr id="16" name="TextBox 13">
              <a:extLst>
                <a:ext uri="{FF2B5EF4-FFF2-40B4-BE49-F238E27FC236}">
                  <a16:creationId xmlns:a16="http://schemas.microsoft.com/office/drawing/2014/main" id="{1ADFB67D-CB89-12C3-52C7-F76A5C2B96E6}"/>
                </a:ext>
              </a:extLst>
            </p:cNvPr>
            <p:cNvSpPr txBox="1"/>
            <p:nvPr/>
          </p:nvSpPr>
          <p:spPr>
            <a:xfrm>
              <a:off x="0" y="-57150"/>
              <a:ext cx="812800" cy="869950"/>
            </a:xfrm>
            <a:prstGeom prst="rect">
              <a:avLst/>
            </a:prstGeom>
          </p:spPr>
          <p:txBody>
            <a:bodyPr lIns="50800" tIns="50800" rIns="50800" bIns="50800" rtlCol="0" anchor="ctr"/>
            <a:lstStyle/>
            <a:p>
              <a:pPr algn="ctr">
                <a:lnSpc>
                  <a:spcPts val="3220"/>
                </a:lnSpc>
              </a:pPr>
              <a:endParaRPr/>
            </a:p>
          </p:txBody>
        </p:sp>
      </p:grpSp>
      <p:grpSp>
        <p:nvGrpSpPr>
          <p:cNvPr id="18" name="Group 14">
            <a:extLst>
              <a:ext uri="{FF2B5EF4-FFF2-40B4-BE49-F238E27FC236}">
                <a16:creationId xmlns:a16="http://schemas.microsoft.com/office/drawing/2014/main" id="{B15D84D7-4413-8843-E460-18E1EED7529F}"/>
              </a:ext>
            </a:extLst>
          </p:cNvPr>
          <p:cNvGrpSpPr/>
          <p:nvPr userDrawn="1"/>
        </p:nvGrpSpPr>
        <p:grpSpPr>
          <a:xfrm>
            <a:off x="1" y="2329522"/>
            <a:ext cx="5748378" cy="1943044"/>
            <a:chOff x="0" y="0"/>
            <a:chExt cx="2273190" cy="768375"/>
          </a:xfrm>
        </p:grpSpPr>
        <p:sp>
          <p:nvSpPr>
            <p:cNvPr id="19" name="Freeform 15">
              <a:extLst>
                <a:ext uri="{FF2B5EF4-FFF2-40B4-BE49-F238E27FC236}">
                  <a16:creationId xmlns:a16="http://schemas.microsoft.com/office/drawing/2014/main" id="{4E63A2FF-48A3-20E6-14B4-32B095C16BC4}"/>
                </a:ext>
              </a:extLst>
            </p:cNvPr>
            <p:cNvSpPr/>
            <p:nvPr/>
          </p:nvSpPr>
          <p:spPr>
            <a:xfrm>
              <a:off x="0" y="0"/>
              <a:ext cx="2273190" cy="768375"/>
            </a:xfrm>
            <a:custGeom>
              <a:avLst/>
              <a:gdLst/>
              <a:ahLst/>
              <a:cxnLst/>
              <a:rect l="l" t="t" r="r" b="b"/>
              <a:pathLst>
                <a:path w="2273190" h="768375">
                  <a:moveTo>
                    <a:pt x="0" y="0"/>
                  </a:moveTo>
                  <a:lnTo>
                    <a:pt x="2273190" y="0"/>
                  </a:lnTo>
                  <a:lnTo>
                    <a:pt x="2273190" y="768375"/>
                  </a:lnTo>
                  <a:lnTo>
                    <a:pt x="0" y="768375"/>
                  </a:lnTo>
                  <a:close/>
                </a:path>
              </a:pathLst>
            </a:custGeom>
            <a:solidFill>
              <a:srgbClr val="A5D7EF"/>
            </a:solidFill>
          </p:spPr>
        </p:sp>
        <p:sp>
          <p:nvSpPr>
            <p:cNvPr id="21" name="TextBox 16">
              <a:extLst>
                <a:ext uri="{FF2B5EF4-FFF2-40B4-BE49-F238E27FC236}">
                  <a16:creationId xmlns:a16="http://schemas.microsoft.com/office/drawing/2014/main" id="{A56D5CC9-74A6-5C96-3F16-D267E2188A14}"/>
                </a:ext>
              </a:extLst>
            </p:cNvPr>
            <p:cNvSpPr txBox="1"/>
            <p:nvPr/>
          </p:nvSpPr>
          <p:spPr>
            <a:xfrm>
              <a:off x="0" y="-38100"/>
              <a:ext cx="812800" cy="850900"/>
            </a:xfrm>
            <a:prstGeom prst="rect">
              <a:avLst/>
            </a:prstGeom>
          </p:spPr>
          <p:txBody>
            <a:bodyPr lIns="50800" tIns="50800" rIns="50800" bIns="50800" rtlCol="0" anchor="ctr"/>
            <a:lstStyle/>
            <a:p>
              <a:pPr marL="0" lvl="1" indent="0" algn="l">
                <a:lnSpc>
                  <a:spcPts val="2940"/>
                </a:lnSpc>
                <a:spcBef>
                  <a:spcPct val="0"/>
                </a:spcBef>
              </a:pPr>
              <a:endParaRPr/>
            </a:p>
          </p:txBody>
        </p:sp>
      </p:grpSp>
      <p:pic>
        <p:nvPicPr>
          <p:cNvPr id="22" name="Picture 17" descr="Two business people communicating and sharing">
            <a:extLst>
              <a:ext uri="{FF2B5EF4-FFF2-40B4-BE49-F238E27FC236}">
                <a16:creationId xmlns:a16="http://schemas.microsoft.com/office/drawing/2014/main" id="{535D2C59-BC53-B8D5-C7C0-4DAD6FE4662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4091" b="-6683"/>
          <a:stretch/>
        </p:blipFill>
        <p:spPr>
          <a:xfrm>
            <a:off x="5703232" y="-1673809"/>
            <a:ext cx="6869769" cy="9025898"/>
          </a:xfrm>
          <a:prstGeom prst="rect">
            <a:avLst/>
          </a:prstGeom>
        </p:spPr>
      </p:pic>
      <p:sp>
        <p:nvSpPr>
          <p:cNvPr id="33" name="Picture Placeholder 32">
            <a:extLst>
              <a:ext uri="{FF2B5EF4-FFF2-40B4-BE49-F238E27FC236}">
                <a16:creationId xmlns:a16="http://schemas.microsoft.com/office/drawing/2014/main" id="{07A5618E-0AE1-5F56-67EA-2207A3702E15}"/>
              </a:ext>
            </a:extLst>
          </p:cNvPr>
          <p:cNvSpPr>
            <a:spLocks noGrp="1"/>
          </p:cNvSpPr>
          <p:nvPr>
            <p:ph type="pic" sz="quarter" idx="10"/>
          </p:nvPr>
        </p:nvSpPr>
        <p:spPr>
          <a:xfrm>
            <a:off x="5706786" y="-11113"/>
            <a:ext cx="6869769" cy="6869113"/>
          </a:xfrm>
        </p:spPr>
        <p:txBody>
          <a:bodyPr/>
          <a:lstStyle/>
          <a:p>
            <a:endParaRPr lang="en-US"/>
          </a:p>
        </p:txBody>
      </p:sp>
      <p:sp>
        <p:nvSpPr>
          <p:cNvPr id="35" name="Text Placeholder 34">
            <a:extLst>
              <a:ext uri="{FF2B5EF4-FFF2-40B4-BE49-F238E27FC236}">
                <a16:creationId xmlns:a16="http://schemas.microsoft.com/office/drawing/2014/main" id="{988458A5-28B6-AF73-EC28-66F5A86A479F}"/>
              </a:ext>
            </a:extLst>
          </p:cNvPr>
          <p:cNvSpPr>
            <a:spLocks noGrp="1"/>
          </p:cNvSpPr>
          <p:nvPr>
            <p:ph type="body" sz="quarter" idx="11" hasCustomPrompt="1"/>
          </p:nvPr>
        </p:nvSpPr>
        <p:spPr>
          <a:xfrm>
            <a:off x="244475" y="1375420"/>
            <a:ext cx="5170488" cy="352896"/>
          </a:xfrm>
        </p:spPr>
        <p:txBody>
          <a:bodyPr>
            <a:normAutofit/>
          </a:bodyPr>
          <a:lstStyle>
            <a:lvl1pPr marL="0" indent="0" algn="ctr">
              <a:buNone/>
              <a:defRPr sz="2000" b="1"/>
            </a:lvl1pPr>
          </a:lstStyle>
          <a:p>
            <a:pPr lvl="0"/>
            <a:r>
              <a:rPr lang="en-US" dirty="0"/>
              <a:t>Elaborate on the featured statistic.</a:t>
            </a:r>
          </a:p>
        </p:txBody>
      </p:sp>
      <p:sp>
        <p:nvSpPr>
          <p:cNvPr id="36" name="Title 35">
            <a:extLst>
              <a:ext uri="{FF2B5EF4-FFF2-40B4-BE49-F238E27FC236}">
                <a16:creationId xmlns:a16="http://schemas.microsoft.com/office/drawing/2014/main" id="{F035DA10-492A-07F9-BC80-403AB81E1577}"/>
              </a:ext>
            </a:extLst>
          </p:cNvPr>
          <p:cNvSpPr>
            <a:spLocks noGrp="1"/>
          </p:cNvSpPr>
          <p:nvPr>
            <p:ph type="title" hasCustomPrompt="1"/>
          </p:nvPr>
        </p:nvSpPr>
        <p:spPr>
          <a:xfrm>
            <a:off x="226594" y="121573"/>
            <a:ext cx="5170488" cy="1325563"/>
          </a:xfrm>
        </p:spPr>
        <p:txBody>
          <a:bodyPr>
            <a:normAutofit/>
          </a:bodyPr>
          <a:lstStyle>
            <a:lvl1pPr algn="ctr">
              <a:defRPr sz="4800" b="1">
                <a:latin typeface="+mn-lt"/>
              </a:defRPr>
            </a:lvl1pPr>
          </a:lstStyle>
          <a:p>
            <a:r>
              <a:rPr lang="en-US" dirty="0"/>
              <a:t>Statistic Number</a:t>
            </a:r>
          </a:p>
        </p:txBody>
      </p:sp>
      <p:sp>
        <p:nvSpPr>
          <p:cNvPr id="37" name="Text Placeholder 34">
            <a:extLst>
              <a:ext uri="{FF2B5EF4-FFF2-40B4-BE49-F238E27FC236}">
                <a16:creationId xmlns:a16="http://schemas.microsoft.com/office/drawing/2014/main" id="{7F239E01-96AA-A3F6-3866-E73B53D82FC5}"/>
              </a:ext>
            </a:extLst>
          </p:cNvPr>
          <p:cNvSpPr>
            <a:spLocks noGrp="1"/>
          </p:cNvSpPr>
          <p:nvPr>
            <p:ph type="body" sz="quarter" idx="12" hasCustomPrompt="1"/>
          </p:nvPr>
        </p:nvSpPr>
        <p:spPr>
          <a:xfrm>
            <a:off x="244475" y="3668680"/>
            <a:ext cx="5170488" cy="352896"/>
          </a:xfrm>
        </p:spPr>
        <p:txBody>
          <a:bodyPr>
            <a:normAutofit/>
          </a:bodyPr>
          <a:lstStyle>
            <a:lvl1pPr marL="0" indent="0" algn="ctr">
              <a:buNone/>
              <a:defRPr sz="2000" b="1"/>
            </a:lvl1pPr>
          </a:lstStyle>
          <a:p>
            <a:pPr lvl="0"/>
            <a:r>
              <a:rPr lang="en-US" dirty="0"/>
              <a:t>Elaborate on the featured statistic.</a:t>
            </a:r>
          </a:p>
        </p:txBody>
      </p:sp>
      <p:sp>
        <p:nvSpPr>
          <p:cNvPr id="38" name="Title 35">
            <a:extLst>
              <a:ext uri="{FF2B5EF4-FFF2-40B4-BE49-F238E27FC236}">
                <a16:creationId xmlns:a16="http://schemas.microsoft.com/office/drawing/2014/main" id="{48ACA435-8B3F-1F42-362B-E2983DB6A4A0}"/>
              </a:ext>
            </a:extLst>
          </p:cNvPr>
          <p:cNvSpPr txBox="1">
            <a:spLocks/>
          </p:cNvSpPr>
          <p:nvPr userDrawn="1"/>
        </p:nvSpPr>
        <p:spPr>
          <a:xfrm>
            <a:off x="226594" y="2414833"/>
            <a:ext cx="5170488"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1" kern="1200">
                <a:solidFill>
                  <a:schemeClr val="tx1"/>
                </a:solidFill>
                <a:latin typeface="+mn-lt"/>
                <a:ea typeface="+mj-ea"/>
                <a:cs typeface="+mj-cs"/>
              </a:defRPr>
            </a:lvl1pPr>
          </a:lstStyle>
          <a:p>
            <a:endParaRPr lang="en-US" dirty="0"/>
          </a:p>
        </p:txBody>
      </p:sp>
      <p:sp>
        <p:nvSpPr>
          <p:cNvPr id="39" name="Text Placeholder 34">
            <a:extLst>
              <a:ext uri="{FF2B5EF4-FFF2-40B4-BE49-F238E27FC236}">
                <a16:creationId xmlns:a16="http://schemas.microsoft.com/office/drawing/2014/main" id="{A611711D-B308-486C-9CF8-C3B78E1E944C}"/>
              </a:ext>
            </a:extLst>
          </p:cNvPr>
          <p:cNvSpPr>
            <a:spLocks noGrp="1"/>
          </p:cNvSpPr>
          <p:nvPr>
            <p:ph type="body" sz="quarter" idx="13" hasCustomPrompt="1"/>
          </p:nvPr>
        </p:nvSpPr>
        <p:spPr>
          <a:xfrm>
            <a:off x="244475" y="5845821"/>
            <a:ext cx="5170488" cy="352896"/>
          </a:xfrm>
        </p:spPr>
        <p:txBody>
          <a:bodyPr>
            <a:normAutofit/>
          </a:bodyPr>
          <a:lstStyle>
            <a:lvl1pPr marL="0" indent="0" algn="ctr">
              <a:buNone/>
              <a:defRPr sz="2000" b="1"/>
            </a:lvl1pPr>
          </a:lstStyle>
          <a:p>
            <a:pPr lvl="0"/>
            <a:r>
              <a:rPr lang="en-US" dirty="0"/>
              <a:t>Elaborate on the featured statistic.</a:t>
            </a:r>
          </a:p>
        </p:txBody>
      </p:sp>
      <p:sp>
        <p:nvSpPr>
          <p:cNvPr id="40" name="Title 35">
            <a:extLst>
              <a:ext uri="{FF2B5EF4-FFF2-40B4-BE49-F238E27FC236}">
                <a16:creationId xmlns:a16="http://schemas.microsoft.com/office/drawing/2014/main" id="{7F4AD414-A875-9690-E5B5-1ECB58938A04}"/>
              </a:ext>
            </a:extLst>
          </p:cNvPr>
          <p:cNvSpPr txBox="1">
            <a:spLocks/>
          </p:cNvSpPr>
          <p:nvPr userDrawn="1"/>
        </p:nvSpPr>
        <p:spPr>
          <a:xfrm>
            <a:off x="226594" y="4591974"/>
            <a:ext cx="5170488"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1" kern="1200">
                <a:solidFill>
                  <a:schemeClr val="tx1"/>
                </a:solidFill>
                <a:latin typeface="+mn-lt"/>
                <a:ea typeface="+mj-ea"/>
                <a:cs typeface="+mj-cs"/>
              </a:defRPr>
            </a:lvl1pPr>
          </a:lstStyle>
          <a:p>
            <a:endParaRPr lang="en-US" dirty="0"/>
          </a:p>
        </p:txBody>
      </p:sp>
    </p:spTree>
    <p:extLst>
      <p:ext uri="{BB962C8B-B14F-4D97-AF65-F5344CB8AC3E}">
        <p14:creationId xmlns:p14="http://schemas.microsoft.com/office/powerpoint/2010/main" val="15691536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E02A61-28BE-5EA5-B009-774283E1BAD7}"/>
              </a:ext>
            </a:extLst>
          </p:cNvPr>
          <p:cNvSpPr>
            <a:spLocks noGrp="1"/>
          </p:cNvSpPr>
          <p:nvPr>
            <p:ph type="dt" sz="half" idx="10"/>
          </p:nvPr>
        </p:nvSpPr>
        <p:spPr/>
        <p:txBody>
          <a:bodyPr/>
          <a:lstStyle/>
          <a:p>
            <a:fld id="{A901A90D-E0FE-F24C-B3F6-0942FA818EC2}" type="datetimeFigureOut">
              <a:rPr lang="en-US" smtClean="0"/>
              <a:t>4/10/2026</a:t>
            </a:fld>
            <a:endParaRPr lang="en-US"/>
          </a:p>
        </p:txBody>
      </p:sp>
      <p:sp>
        <p:nvSpPr>
          <p:cNvPr id="3" name="Footer Placeholder 2">
            <a:extLst>
              <a:ext uri="{FF2B5EF4-FFF2-40B4-BE49-F238E27FC236}">
                <a16:creationId xmlns:a16="http://schemas.microsoft.com/office/drawing/2014/main" id="{61D93485-4D5A-9AF3-64D3-B9A5B3922A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2FDD69-BDE7-5A13-8867-8A5A19B11C91}"/>
              </a:ext>
            </a:extLst>
          </p:cNvPr>
          <p:cNvSpPr>
            <a:spLocks noGrp="1"/>
          </p:cNvSpPr>
          <p:nvPr>
            <p:ph type="sldNum" sz="quarter" idx="12"/>
          </p:nvPr>
        </p:nvSpPr>
        <p:spPr/>
        <p:txBody>
          <a:bodyPr/>
          <a:lstStyle/>
          <a:p>
            <a:fld id="{ECA2DB76-946F-9040-AE49-A0F234085B6C}" type="slidenum">
              <a:rPr lang="en-US" smtClean="0"/>
              <a:t>‹#›</a:t>
            </a:fld>
            <a:endParaRPr lang="en-US"/>
          </a:p>
        </p:txBody>
      </p:sp>
    </p:spTree>
    <p:extLst>
      <p:ext uri="{BB962C8B-B14F-4D97-AF65-F5344CB8AC3E}">
        <p14:creationId xmlns:p14="http://schemas.microsoft.com/office/powerpoint/2010/main" val="1310932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blue and green background&#10;&#10;Description automatically generated">
            <a:extLst>
              <a:ext uri="{FF2B5EF4-FFF2-40B4-BE49-F238E27FC236}">
                <a16:creationId xmlns:a16="http://schemas.microsoft.com/office/drawing/2014/main" id="{C02A098A-CD62-0536-CC98-142E82A1B178}"/>
              </a:ext>
            </a:extLst>
          </p:cNvPr>
          <p:cNvPicPr>
            <a:picLocks noChangeAspect="1"/>
          </p:cNvPicPr>
          <p:nvPr userDrawn="1"/>
        </p:nvPicPr>
        <p:blipFill>
          <a:blip r:embed="rId2"/>
          <a:stretch>
            <a:fillRect/>
          </a:stretch>
        </p:blipFill>
        <p:spPr>
          <a:xfrm>
            <a:off x="-125614" y="0"/>
            <a:ext cx="12443228" cy="6999316"/>
          </a:xfrm>
          <a:prstGeom prst="rect">
            <a:avLst/>
          </a:prstGeom>
        </p:spPr>
      </p:pic>
      <p:sp>
        <p:nvSpPr>
          <p:cNvPr id="24" name="Freeform 23">
            <a:extLst>
              <a:ext uri="{FF2B5EF4-FFF2-40B4-BE49-F238E27FC236}">
                <a16:creationId xmlns:a16="http://schemas.microsoft.com/office/drawing/2014/main" id="{3B2B1FE6-44D5-29CA-EA7A-ECC48D717447}"/>
              </a:ext>
            </a:extLst>
          </p:cNvPr>
          <p:cNvSpPr/>
          <p:nvPr userDrawn="1"/>
        </p:nvSpPr>
        <p:spPr>
          <a:xfrm>
            <a:off x="4747098" y="0"/>
            <a:ext cx="7570516" cy="6999316"/>
          </a:xfrm>
          <a:custGeom>
            <a:avLst/>
            <a:gdLst>
              <a:gd name="connsiteX0" fmla="*/ 1505510 w 7570516"/>
              <a:gd name="connsiteY0" fmla="*/ 0 h 6999316"/>
              <a:gd name="connsiteX1" fmla="*/ 7570516 w 7570516"/>
              <a:gd name="connsiteY1" fmla="*/ 0 h 6999316"/>
              <a:gd name="connsiteX2" fmla="*/ 7570516 w 7570516"/>
              <a:gd name="connsiteY2" fmla="*/ 6999316 h 6999316"/>
              <a:gd name="connsiteX3" fmla="*/ 1666530 w 7570516"/>
              <a:gd name="connsiteY3" fmla="*/ 6999316 h 6999316"/>
              <a:gd name="connsiteX4" fmla="*/ 1526574 w 7570516"/>
              <a:gd name="connsiteY4" fmla="*/ 6878083 h 6999316"/>
              <a:gd name="connsiteX5" fmla="*/ 0 w 7570516"/>
              <a:gd name="connsiteY5" fmla="*/ 3429000 h 6999316"/>
              <a:gd name="connsiteX6" fmla="*/ 1364751 w 7570516"/>
              <a:gd name="connsiteY6" fmla="*/ 134201 h 699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0516" h="6999316">
                <a:moveTo>
                  <a:pt x="1505510" y="0"/>
                </a:moveTo>
                <a:lnTo>
                  <a:pt x="7570516" y="0"/>
                </a:lnTo>
                <a:lnTo>
                  <a:pt x="7570516" y="6999316"/>
                </a:lnTo>
                <a:lnTo>
                  <a:pt x="1666530" y="6999316"/>
                </a:lnTo>
                <a:lnTo>
                  <a:pt x="1526574" y="6878083"/>
                </a:lnTo>
                <a:cubicBezTo>
                  <a:pt x="588768" y="6025722"/>
                  <a:pt x="0" y="4796118"/>
                  <a:pt x="0" y="3429000"/>
                </a:cubicBezTo>
                <a:cubicBezTo>
                  <a:pt x="0" y="2142301"/>
                  <a:pt x="521538" y="977414"/>
                  <a:pt x="1364751" y="134201"/>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ubtitle 2">
            <a:extLst>
              <a:ext uri="{FF2B5EF4-FFF2-40B4-BE49-F238E27FC236}">
                <a16:creationId xmlns:a16="http://schemas.microsoft.com/office/drawing/2014/main" id="{BE7E4C37-3E7F-9F4B-8F82-8218DDB3EC26}"/>
              </a:ext>
            </a:extLst>
          </p:cNvPr>
          <p:cNvSpPr>
            <a:spLocks noGrp="1"/>
          </p:cNvSpPr>
          <p:nvPr>
            <p:ph type="subTitle" idx="1"/>
          </p:nvPr>
        </p:nvSpPr>
        <p:spPr>
          <a:xfrm>
            <a:off x="5823974" y="3703637"/>
            <a:ext cx="6368026" cy="1655762"/>
          </a:xfrm>
        </p:spPr>
        <p:txBody>
          <a:bodyPr/>
          <a:lstStyle>
            <a:lvl1pPr marL="0" indent="0" algn="ctr">
              <a:buNone/>
              <a:defRPr sz="2400">
                <a:latin typeface="Avenir Book"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Title 3">
            <a:extLst>
              <a:ext uri="{FF2B5EF4-FFF2-40B4-BE49-F238E27FC236}">
                <a16:creationId xmlns:a16="http://schemas.microsoft.com/office/drawing/2014/main" id="{6B6B16B8-BDF0-842B-FC0B-331D06DB3927}"/>
              </a:ext>
            </a:extLst>
          </p:cNvPr>
          <p:cNvSpPr>
            <a:spLocks noGrp="1"/>
          </p:cNvSpPr>
          <p:nvPr>
            <p:ph type="title" hasCustomPrompt="1"/>
          </p:nvPr>
        </p:nvSpPr>
        <p:spPr>
          <a:xfrm>
            <a:off x="5816600" y="2103437"/>
            <a:ext cx="6375400" cy="1325563"/>
          </a:xfrm>
        </p:spPr>
        <p:txBody>
          <a:bodyPr/>
          <a:lstStyle>
            <a:lvl1pPr algn="ctr">
              <a:defRPr b="0" i="0">
                <a:latin typeface="Roboto Condensed Light" panose="02000000000000000000" pitchFamily="2" charset="0"/>
                <a:ea typeface="Roboto Condensed Light" panose="02000000000000000000" pitchFamily="2" charset="0"/>
                <a:cs typeface="Roboto Condensed Light" panose="02000000000000000000" pitchFamily="2" charset="0"/>
              </a:defRPr>
            </a:lvl1pPr>
          </a:lstStyle>
          <a:p>
            <a:r>
              <a:rPr lang="en-US" sz="4400" dirty="0">
                <a:solidFill>
                  <a:srgbClr val="12222B"/>
                </a:solidFill>
                <a:latin typeface="Open Sans Bold"/>
              </a:rPr>
              <a:t>Title</a:t>
            </a:r>
            <a:endParaRPr lang="en-US" dirty="0"/>
          </a:p>
        </p:txBody>
      </p:sp>
    </p:spTree>
    <p:extLst>
      <p:ext uri="{BB962C8B-B14F-4D97-AF65-F5344CB8AC3E}">
        <p14:creationId xmlns:p14="http://schemas.microsoft.com/office/powerpoint/2010/main" val="35317839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sic Title and Conten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F2EC2ED-BF90-D916-B9E1-AC387A48CE39}"/>
              </a:ext>
            </a:extLst>
          </p:cNvPr>
          <p:cNvSpPr>
            <a:spLocks noGrp="1"/>
          </p:cNvSpPr>
          <p:nvPr>
            <p:ph type="title" hasCustomPrompt="1"/>
          </p:nvPr>
        </p:nvSpPr>
        <p:spPr>
          <a:xfrm>
            <a:off x="419763" y="195792"/>
            <a:ext cx="10515600" cy="1325563"/>
          </a:xfrm>
        </p:spPr>
        <p:txBody>
          <a:bodyPr/>
          <a:lstStyle/>
          <a:p>
            <a:r>
              <a:rPr lang="en-US" sz="4400" dirty="0">
                <a:solidFill>
                  <a:srgbClr val="12222B"/>
                </a:solidFill>
                <a:latin typeface="Open Sans Bold"/>
              </a:rPr>
              <a:t>Title</a:t>
            </a:r>
            <a:endParaRPr lang="en-US" sz="4400" b="1" dirty="0">
              <a:solidFill>
                <a:srgbClr val="0070C0"/>
              </a:solidFill>
              <a:latin typeface="+mn-lt"/>
            </a:endParaRPr>
          </a:p>
        </p:txBody>
      </p:sp>
      <p:sp>
        <p:nvSpPr>
          <p:cNvPr id="8" name="Text Placeholder 7">
            <a:extLst>
              <a:ext uri="{FF2B5EF4-FFF2-40B4-BE49-F238E27FC236}">
                <a16:creationId xmlns:a16="http://schemas.microsoft.com/office/drawing/2014/main" id="{2952A9C7-A8D6-8944-5204-B24112186577}"/>
              </a:ext>
            </a:extLst>
          </p:cNvPr>
          <p:cNvSpPr>
            <a:spLocks noGrp="1"/>
          </p:cNvSpPr>
          <p:nvPr>
            <p:ph type="body" sz="quarter" idx="10"/>
          </p:nvPr>
        </p:nvSpPr>
        <p:spPr>
          <a:xfrm>
            <a:off x="419100" y="1704975"/>
            <a:ext cx="11351986" cy="4276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549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sic Title and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952A9C7-A8D6-8944-5204-B24112186577}"/>
              </a:ext>
            </a:extLst>
          </p:cNvPr>
          <p:cNvSpPr>
            <a:spLocks noGrp="1"/>
          </p:cNvSpPr>
          <p:nvPr>
            <p:ph type="body" sz="quarter" idx="10"/>
          </p:nvPr>
        </p:nvSpPr>
        <p:spPr>
          <a:xfrm>
            <a:off x="419100" y="1704975"/>
            <a:ext cx="11351986" cy="4276725"/>
          </a:xfrm>
        </p:spPr>
        <p:txBody>
          <a:bodyPr/>
          <a:lstStyle>
            <a:lvl1pPr>
              <a:defRPr>
                <a:latin typeface="Avenir Book" panose="02000503020000020003" pitchFamily="2" charset="0"/>
              </a:defRPr>
            </a:lvl1pPr>
            <a:lvl2pPr>
              <a:defRPr>
                <a:latin typeface="Avenir Book" panose="02000503020000020003" pitchFamily="2" charset="0"/>
              </a:defRPr>
            </a:lvl2pPr>
            <a:lvl3pPr>
              <a:defRPr>
                <a:latin typeface="Avenir Book" panose="02000503020000020003" pitchFamily="2" charset="0"/>
              </a:defRPr>
            </a:lvl3pPr>
            <a:lvl4pPr>
              <a:defRPr>
                <a:latin typeface="Avenir Book" panose="02000503020000020003" pitchFamily="2" charset="0"/>
              </a:defRPr>
            </a:lvl4pPr>
            <a:lvl5pPr>
              <a:defRPr>
                <a:latin typeface="Avenir Book"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929467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peakers and Headshot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5CB6EEE5-24F4-5790-9560-AEDE653FF7D2}"/>
              </a:ext>
            </a:extLst>
          </p:cNvPr>
          <p:cNvSpPr>
            <a:spLocks noGrp="1"/>
          </p:cNvSpPr>
          <p:nvPr>
            <p:ph type="title" hasCustomPrompt="1"/>
          </p:nvPr>
        </p:nvSpPr>
        <p:spPr>
          <a:xfrm>
            <a:off x="701436" y="365125"/>
            <a:ext cx="10515600" cy="1325563"/>
          </a:xfrm>
        </p:spPr>
        <p:txBody>
          <a:bodyPr/>
          <a:lstStyle/>
          <a:p>
            <a:pPr marL="0" lvl="0" indent="0" algn="l">
              <a:lnSpc>
                <a:spcPts val="5800"/>
              </a:lnSpc>
              <a:spcBef>
                <a:spcPct val="0"/>
              </a:spcBef>
            </a:pPr>
            <a:r>
              <a:rPr lang="en-US" sz="4400" dirty="0">
                <a:solidFill>
                  <a:srgbClr val="12222B"/>
                </a:solidFill>
                <a:latin typeface="Open Sans Bold"/>
              </a:rPr>
              <a:t>Presenters</a:t>
            </a:r>
            <a:endParaRPr lang="en-US" sz="4400" u="none" dirty="0">
              <a:solidFill>
                <a:srgbClr val="12222B"/>
              </a:solidFill>
              <a:latin typeface="Open Sans Bold"/>
            </a:endParaRPr>
          </a:p>
        </p:txBody>
      </p:sp>
      <p:sp>
        <p:nvSpPr>
          <p:cNvPr id="3" name="Picture Placeholder 2">
            <a:extLst>
              <a:ext uri="{FF2B5EF4-FFF2-40B4-BE49-F238E27FC236}">
                <a16:creationId xmlns:a16="http://schemas.microsoft.com/office/drawing/2014/main" id="{99A3656B-E4B7-8D84-73CB-4D9243BBEEC1}"/>
              </a:ext>
            </a:extLst>
          </p:cNvPr>
          <p:cNvSpPr>
            <a:spLocks noGrp="1"/>
          </p:cNvSpPr>
          <p:nvPr>
            <p:ph type="pic" sz="quarter" idx="13"/>
          </p:nvPr>
        </p:nvSpPr>
        <p:spPr>
          <a:xfrm>
            <a:off x="701675" y="1596686"/>
            <a:ext cx="2300288" cy="2300287"/>
          </a:xfrm>
        </p:spPr>
        <p:txBody>
          <a:bodyPr/>
          <a:lstStyle/>
          <a:p>
            <a:endParaRPr lang="en-US" dirty="0"/>
          </a:p>
        </p:txBody>
      </p:sp>
      <p:sp>
        <p:nvSpPr>
          <p:cNvPr id="21" name="Picture Placeholder 2">
            <a:extLst>
              <a:ext uri="{FF2B5EF4-FFF2-40B4-BE49-F238E27FC236}">
                <a16:creationId xmlns:a16="http://schemas.microsoft.com/office/drawing/2014/main" id="{13147336-D98B-CB12-4D0F-34B2FA68094E}"/>
              </a:ext>
            </a:extLst>
          </p:cNvPr>
          <p:cNvSpPr>
            <a:spLocks noGrp="1"/>
          </p:cNvSpPr>
          <p:nvPr>
            <p:ph type="pic" sz="quarter" idx="14"/>
          </p:nvPr>
        </p:nvSpPr>
        <p:spPr>
          <a:xfrm>
            <a:off x="3560989" y="1596686"/>
            <a:ext cx="2300288" cy="2300287"/>
          </a:xfrm>
        </p:spPr>
        <p:txBody>
          <a:bodyPr/>
          <a:lstStyle/>
          <a:p>
            <a:endParaRPr lang="en-US" dirty="0"/>
          </a:p>
        </p:txBody>
      </p:sp>
      <p:sp>
        <p:nvSpPr>
          <p:cNvPr id="22" name="Picture Placeholder 2">
            <a:extLst>
              <a:ext uri="{FF2B5EF4-FFF2-40B4-BE49-F238E27FC236}">
                <a16:creationId xmlns:a16="http://schemas.microsoft.com/office/drawing/2014/main" id="{A6ED89C5-4D63-8198-48E3-DE3FDC5AF6F8}"/>
              </a:ext>
            </a:extLst>
          </p:cNvPr>
          <p:cNvSpPr>
            <a:spLocks noGrp="1"/>
          </p:cNvSpPr>
          <p:nvPr>
            <p:ph type="pic" sz="quarter" idx="15"/>
          </p:nvPr>
        </p:nvSpPr>
        <p:spPr>
          <a:xfrm>
            <a:off x="6434818" y="1596686"/>
            <a:ext cx="2300288" cy="2300287"/>
          </a:xfrm>
        </p:spPr>
        <p:txBody>
          <a:bodyPr/>
          <a:lstStyle/>
          <a:p>
            <a:endParaRPr lang="en-US" dirty="0"/>
          </a:p>
        </p:txBody>
      </p:sp>
      <p:sp>
        <p:nvSpPr>
          <p:cNvPr id="23" name="Picture Placeholder 2">
            <a:extLst>
              <a:ext uri="{FF2B5EF4-FFF2-40B4-BE49-F238E27FC236}">
                <a16:creationId xmlns:a16="http://schemas.microsoft.com/office/drawing/2014/main" id="{767134F4-3337-71A3-CEB5-D30FE4CBF4EB}"/>
              </a:ext>
            </a:extLst>
          </p:cNvPr>
          <p:cNvSpPr>
            <a:spLocks noGrp="1"/>
          </p:cNvSpPr>
          <p:nvPr>
            <p:ph type="pic" sz="quarter" idx="16"/>
          </p:nvPr>
        </p:nvSpPr>
        <p:spPr>
          <a:xfrm>
            <a:off x="9337675" y="1596686"/>
            <a:ext cx="2300288" cy="2300287"/>
          </a:xfrm>
        </p:spPr>
        <p:txBody>
          <a:bodyPr/>
          <a:lstStyle/>
          <a:p>
            <a:endParaRPr lang="en-US" dirty="0"/>
          </a:p>
        </p:txBody>
      </p:sp>
      <p:sp>
        <p:nvSpPr>
          <p:cNvPr id="25" name="Text Placeholder 24">
            <a:extLst>
              <a:ext uri="{FF2B5EF4-FFF2-40B4-BE49-F238E27FC236}">
                <a16:creationId xmlns:a16="http://schemas.microsoft.com/office/drawing/2014/main" id="{B8577D71-EE9D-2C1A-C8E3-E40F8D902445}"/>
              </a:ext>
            </a:extLst>
          </p:cNvPr>
          <p:cNvSpPr>
            <a:spLocks noGrp="1"/>
          </p:cNvSpPr>
          <p:nvPr>
            <p:ph type="body" sz="quarter" idx="17" hasCustomPrompt="1"/>
          </p:nvPr>
        </p:nvSpPr>
        <p:spPr>
          <a:xfrm>
            <a:off x="588962" y="4100738"/>
            <a:ext cx="2525713" cy="782638"/>
          </a:xfrm>
        </p:spPr>
        <p:txBody>
          <a:bodyPr>
            <a:noAutofit/>
          </a:bodyPr>
          <a:lstStyle>
            <a:lvl1pPr marL="0" indent="0" algn="ctr">
              <a:buNone/>
              <a:defRPr sz="2400" b="0"/>
            </a:lvl1pPr>
          </a:lstStyle>
          <a:p>
            <a:pPr lvl="0"/>
            <a:r>
              <a:rPr lang="en-US" dirty="0"/>
              <a:t>Full Name</a:t>
            </a:r>
          </a:p>
          <a:p>
            <a:pPr lvl="0"/>
            <a:r>
              <a:rPr lang="en-US" dirty="0"/>
              <a:t>Position</a:t>
            </a:r>
          </a:p>
        </p:txBody>
      </p:sp>
      <p:sp>
        <p:nvSpPr>
          <p:cNvPr id="26" name="Text Placeholder 24">
            <a:extLst>
              <a:ext uri="{FF2B5EF4-FFF2-40B4-BE49-F238E27FC236}">
                <a16:creationId xmlns:a16="http://schemas.microsoft.com/office/drawing/2014/main" id="{760FCE2B-3EAB-0988-E206-0F1B2500A6E0}"/>
              </a:ext>
            </a:extLst>
          </p:cNvPr>
          <p:cNvSpPr>
            <a:spLocks noGrp="1"/>
          </p:cNvSpPr>
          <p:nvPr>
            <p:ph type="body" sz="quarter" idx="18" hasCustomPrompt="1"/>
          </p:nvPr>
        </p:nvSpPr>
        <p:spPr>
          <a:xfrm>
            <a:off x="3462791" y="4100738"/>
            <a:ext cx="2525713" cy="782638"/>
          </a:xfrm>
        </p:spPr>
        <p:txBody>
          <a:bodyPr>
            <a:noAutofit/>
          </a:bodyPr>
          <a:lstStyle>
            <a:lvl1pPr marL="0" indent="0" algn="ctr">
              <a:buNone/>
              <a:defRPr sz="2400" b="0"/>
            </a:lvl1pPr>
          </a:lstStyle>
          <a:p>
            <a:pPr lvl="0"/>
            <a:r>
              <a:rPr lang="en-US" dirty="0"/>
              <a:t>Full Name</a:t>
            </a:r>
          </a:p>
          <a:p>
            <a:pPr lvl="0"/>
            <a:r>
              <a:rPr lang="en-US" dirty="0"/>
              <a:t>Position</a:t>
            </a:r>
          </a:p>
        </p:txBody>
      </p:sp>
      <p:sp>
        <p:nvSpPr>
          <p:cNvPr id="27" name="Text Placeholder 24">
            <a:extLst>
              <a:ext uri="{FF2B5EF4-FFF2-40B4-BE49-F238E27FC236}">
                <a16:creationId xmlns:a16="http://schemas.microsoft.com/office/drawing/2014/main" id="{E7036AA8-C2E2-D57F-AE2E-944B1C84B37A}"/>
              </a:ext>
            </a:extLst>
          </p:cNvPr>
          <p:cNvSpPr>
            <a:spLocks noGrp="1"/>
          </p:cNvSpPr>
          <p:nvPr>
            <p:ph type="body" sz="quarter" idx="19" hasCustomPrompt="1"/>
          </p:nvPr>
        </p:nvSpPr>
        <p:spPr>
          <a:xfrm>
            <a:off x="6307591" y="4100738"/>
            <a:ext cx="2525713" cy="782638"/>
          </a:xfrm>
        </p:spPr>
        <p:txBody>
          <a:bodyPr>
            <a:noAutofit/>
          </a:bodyPr>
          <a:lstStyle>
            <a:lvl1pPr marL="0" indent="0" algn="ctr">
              <a:buNone/>
              <a:defRPr sz="2400" b="0"/>
            </a:lvl1pPr>
          </a:lstStyle>
          <a:p>
            <a:pPr lvl="0"/>
            <a:r>
              <a:rPr lang="en-US" dirty="0"/>
              <a:t>Full Name</a:t>
            </a:r>
          </a:p>
          <a:p>
            <a:pPr lvl="0"/>
            <a:r>
              <a:rPr lang="en-US" dirty="0"/>
              <a:t>Position</a:t>
            </a:r>
          </a:p>
        </p:txBody>
      </p:sp>
      <p:sp>
        <p:nvSpPr>
          <p:cNvPr id="28" name="Text Placeholder 24">
            <a:extLst>
              <a:ext uri="{FF2B5EF4-FFF2-40B4-BE49-F238E27FC236}">
                <a16:creationId xmlns:a16="http://schemas.microsoft.com/office/drawing/2014/main" id="{785DF43E-D0FB-CF5E-97E2-78E39C70E0A5}"/>
              </a:ext>
            </a:extLst>
          </p:cNvPr>
          <p:cNvSpPr>
            <a:spLocks noGrp="1"/>
          </p:cNvSpPr>
          <p:nvPr>
            <p:ph type="body" sz="quarter" idx="20" hasCustomPrompt="1"/>
          </p:nvPr>
        </p:nvSpPr>
        <p:spPr>
          <a:xfrm>
            <a:off x="9268505" y="4100738"/>
            <a:ext cx="2525713" cy="782638"/>
          </a:xfrm>
        </p:spPr>
        <p:txBody>
          <a:bodyPr>
            <a:noAutofit/>
          </a:bodyPr>
          <a:lstStyle>
            <a:lvl1pPr marL="0" indent="0" algn="ctr">
              <a:buNone/>
              <a:defRPr sz="2400" b="0"/>
            </a:lvl1pPr>
          </a:lstStyle>
          <a:p>
            <a:pPr lvl="0"/>
            <a:r>
              <a:rPr lang="en-US" dirty="0"/>
              <a:t>Full Name</a:t>
            </a:r>
          </a:p>
          <a:p>
            <a:pPr lvl="0"/>
            <a:r>
              <a:rPr lang="en-US" dirty="0"/>
              <a:t>Position</a:t>
            </a:r>
          </a:p>
        </p:txBody>
      </p:sp>
    </p:spTree>
    <p:extLst>
      <p:ext uri="{BB962C8B-B14F-4D97-AF65-F5344CB8AC3E}">
        <p14:creationId xmlns:p14="http://schemas.microsoft.com/office/powerpoint/2010/main" val="10050557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eft Picture Arrow with Content">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A3FBC9E-1FE7-B49F-70A2-8874C0329AAF}"/>
              </a:ext>
            </a:extLst>
          </p:cNvPr>
          <p:cNvGrpSpPr/>
          <p:nvPr userDrawn="1"/>
        </p:nvGrpSpPr>
        <p:grpSpPr>
          <a:xfrm>
            <a:off x="4143511" y="2716853"/>
            <a:ext cx="1219625" cy="1414765"/>
            <a:chOff x="4468969" y="2716853"/>
            <a:chExt cx="1219625" cy="1414765"/>
          </a:xfrm>
        </p:grpSpPr>
        <p:sp>
          <p:nvSpPr>
            <p:cNvPr id="11" name="Triangle 10">
              <a:extLst>
                <a:ext uri="{FF2B5EF4-FFF2-40B4-BE49-F238E27FC236}">
                  <a16:creationId xmlns:a16="http://schemas.microsoft.com/office/drawing/2014/main" id="{6961821F-824C-A524-2B36-4AADC0BF2922}"/>
                </a:ext>
              </a:extLst>
            </p:cNvPr>
            <p:cNvSpPr/>
            <p:nvPr/>
          </p:nvSpPr>
          <p:spPr>
            <a:xfrm rot="16200000">
              <a:off x="4371399" y="2814423"/>
              <a:ext cx="1414765" cy="12196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Triangle 11">
              <a:extLst>
                <a:ext uri="{FF2B5EF4-FFF2-40B4-BE49-F238E27FC236}">
                  <a16:creationId xmlns:a16="http://schemas.microsoft.com/office/drawing/2014/main" id="{2C3A6F47-5FAB-6C5C-E0BB-2E2309E864EF}"/>
                </a:ext>
              </a:extLst>
            </p:cNvPr>
            <p:cNvSpPr/>
            <p:nvPr/>
          </p:nvSpPr>
          <p:spPr>
            <a:xfrm rot="16200000">
              <a:off x="4701042" y="2967037"/>
              <a:ext cx="1060704" cy="914400"/>
            </a:xfrm>
            <a:prstGeom prst="triangle">
              <a:avLst/>
            </a:prstGeom>
            <a:solidFill>
              <a:srgbClr val="00B0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itle 13">
            <a:extLst>
              <a:ext uri="{FF2B5EF4-FFF2-40B4-BE49-F238E27FC236}">
                <a16:creationId xmlns:a16="http://schemas.microsoft.com/office/drawing/2014/main" id="{ABA17461-6450-ACFC-99E1-06B59574812E}"/>
              </a:ext>
            </a:extLst>
          </p:cNvPr>
          <p:cNvSpPr>
            <a:spLocks noGrp="1"/>
          </p:cNvSpPr>
          <p:nvPr>
            <p:ph type="title" hasCustomPrompt="1"/>
          </p:nvPr>
        </p:nvSpPr>
        <p:spPr>
          <a:xfrm>
            <a:off x="5534202" y="-11289"/>
            <a:ext cx="5819597" cy="1325563"/>
          </a:xfrm>
        </p:spPr>
        <p:txBody>
          <a:bodyPr>
            <a:normAutofit/>
          </a:bodyPr>
          <a:lstStyle>
            <a:lvl1pPr>
              <a:defRPr sz="5400"/>
            </a:lvl1pPr>
          </a:lstStyle>
          <a:p>
            <a:r>
              <a:rPr lang="en-US" sz="4400" dirty="0">
                <a:solidFill>
                  <a:srgbClr val="12222B"/>
                </a:solidFill>
                <a:latin typeface="Open Sans Bold"/>
              </a:rPr>
              <a:t>Title</a:t>
            </a:r>
            <a:endParaRPr lang="en-US" sz="4400" b="1" dirty="0">
              <a:solidFill>
                <a:srgbClr val="0070C0"/>
              </a:solidFill>
              <a:latin typeface="+mn-lt"/>
            </a:endParaRPr>
          </a:p>
        </p:txBody>
      </p:sp>
      <p:sp>
        <p:nvSpPr>
          <p:cNvPr id="7" name="Picture Placeholder 6">
            <a:extLst>
              <a:ext uri="{FF2B5EF4-FFF2-40B4-BE49-F238E27FC236}">
                <a16:creationId xmlns:a16="http://schemas.microsoft.com/office/drawing/2014/main" id="{68B18654-1057-CBB6-94BD-CB07E80441CB}"/>
              </a:ext>
            </a:extLst>
          </p:cNvPr>
          <p:cNvSpPr>
            <a:spLocks noGrp="1"/>
          </p:cNvSpPr>
          <p:nvPr>
            <p:ph type="pic" sz="quarter" idx="14"/>
          </p:nvPr>
        </p:nvSpPr>
        <p:spPr>
          <a:xfrm>
            <a:off x="561" y="1187355"/>
            <a:ext cx="5362575" cy="5670645"/>
          </a:xfrm>
        </p:spPr>
        <p:txBody>
          <a:bodyPr/>
          <a:lstStyle/>
          <a:p>
            <a:endParaRPr lang="en-US"/>
          </a:p>
        </p:txBody>
      </p:sp>
      <p:sp>
        <p:nvSpPr>
          <p:cNvPr id="16" name="Text Placeholder 15">
            <a:extLst>
              <a:ext uri="{FF2B5EF4-FFF2-40B4-BE49-F238E27FC236}">
                <a16:creationId xmlns:a16="http://schemas.microsoft.com/office/drawing/2014/main" id="{D37A159E-CD9F-AEE0-2242-A792D3EC2D19}"/>
              </a:ext>
            </a:extLst>
          </p:cNvPr>
          <p:cNvSpPr>
            <a:spLocks noGrp="1"/>
          </p:cNvSpPr>
          <p:nvPr>
            <p:ph type="body" sz="quarter" idx="15"/>
          </p:nvPr>
        </p:nvSpPr>
        <p:spPr>
          <a:xfrm>
            <a:off x="5534025" y="1538288"/>
            <a:ext cx="6426200" cy="4543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Content Placeholder 5" descr="People raising hands">
            <a:extLst>
              <a:ext uri="{FF2B5EF4-FFF2-40B4-BE49-F238E27FC236}">
                <a16:creationId xmlns:a16="http://schemas.microsoft.com/office/drawing/2014/main" id="{B74036F9-EFF8-6E36-B078-382F41A997B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5363136" cy="6858000"/>
          </a:xfrm>
          <a:prstGeom prst="rect">
            <a:avLst/>
          </a:prstGeom>
        </p:spPr>
      </p:pic>
    </p:spTree>
    <p:extLst>
      <p:ext uri="{BB962C8B-B14F-4D97-AF65-F5344CB8AC3E}">
        <p14:creationId xmlns:p14="http://schemas.microsoft.com/office/powerpoint/2010/main" val="18882324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ight Picture Box with Conten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82A3B6B-670A-A0F4-B2D3-9E95B1A1B8B8}"/>
              </a:ext>
            </a:extLst>
          </p:cNvPr>
          <p:cNvSpPr>
            <a:spLocks noGrp="1"/>
          </p:cNvSpPr>
          <p:nvPr>
            <p:ph type="title" hasCustomPrompt="1"/>
          </p:nvPr>
        </p:nvSpPr>
        <p:spPr>
          <a:xfrm>
            <a:off x="296595" y="365125"/>
            <a:ext cx="6676119" cy="1325563"/>
          </a:xfrm>
        </p:spPr>
        <p:txBody>
          <a:bodyPr/>
          <a:lstStyle/>
          <a:p>
            <a:r>
              <a:rPr lang="en-US" sz="4400" dirty="0">
                <a:solidFill>
                  <a:srgbClr val="12222B"/>
                </a:solidFill>
                <a:latin typeface="Open Sans Bold"/>
              </a:rPr>
              <a:t>Title</a:t>
            </a:r>
            <a:endParaRPr lang="en-US" dirty="0"/>
          </a:p>
        </p:txBody>
      </p:sp>
      <p:sp>
        <p:nvSpPr>
          <p:cNvPr id="8" name="Text Placeholder 7">
            <a:extLst>
              <a:ext uri="{FF2B5EF4-FFF2-40B4-BE49-F238E27FC236}">
                <a16:creationId xmlns:a16="http://schemas.microsoft.com/office/drawing/2014/main" id="{D3B104EE-7ED6-2A71-0BAC-099226F0BE51}"/>
              </a:ext>
            </a:extLst>
          </p:cNvPr>
          <p:cNvSpPr>
            <a:spLocks noGrp="1"/>
          </p:cNvSpPr>
          <p:nvPr>
            <p:ph type="body" sz="quarter" idx="10" hasCustomPrompt="1"/>
          </p:nvPr>
        </p:nvSpPr>
        <p:spPr>
          <a:xfrm>
            <a:off x="325852" y="1871663"/>
            <a:ext cx="6646862" cy="784225"/>
          </a:xfrm>
        </p:spPr>
        <p:txBody>
          <a:bodyPr/>
          <a:lstStyle>
            <a:lvl1pPr marL="0" indent="0">
              <a:buNone/>
              <a:defRPr/>
            </a:lvl1pPr>
          </a:lstStyle>
          <a:p>
            <a:pPr lvl="0"/>
            <a:r>
              <a:rPr lang="en-US" dirty="0"/>
              <a:t>Subtext</a:t>
            </a:r>
          </a:p>
        </p:txBody>
      </p:sp>
      <p:sp>
        <p:nvSpPr>
          <p:cNvPr id="20" name="Picture Placeholder 19">
            <a:extLst>
              <a:ext uri="{FF2B5EF4-FFF2-40B4-BE49-F238E27FC236}">
                <a16:creationId xmlns:a16="http://schemas.microsoft.com/office/drawing/2014/main" id="{7A849BB8-5880-9ACF-E76B-7FC063370735}"/>
              </a:ext>
            </a:extLst>
          </p:cNvPr>
          <p:cNvSpPr>
            <a:spLocks noGrp="1"/>
          </p:cNvSpPr>
          <p:nvPr>
            <p:ph type="pic" sz="quarter" idx="12"/>
          </p:nvPr>
        </p:nvSpPr>
        <p:spPr>
          <a:xfrm>
            <a:off x="7254743" y="1121806"/>
            <a:ext cx="4937125" cy="6858000"/>
          </a:xfrm>
        </p:spPr>
        <p:txBody>
          <a:bodyPr/>
          <a:lstStyle/>
          <a:p>
            <a:endParaRPr lang="en-US"/>
          </a:p>
        </p:txBody>
      </p:sp>
      <p:pic>
        <p:nvPicPr>
          <p:cNvPr id="3" name="Content Placeholder 5" descr="People clapping">
            <a:extLst>
              <a:ext uri="{FF2B5EF4-FFF2-40B4-BE49-F238E27FC236}">
                <a16:creationId xmlns:a16="http://schemas.microsoft.com/office/drawing/2014/main" id="{82830F95-A873-3A9A-9C32-C2B9FF48C86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254743" y="0"/>
            <a:ext cx="4945236" cy="6858000"/>
          </a:xfrm>
          <a:prstGeom prst="rect">
            <a:avLst/>
          </a:prstGeom>
        </p:spPr>
      </p:pic>
    </p:spTree>
    <p:extLst>
      <p:ext uri="{BB962C8B-B14F-4D97-AF65-F5344CB8AC3E}">
        <p14:creationId xmlns:p14="http://schemas.microsoft.com/office/powerpoint/2010/main" val="21827419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ircle with Picture and Tex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C036658-3050-7096-2069-2B38E3C301A9}"/>
              </a:ext>
            </a:extLst>
          </p:cNvPr>
          <p:cNvPicPr>
            <a:picLocks noChangeAspect="1"/>
          </p:cNvPicPr>
          <p:nvPr userDrawn="1"/>
        </p:nvPicPr>
        <p:blipFill>
          <a:blip r:embed="rId2"/>
          <a:srcRect/>
          <a:stretch/>
        </p:blipFill>
        <p:spPr>
          <a:xfrm>
            <a:off x="0" y="1"/>
            <a:ext cx="12192000" cy="6858000"/>
          </a:xfrm>
          <a:prstGeom prst="rect">
            <a:avLst/>
          </a:prstGeom>
        </p:spPr>
      </p:pic>
      <p:sp>
        <p:nvSpPr>
          <p:cNvPr id="7" name="Oval 6">
            <a:extLst>
              <a:ext uri="{FF2B5EF4-FFF2-40B4-BE49-F238E27FC236}">
                <a16:creationId xmlns:a16="http://schemas.microsoft.com/office/drawing/2014/main" id="{97130440-6911-30EC-C8E2-B1AE4F6AD5CE}"/>
              </a:ext>
            </a:extLst>
          </p:cNvPr>
          <p:cNvSpPr/>
          <p:nvPr userDrawn="1"/>
        </p:nvSpPr>
        <p:spPr>
          <a:xfrm>
            <a:off x="4324027" y="-1266987"/>
            <a:ext cx="9391973" cy="93919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59848C-1ED1-0585-F97D-906958EA0803}"/>
              </a:ext>
            </a:extLst>
          </p:cNvPr>
          <p:cNvSpPr>
            <a:spLocks noGrp="1"/>
          </p:cNvSpPr>
          <p:nvPr>
            <p:ph type="title" hasCustomPrompt="1"/>
          </p:nvPr>
        </p:nvSpPr>
        <p:spPr>
          <a:xfrm>
            <a:off x="5076371" y="902154"/>
            <a:ext cx="10515600" cy="1325563"/>
          </a:xfrm>
        </p:spPr>
        <p:txBody>
          <a:bodyPr/>
          <a:lstStyle/>
          <a:p>
            <a:r>
              <a:rPr lang="en-US" sz="4400" dirty="0">
                <a:solidFill>
                  <a:srgbClr val="12222B"/>
                </a:solidFill>
                <a:latin typeface="Open Sans Bold"/>
              </a:rPr>
              <a:t>Title</a:t>
            </a:r>
            <a:endParaRPr lang="en-US" dirty="0"/>
          </a:p>
        </p:txBody>
      </p:sp>
      <p:sp>
        <p:nvSpPr>
          <p:cNvPr id="4" name="Text Placeholder 3">
            <a:extLst>
              <a:ext uri="{FF2B5EF4-FFF2-40B4-BE49-F238E27FC236}">
                <a16:creationId xmlns:a16="http://schemas.microsoft.com/office/drawing/2014/main" id="{77951B95-81EC-A7B2-3224-A05D79B94F85}"/>
              </a:ext>
            </a:extLst>
          </p:cNvPr>
          <p:cNvSpPr>
            <a:spLocks noGrp="1"/>
          </p:cNvSpPr>
          <p:nvPr>
            <p:ph type="body" sz="quarter" idx="10"/>
          </p:nvPr>
        </p:nvSpPr>
        <p:spPr>
          <a:xfrm>
            <a:off x="5080000" y="2227718"/>
            <a:ext cx="7112000" cy="41587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69410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9CEE454-5B8C-C9AE-89B7-BDDFF93F982C}"/>
              </a:ext>
            </a:extLst>
          </p:cNvPr>
          <p:cNvPicPr>
            <a:picLocks noChangeAspect="1"/>
          </p:cNvPicPr>
          <p:nvPr userDrawn="1"/>
        </p:nvPicPr>
        <p:blipFill>
          <a:blip r:embed="rId2"/>
          <a:srcRect/>
          <a:stretch/>
        </p:blipFill>
        <p:spPr>
          <a:xfrm>
            <a:off x="0" y="1"/>
            <a:ext cx="12192000" cy="6858000"/>
          </a:xfrm>
          <a:prstGeom prst="rect">
            <a:avLst/>
          </a:prstGeom>
        </p:spPr>
      </p:pic>
      <p:sp>
        <p:nvSpPr>
          <p:cNvPr id="8" name="Parallelogram 7">
            <a:extLst>
              <a:ext uri="{FF2B5EF4-FFF2-40B4-BE49-F238E27FC236}">
                <a16:creationId xmlns:a16="http://schemas.microsoft.com/office/drawing/2014/main" id="{7FB84B29-1284-5B6F-0678-E8374D174CCC}"/>
              </a:ext>
            </a:extLst>
          </p:cNvPr>
          <p:cNvSpPr/>
          <p:nvPr userDrawn="1"/>
        </p:nvSpPr>
        <p:spPr>
          <a:xfrm>
            <a:off x="1921790" y="0"/>
            <a:ext cx="9252488" cy="6858000"/>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00E9F8A5-8307-C10D-D819-F052C8298E04}"/>
              </a:ext>
            </a:extLst>
          </p:cNvPr>
          <p:cNvSpPr>
            <a:spLocks noGrp="1"/>
          </p:cNvSpPr>
          <p:nvPr>
            <p:ph type="title" hasCustomPrompt="1"/>
          </p:nvPr>
        </p:nvSpPr>
        <p:spPr>
          <a:xfrm>
            <a:off x="3566885" y="365125"/>
            <a:ext cx="10515600" cy="1325563"/>
          </a:xfrm>
        </p:spPr>
        <p:txBody>
          <a:bodyPr/>
          <a:lstStyle/>
          <a:p>
            <a:r>
              <a:rPr lang="en-US" sz="4400" dirty="0">
                <a:solidFill>
                  <a:srgbClr val="12222B"/>
                </a:solidFill>
                <a:latin typeface="Open Sans Bold"/>
              </a:rPr>
              <a:t>Title</a:t>
            </a:r>
            <a:endParaRPr lang="en-US" dirty="0"/>
          </a:p>
        </p:txBody>
      </p:sp>
      <p:sp>
        <p:nvSpPr>
          <p:cNvPr id="13" name="Text Placeholder 12">
            <a:extLst>
              <a:ext uri="{FF2B5EF4-FFF2-40B4-BE49-F238E27FC236}">
                <a16:creationId xmlns:a16="http://schemas.microsoft.com/office/drawing/2014/main" id="{B03FEC52-DF08-9BF3-06B1-582B0E3BF222}"/>
              </a:ext>
            </a:extLst>
          </p:cNvPr>
          <p:cNvSpPr>
            <a:spLocks noGrp="1"/>
          </p:cNvSpPr>
          <p:nvPr>
            <p:ph type="body" sz="quarter" idx="11"/>
          </p:nvPr>
        </p:nvSpPr>
        <p:spPr>
          <a:xfrm>
            <a:off x="3513138" y="2003425"/>
            <a:ext cx="5703887" cy="4643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70709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E5EE8EA-EAC4-2CDF-5751-25A752A09BFB}"/>
              </a:ext>
            </a:extLst>
          </p:cNvPr>
          <p:cNvPicPr>
            <a:picLocks noChangeAspect="1"/>
          </p:cNvPicPr>
          <p:nvPr userDrawn="1"/>
        </p:nvPicPr>
        <p:blipFill>
          <a:blip r:embed="rId2"/>
          <a:srcRect/>
          <a:stretch/>
        </p:blipFill>
        <p:spPr>
          <a:xfrm>
            <a:off x="0" y="1"/>
            <a:ext cx="12192000" cy="6858000"/>
          </a:xfrm>
          <a:prstGeom prst="rect">
            <a:avLst/>
          </a:prstGeom>
        </p:spPr>
      </p:pic>
      <p:sp>
        <p:nvSpPr>
          <p:cNvPr id="6" name="Picture Placeholder 5">
            <a:extLst>
              <a:ext uri="{FF2B5EF4-FFF2-40B4-BE49-F238E27FC236}">
                <a16:creationId xmlns:a16="http://schemas.microsoft.com/office/drawing/2014/main" id="{AA1499C5-DEB6-F2F3-AD7D-BDC5F47F087C}"/>
              </a:ext>
            </a:extLst>
          </p:cNvPr>
          <p:cNvSpPr>
            <a:spLocks noGrp="1"/>
          </p:cNvSpPr>
          <p:nvPr>
            <p:ph type="pic" sz="quarter" idx="11"/>
          </p:nvPr>
        </p:nvSpPr>
        <p:spPr>
          <a:xfrm>
            <a:off x="0" y="-1"/>
            <a:ext cx="12192000" cy="6858000"/>
          </a:xfrm>
        </p:spPr>
        <p:txBody>
          <a:bodyPr/>
          <a:lstStyle/>
          <a:p>
            <a:endParaRPr lang="en-US"/>
          </a:p>
        </p:txBody>
      </p:sp>
      <p:sp>
        <p:nvSpPr>
          <p:cNvPr id="7" name="Title 6">
            <a:extLst>
              <a:ext uri="{FF2B5EF4-FFF2-40B4-BE49-F238E27FC236}">
                <a16:creationId xmlns:a16="http://schemas.microsoft.com/office/drawing/2014/main" id="{4E82F27A-AF6A-736F-1792-ABE4BFEE1A47}"/>
              </a:ext>
            </a:extLst>
          </p:cNvPr>
          <p:cNvSpPr>
            <a:spLocks noGrp="1"/>
          </p:cNvSpPr>
          <p:nvPr>
            <p:ph type="title"/>
          </p:nvPr>
        </p:nvSpPr>
        <p:spPr>
          <a:xfrm>
            <a:off x="838200" y="3696859"/>
            <a:ext cx="10515600" cy="1325563"/>
          </a:xfrm>
        </p:spPr>
        <p:txBody>
          <a:bodyPr>
            <a:normAutofit/>
          </a:bodyPr>
          <a:lstStyle>
            <a:lvl1pPr algn="ctr">
              <a:defRPr sz="4800" b="1">
                <a:solidFill>
                  <a:schemeClr val="bg1"/>
                </a:solidFill>
                <a:latin typeface="+mn-lt"/>
              </a:defRPr>
            </a:lvl1pPr>
          </a:lstStyle>
          <a:p>
            <a:r>
              <a:rPr lang="en-US" dirty="0"/>
              <a:t>Click to edit Master title style</a:t>
            </a:r>
          </a:p>
        </p:txBody>
      </p:sp>
    </p:spTree>
    <p:extLst>
      <p:ext uri="{BB962C8B-B14F-4D97-AF65-F5344CB8AC3E}">
        <p14:creationId xmlns:p14="http://schemas.microsoft.com/office/powerpoint/2010/main" val="9052846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icture with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E5EE8EA-EAC4-2CDF-5751-25A752A09BF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7" name="Title 6">
            <a:extLst>
              <a:ext uri="{FF2B5EF4-FFF2-40B4-BE49-F238E27FC236}">
                <a16:creationId xmlns:a16="http://schemas.microsoft.com/office/drawing/2014/main" id="{4E82F27A-AF6A-736F-1792-ABE4BFEE1A47}"/>
              </a:ext>
            </a:extLst>
          </p:cNvPr>
          <p:cNvSpPr>
            <a:spLocks noGrp="1"/>
          </p:cNvSpPr>
          <p:nvPr>
            <p:ph type="title"/>
          </p:nvPr>
        </p:nvSpPr>
        <p:spPr>
          <a:xfrm>
            <a:off x="838200" y="3696859"/>
            <a:ext cx="10515600" cy="1325563"/>
          </a:xfrm>
        </p:spPr>
        <p:txBody>
          <a:bodyPr>
            <a:normAutofit/>
          </a:bodyPr>
          <a:lstStyle>
            <a:lvl1pPr algn="ctr">
              <a:defRPr sz="4800" b="1">
                <a:solidFill>
                  <a:schemeClr val="bg1"/>
                </a:solidFill>
                <a:latin typeface="+mn-lt"/>
              </a:defRPr>
            </a:lvl1pPr>
          </a:lstStyle>
          <a:p>
            <a:r>
              <a:rPr lang="en-US" dirty="0"/>
              <a:t>Click to edit Master title style</a:t>
            </a:r>
          </a:p>
        </p:txBody>
      </p:sp>
      <p:pic>
        <p:nvPicPr>
          <p:cNvPr id="3" name="Picture 2" descr="A black and white logo&#10;&#10;Description automatically generated">
            <a:extLst>
              <a:ext uri="{FF2B5EF4-FFF2-40B4-BE49-F238E27FC236}">
                <a16:creationId xmlns:a16="http://schemas.microsoft.com/office/drawing/2014/main" id="{956BAB55-97A1-A554-EAD2-31948E990BE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01209" y="6051780"/>
            <a:ext cx="2433638" cy="709811"/>
          </a:xfrm>
          <a:prstGeom prst="rect">
            <a:avLst/>
          </a:prstGeom>
        </p:spPr>
      </p:pic>
    </p:spTree>
    <p:extLst>
      <p:ext uri="{BB962C8B-B14F-4D97-AF65-F5344CB8AC3E}">
        <p14:creationId xmlns:p14="http://schemas.microsoft.com/office/powerpoint/2010/main" val="2741057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Picture with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F2C53A-EAF6-6593-6DF2-5EC1D5CC5F99}"/>
              </a:ext>
            </a:extLst>
          </p:cNvPr>
          <p:cNvSpPr/>
          <p:nvPr userDrawn="1"/>
        </p:nvSpPr>
        <p:spPr>
          <a:xfrm>
            <a:off x="0" y="0"/>
            <a:ext cx="12192000" cy="6858000"/>
          </a:xfrm>
          <a:prstGeom prst="rect">
            <a:avLst/>
          </a:prstGeom>
          <a:solidFill>
            <a:srgbClr val="00346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4E82F27A-AF6A-736F-1792-ABE4BFEE1A47}"/>
              </a:ext>
            </a:extLst>
          </p:cNvPr>
          <p:cNvSpPr>
            <a:spLocks noGrp="1"/>
          </p:cNvSpPr>
          <p:nvPr>
            <p:ph type="title"/>
          </p:nvPr>
        </p:nvSpPr>
        <p:spPr>
          <a:xfrm>
            <a:off x="5680952" y="2894805"/>
            <a:ext cx="6300788" cy="1325563"/>
          </a:xfrm>
        </p:spPr>
        <p:txBody>
          <a:bodyPr>
            <a:normAutofit/>
          </a:bodyPr>
          <a:lstStyle>
            <a:lvl1pPr algn="ctr">
              <a:defRPr sz="4800" b="1">
                <a:solidFill>
                  <a:schemeClr val="bg1"/>
                </a:solidFill>
                <a:latin typeface="+mn-lt"/>
              </a:defRPr>
            </a:lvl1pPr>
          </a:lstStyle>
          <a:p>
            <a:r>
              <a:rPr lang="en-US" dirty="0"/>
              <a:t>Click to edit Master title style</a:t>
            </a:r>
          </a:p>
        </p:txBody>
      </p:sp>
      <p:pic>
        <p:nvPicPr>
          <p:cNvPr id="3" name="Picture 2" descr="A black and white logo&#10;&#10;Description automatically generated">
            <a:extLst>
              <a:ext uri="{FF2B5EF4-FFF2-40B4-BE49-F238E27FC236}">
                <a16:creationId xmlns:a16="http://schemas.microsoft.com/office/drawing/2014/main" id="{956BAB55-97A1-A554-EAD2-31948E990B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01209" y="6051780"/>
            <a:ext cx="2433638" cy="709811"/>
          </a:xfrm>
          <a:prstGeom prst="rect">
            <a:avLst/>
          </a:prstGeom>
        </p:spPr>
      </p:pic>
      <p:pic>
        <p:nvPicPr>
          <p:cNvPr id="4" name="Picture 3" descr="A blue and black logo&#10;&#10;Description automatically generated">
            <a:extLst>
              <a:ext uri="{FF2B5EF4-FFF2-40B4-BE49-F238E27FC236}">
                <a16:creationId xmlns:a16="http://schemas.microsoft.com/office/drawing/2014/main" id="{B74FE1EA-400D-7493-6C86-29EBEEF77AA9}"/>
              </a:ext>
            </a:extLst>
          </p:cNvPr>
          <p:cNvPicPr>
            <a:picLocks noChangeAspect="1"/>
          </p:cNvPicPr>
          <p:nvPr userDrawn="1"/>
        </p:nvPicPr>
        <p:blipFill rotWithShape="1">
          <a:blip r:embed="rId3" cstate="screen">
            <a:alphaModFix/>
            <a:extLst>
              <a:ext uri="{28A0092B-C50C-407E-A947-70E740481C1C}">
                <a14:useLocalDpi xmlns:a14="http://schemas.microsoft.com/office/drawing/2010/main"/>
              </a:ext>
            </a:extLst>
          </a:blip>
          <a:srcRect l="8819" b="7633"/>
          <a:stretch/>
        </p:blipFill>
        <p:spPr>
          <a:xfrm>
            <a:off x="0" y="1"/>
            <a:ext cx="5680952" cy="6858000"/>
          </a:xfrm>
          <a:prstGeom prst="rect">
            <a:avLst/>
          </a:prstGeom>
        </p:spPr>
      </p:pic>
    </p:spTree>
    <p:extLst>
      <p:ext uri="{BB962C8B-B14F-4D97-AF65-F5344CB8AC3E}">
        <p14:creationId xmlns:p14="http://schemas.microsoft.com/office/powerpoint/2010/main" val="10890853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 and Text">
    <p:spTree>
      <p:nvGrpSpPr>
        <p:cNvPr id="1" name=""/>
        <p:cNvGrpSpPr/>
        <p:nvPr/>
      </p:nvGrpSpPr>
      <p:grpSpPr>
        <a:xfrm>
          <a:off x="0" y="0"/>
          <a:ext cx="0" cy="0"/>
          <a:chOff x="0" y="0"/>
          <a:chExt cx="0" cy="0"/>
        </a:xfrm>
      </p:grpSpPr>
      <p:pic>
        <p:nvPicPr>
          <p:cNvPr id="10" name="Picture 5" descr="Smiling office colleagues">
            <a:extLst>
              <a:ext uri="{FF2B5EF4-FFF2-40B4-BE49-F238E27FC236}">
                <a16:creationId xmlns:a16="http://schemas.microsoft.com/office/drawing/2014/main" id="{A318418F-8306-556F-26F0-96E4D8BACDC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5217272" cy="6858000"/>
          </a:xfrm>
          <a:prstGeom prst="rect">
            <a:avLst/>
          </a:prstGeom>
        </p:spPr>
      </p:pic>
      <p:grpSp>
        <p:nvGrpSpPr>
          <p:cNvPr id="11" name="Group 6">
            <a:extLst>
              <a:ext uri="{FF2B5EF4-FFF2-40B4-BE49-F238E27FC236}">
                <a16:creationId xmlns:a16="http://schemas.microsoft.com/office/drawing/2014/main" id="{6899E333-8D2A-ADE1-BFAA-C06A909F1F52}"/>
              </a:ext>
            </a:extLst>
          </p:cNvPr>
          <p:cNvGrpSpPr/>
          <p:nvPr userDrawn="1"/>
        </p:nvGrpSpPr>
        <p:grpSpPr>
          <a:xfrm>
            <a:off x="0" y="685800"/>
            <a:ext cx="1441659" cy="397366"/>
            <a:chOff x="0" y="0"/>
            <a:chExt cx="1536012" cy="156984"/>
          </a:xfrm>
        </p:grpSpPr>
        <p:sp>
          <p:nvSpPr>
            <p:cNvPr id="12" name="Freeform 7">
              <a:extLst>
                <a:ext uri="{FF2B5EF4-FFF2-40B4-BE49-F238E27FC236}">
                  <a16:creationId xmlns:a16="http://schemas.microsoft.com/office/drawing/2014/main" id="{72B7F5CB-4BB0-E839-DBDD-55A0E900A1A0}"/>
                </a:ext>
              </a:extLst>
            </p:cNvPr>
            <p:cNvSpPr/>
            <p:nvPr/>
          </p:nvSpPr>
          <p:spPr>
            <a:xfrm>
              <a:off x="0" y="0"/>
              <a:ext cx="1536012" cy="156984"/>
            </a:xfrm>
            <a:custGeom>
              <a:avLst/>
              <a:gdLst/>
              <a:ahLst/>
              <a:cxnLst/>
              <a:rect l="l" t="t" r="r" b="b"/>
              <a:pathLst>
                <a:path w="1536012" h="156984">
                  <a:moveTo>
                    <a:pt x="0" y="0"/>
                  </a:moveTo>
                  <a:lnTo>
                    <a:pt x="1536012" y="0"/>
                  </a:lnTo>
                  <a:lnTo>
                    <a:pt x="1536012" y="156984"/>
                  </a:lnTo>
                  <a:lnTo>
                    <a:pt x="0" y="156984"/>
                  </a:lnTo>
                  <a:close/>
                </a:path>
              </a:pathLst>
            </a:custGeom>
            <a:solidFill>
              <a:srgbClr val="FFFFFF"/>
            </a:solidFill>
          </p:spPr>
          <p:txBody>
            <a:bodyPr/>
            <a:lstStyle/>
            <a:p>
              <a:endParaRPr lang="en-US"/>
            </a:p>
          </p:txBody>
        </p:sp>
        <p:sp>
          <p:nvSpPr>
            <p:cNvPr id="13" name="TextBox 8">
              <a:extLst>
                <a:ext uri="{FF2B5EF4-FFF2-40B4-BE49-F238E27FC236}">
                  <a16:creationId xmlns:a16="http://schemas.microsoft.com/office/drawing/2014/main" id="{ABE6885B-AB3B-A9E1-7A99-88AA5F361678}"/>
                </a:ext>
              </a:extLst>
            </p:cNvPr>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pSp>
        <p:nvGrpSpPr>
          <p:cNvPr id="14" name="Group 9">
            <a:extLst>
              <a:ext uri="{FF2B5EF4-FFF2-40B4-BE49-F238E27FC236}">
                <a16:creationId xmlns:a16="http://schemas.microsoft.com/office/drawing/2014/main" id="{D2CB5FAA-F6F5-8EF3-A891-C26576B96266}"/>
              </a:ext>
            </a:extLst>
          </p:cNvPr>
          <p:cNvGrpSpPr/>
          <p:nvPr userDrawn="1"/>
        </p:nvGrpSpPr>
        <p:grpSpPr>
          <a:xfrm>
            <a:off x="0" y="5538793"/>
            <a:ext cx="2294626" cy="2153842"/>
            <a:chOff x="0" y="-38100"/>
            <a:chExt cx="2444804" cy="850900"/>
          </a:xfrm>
        </p:grpSpPr>
        <p:sp>
          <p:nvSpPr>
            <p:cNvPr id="15" name="Freeform 10">
              <a:extLst>
                <a:ext uri="{FF2B5EF4-FFF2-40B4-BE49-F238E27FC236}">
                  <a16:creationId xmlns:a16="http://schemas.microsoft.com/office/drawing/2014/main" id="{4217E971-5BAF-9676-3428-41ECA44042E2}"/>
                </a:ext>
              </a:extLst>
            </p:cNvPr>
            <p:cNvSpPr/>
            <p:nvPr/>
          </p:nvSpPr>
          <p:spPr>
            <a:xfrm>
              <a:off x="0" y="0"/>
              <a:ext cx="2444804" cy="156984"/>
            </a:xfrm>
            <a:custGeom>
              <a:avLst/>
              <a:gdLst/>
              <a:ahLst/>
              <a:cxnLst/>
              <a:rect l="l" t="t" r="r" b="b"/>
              <a:pathLst>
                <a:path w="1536012" h="156984">
                  <a:moveTo>
                    <a:pt x="0" y="0"/>
                  </a:moveTo>
                  <a:lnTo>
                    <a:pt x="1536012" y="0"/>
                  </a:lnTo>
                  <a:lnTo>
                    <a:pt x="1536012" y="156984"/>
                  </a:lnTo>
                  <a:lnTo>
                    <a:pt x="0" y="156984"/>
                  </a:lnTo>
                  <a:close/>
                </a:path>
              </a:pathLst>
            </a:custGeom>
            <a:solidFill>
              <a:srgbClr val="7ED8FD"/>
            </a:solidFill>
          </p:spPr>
          <p:txBody>
            <a:bodyPr/>
            <a:lstStyle/>
            <a:p>
              <a:endParaRPr lang="en-US" dirty="0"/>
            </a:p>
          </p:txBody>
        </p:sp>
        <p:sp>
          <p:nvSpPr>
            <p:cNvPr id="16" name="TextBox 11">
              <a:extLst>
                <a:ext uri="{FF2B5EF4-FFF2-40B4-BE49-F238E27FC236}">
                  <a16:creationId xmlns:a16="http://schemas.microsoft.com/office/drawing/2014/main" id="{0F7D00BC-2551-B2ED-CBC5-ED08CA31C36E}"/>
                </a:ext>
              </a:extLst>
            </p:cNvPr>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sp>
        <p:nvSpPr>
          <p:cNvPr id="19" name="Title 18">
            <a:extLst>
              <a:ext uri="{FF2B5EF4-FFF2-40B4-BE49-F238E27FC236}">
                <a16:creationId xmlns:a16="http://schemas.microsoft.com/office/drawing/2014/main" id="{219EA259-E281-7CDB-FBAC-89228CB1B166}"/>
              </a:ext>
            </a:extLst>
          </p:cNvPr>
          <p:cNvSpPr>
            <a:spLocks noGrp="1"/>
          </p:cNvSpPr>
          <p:nvPr>
            <p:ph type="title" hasCustomPrompt="1"/>
          </p:nvPr>
        </p:nvSpPr>
        <p:spPr>
          <a:xfrm>
            <a:off x="5356429" y="365125"/>
            <a:ext cx="6733971" cy="1325563"/>
          </a:xfrm>
        </p:spPr>
        <p:txBody>
          <a:bodyPr/>
          <a:lstStyle>
            <a:lvl1pPr algn="ctr">
              <a:defRPr/>
            </a:lvl1pPr>
          </a:lstStyle>
          <a:p>
            <a:r>
              <a:rPr lang="en-US" sz="4400" dirty="0">
                <a:solidFill>
                  <a:srgbClr val="12222B"/>
                </a:solidFill>
                <a:latin typeface="Open Sans Bold"/>
              </a:rPr>
              <a:t>Title</a:t>
            </a:r>
            <a:endParaRPr lang="en-US" dirty="0"/>
          </a:p>
        </p:txBody>
      </p:sp>
      <p:sp>
        <p:nvSpPr>
          <p:cNvPr id="30" name="Picture Placeholder 29">
            <a:extLst>
              <a:ext uri="{FF2B5EF4-FFF2-40B4-BE49-F238E27FC236}">
                <a16:creationId xmlns:a16="http://schemas.microsoft.com/office/drawing/2014/main" id="{70AF79FB-F31A-4199-7889-0E50A57C05F7}"/>
              </a:ext>
            </a:extLst>
          </p:cNvPr>
          <p:cNvSpPr>
            <a:spLocks noGrp="1"/>
          </p:cNvSpPr>
          <p:nvPr>
            <p:ph type="pic" sz="quarter" idx="10"/>
          </p:nvPr>
        </p:nvSpPr>
        <p:spPr>
          <a:xfrm>
            <a:off x="0" y="0"/>
            <a:ext cx="5216525" cy="6858000"/>
          </a:xfrm>
        </p:spPr>
        <p:txBody>
          <a:bodyPr/>
          <a:lstStyle/>
          <a:p>
            <a:endParaRPr lang="en-US"/>
          </a:p>
        </p:txBody>
      </p:sp>
      <p:sp>
        <p:nvSpPr>
          <p:cNvPr id="32" name="Text Placeholder 31">
            <a:extLst>
              <a:ext uri="{FF2B5EF4-FFF2-40B4-BE49-F238E27FC236}">
                <a16:creationId xmlns:a16="http://schemas.microsoft.com/office/drawing/2014/main" id="{07F663A5-E30D-A40F-D66E-6C3E6EBD5D3B}"/>
              </a:ext>
            </a:extLst>
          </p:cNvPr>
          <p:cNvSpPr>
            <a:spLocks noGrp="1"/>
          </p:cNvSpPr>
          <p:nvPr>
            <p:ph type="body" sz="quarter" idx="11"/>
          </p:nvPr>
        </p:nvSpPr>
        <p:spPr>
          <a:xfrm>
            <a:off x="5356225" y="1887638"/>
            <a:ext cx="6734175" cy="4144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45667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fographic with Picture and Text">
    <p:spTree>
      <p:nvGrpSpPr>
        <p:cNvPr id="1" name=""/>
        <p:cNvGrpSpPr/>
        <p:nvPr/>
      </p:nvGrpSpPr>
      <p:grpSpPr>
        <a:xfrm>
          <a:off x="0" y="0"/>
          <a:ext cx="0" cy="0"/>
          <a:chOff x="0" y="0"/>
          <a:chExt cx="0" cy="0"/>
        </a:xfrm>
      </p:grpSpPr>
      <p:pic>
        <p:nvPicPr>
          <p:cNvPr id="2" name="Picture 2" descr="People sitting on blue chairs">
            <a:extLst>
              <a:ext uri="{FF2B5EF4-FFF2-40B4-BE49-F238E27FC236}">
                <a16:creationId xmlns:a16="http://schemas.microsoft.com/office/drawing/2014/main" id="{E0E1FDA6-3D57-A556-86DD-8431EA75F66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05070" y="-1"/>
            <a:ext cx="4937126" cy="6882719"/>
          </a:xfrm>
          <a:prstGeom prst="rect">
            <a:avLst/>
          </a:prstGeom>
        </p:spPr>
      </p:pic>
      <p:sp>
        <p:nvSpPr>
          <p:cNvPr id="6" name="Title 5">
            <a:extLst>
              <a:ext uri="{FF2B5EF4-FFF2-40B4-BE49-F238E27FC236}">
                <a16:creationId xmlns:a16="http://schemas.microsoft.com/office/drawing/2014/main" id="{282A3B6B-670A-A0F4-B2D3-9E95B1A1B8B8}"/>
              </a:ext>
            </a:extLst>
          </p:cNvPr>
          <p:cNvSpPr>
            <a:spLocks noGrp="1"/>
          </p:cNvSpPr>
          <p:nvPr>
            <p:ph type="title" hasCustomPrompt="1"/>
          </p:nvPr>
        </p:nvSpPr>
        <p:spPr>
          <a:xfrm>
            <a:off x="5239656" y="365125"/>
            <a:ext cx="6676119" cy="1325563"/>
          </a:xfrm>
        </p:spPr>
        <p:txBody>
          <a:bodyPr/>
          <a:lstStyle/>
          <a:p>
            <a:r>
              <a:rPr lang="en-US" sz="4400" dirty="0">
                <a:solidFill>
                  <a:srgbClr val="12222B"/>
                </a:solidFill>
                <a:latin typeface="Open Sans Bold"/>
              </a:rPr>
              <a:t>Infographic Title</a:t>
            </a:r>
            <a:endParaRPr lang="en-US" dirty="0"/>
          </a:p>
        </p:txBody>
      </p:sp>
      <p:sp>
        <p:nvSpPr>
          <p:cNvPr id="8" name="Text Placeholder 7">
            <a:extLst>
              <a:ext uri="{FF2B5EF4-FFF2-40B4-BE49-F238E27FC236}">
                <a16:creationId xmlns:a16="http://schemas.microsoft.com/office/drawing/2014/main" id="{D3B104EE-7ED6-2A71-0BAC-099226F0BE51}"/>
              </a:ext>
            </a:extLst>
          </p:cNvPr>
          <p:cNvSpPr>
            <a:spLocks noGrp="1"/>
          </p:cNvSpPr>
          <p:nvPr>
            <p:ph type="body" sz="quarter" idx="10" hasCustomPrompt="1"/>
          </p:nvPr>
        </p:nvSpPr>
        <p:spPr>
          <a:xfrm>
            <a:off x="5268913" y="1871663"/>
            <a:ext cx="6646862" cy="784225"/>
          </a:xfrm>
        </p:spPr>
        <p:txBody>
          <a:bodyPr/>
          <a:lstStyle>
            <a:lvl1pPr marL="0" indent="0">
              <a:buNone/>
              <a:defRPr/>
            </a:lvl1pPr>
          </a:lstStyle>
          <a:p>
            <a:pPr lvl="0"/>
            <a:r>
              <a:rPr lang="en-US" dirty="0"/>
              <a:t>Subtext</a:t>
            </a:r>
          </a:p>
        </p:txBody>
      </p:sp>
      <p:sp>
        <p:nvSpPr>
          <p:cNvPr id="17" name="Chart Placeholder 16">
            <a:extLst>
              <a:ext uri="{FF2B5EF4-FFF2-40B4-BE49-F238E27FC236}">
                <a16:creationId xmlns:a16="http://schemas.microsoft.com/office/drawing/2014/main" id="{1ECE0FA5-3F14-E8F2-08AA-95A7C6E93E34}"/>
              </a:ext>
            </a:extLst>
          </p:cNvPr>
          <p:cNvSpPr>
            <a:spLocks noGrp="1"/>
          </p:cNvSpPr>
          <p:nvPr>
            <p:ph type="chart" sz="quarter" idx="11"/>
          </p:nvPr>
        </p:nvSpPr>
        <p:spPr>
          <a:xfrm>
            <a:off x="5268913" y="2655888"/>
            <a:ext cx="6646862" cy="3352800"/>
          </a:xfrm>
        </p:spPr>
        <p:txBody>
          <a:bodyPr/>
          <a:lstStyle/>
          <a:p>
            <a:endParaRPr lang="en-US"/>
          </a:p>
        </p:txBody>
      </p:sp>
      <p:sp>
        <p:nvSpPr>
          <p:cNvPr id="20" name="Picture Placeholder 19">
            <a:extLst>
              <a:ext uri="{FF2B5EF4-FFF2-40B4-BE49-F238E27FC236}">
                <a16:creationId xmlns:a16="http://schemas.microsoft.com/office/drawing/2014/main" id="{7A849BB8-5880-9ACF-E76B-7FC063370735}"/>
              </a:ext>
            </a:extLst>
          </p:cNvPr>
          <p:cNvSpPr>
            <a:spLocks noGrp="1"/>
          </p:cNvSpPr>
          <p:nvPr>
            <p:ph type="pic" sz="quarter" idx="12"/>
          </p:nvPr>
        </p:nvSpPr>
        <p:spPr>
          <a:xfrm>
            <a:off x="-805069" y="0"/>
            <a:ext cx="4937125" cy="6858000"/>
          </a:xfrm>
        </p:spPr>
        <p:txBody>
          <a:bodyPr/>
          <a:lstStyle/>
          <a:p>
            <a:endParaRPr lang="en-US" dirty="0"/>
          </a:p>
        </p:txBody>
      </p:sp>
    </p:spTree>
    <p:extLst>
      <p:ext uri="{BB962C8B-B14F-4D97-AF65-F5344CB8AC3E}">
        <p14:creationId xmlns:p14="http://schemas.microsoft.com/office/powerpoint/2010/main" val="886625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peakers and Headshot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9A3656B-E4B7-8D84-73CB-4D9243BBEEC1}"/>
              </a:ext>
            </a:extLst>
          </p:cNvPr>
          <p:cNvSpPr>
            <a:spLocks noGrp="1"/>
          </p:cNvSpPr>
          <p:nvPr>
            <p:ph type="pic" sz="quarter" idx="13"/>
          </p:nvPr>
        </p:nvSpPr>
        <p:spPr>
          <a:xfrm>
            <a:off x="701675" y="1596686"/>
            <a:ext cx="2300288" cy="2300287"/>
          </a:xfrm>
        </p:spPr>
        <p:txBody>
          <a:bodyPr/>
          <a:lstStyle/>
          <a:p>
            <a:endParaRPr lang="en-US" dirty="0"/>
          </a:p>
        </p:txBody>
      </p:sp>
      <p:sp>
        <p:nvSpPr>
          <p:cNvPr id="21" name="Picture Placeholder 2">
            <a:extLst>
              <a:ext uri="{FF2B5EF4-FFF2-40B4-BE49-F238E27FC236}">
                <a16:creationId xmlns:a16="http://schemas.microsoft.com/office/drawing/2014/main" id="{13147336-D98B-CB12-4D0F-34B2FA68094E}"/>
              </a:ext>
            </a:extLst>
          </p:cNvPr>
          <p:cNvSpPr>
            <a:spLocks noGrp="1"/>
          </p:cNvSpPr>
          <p:nvPr>
            <p:ph type="pic" sz="quarter" idx="14"/>
          </p:nvPr>
        </p:nvSpPr>
        <p:spPr>
          <a:xfrm>
            <a:off x="3560989" y="1596686"/>
            <a:ext cx="2300288" cy="2300287"/>
          </a:xfrm>
        </p:spPr>
        <p:txBody>
          <a:bodyPr/>
          <a:lstStyle/>
          <a:p>
            <a:endParaRPr lang="en-US" dirty="0"/>
          </a:p>
        </p:txBody>
      </p:sp>
      <p:sp>
        <p:nvSpPr>
          <p:cNvPr id="22" name="Picture Placeholder 2">
            <a:extLst>
              <a:ext uri="{FF2B5EF4-FFF2-40B4-BE49-F238E27FC236}">
                <a16:creationId xmlns:a16="http://schemas.microsoft.com/office/drawing/2014/main" id="{A6ED89C5-4D63-8198-48E3-DE3FDC5AF6F8}"/>
              </a:ext>
            </a:extLst>
          </p:cNvPr>
          <p:cNvSpPr>
            <a:spLocks noGrp="1"/>
          </p:cNvSpPr>
          <p:nvPr>
            <p:ph type="pic" sz="quarter" idx="15"/>
          </p:nvPr>
        </p:nvSpPr>
        <p:spPr>
          <a:xfrm>
            <a:off x="6434818" y="1596686"/>
            <a:ext cx="2300288" cy="2300287"/>
          </a:xfrm>
        </p:spPr>
        <p:txBody>
          <a:bodyPr/>
          <a:lstStyle/>
          <a:p>
            <a:endParaRPr lang="en-US" dirty="0"/>
          </a:p>
        </p:txBody>
      </p:sp>
      <p:sp>
        <p:nvSpPr>
          <p:cNvPr id="23" name="Picture Placeholder 2">
            <a:extLst>
              <a:ext uri="{FF2B5EF4-FFF2-40B4-BE49-F238E27FC236}">
                <a16:creationId xmlns:a16="http://schemas.microsoft.com/office/drawing/2014/main" id="{767134F4-3337-71A3-CEB5-D30FE4CBF4EB}"/>
              </a:ext>
            </a:extLst>
          </p:cNvPr>
          <p:cNvSpPr>
            <a:spLocks noGrp="1"/>
          </p:cNvSpPr>
          <p:nvPr>
            <p:ph type="pic" sz="quarter" idx="16"/>
          </p:nvPr>
        </p:nvSpPr>
        <p:spPr>
          <a:xfrm>
            <a:off x="9337675" y="1596686"/>
            <a:ext cx="2300288" cy="2300287"/>
          </a:xfrm>
        </p:spPr>
        <p:txBody>
          <a:bodyPr/>
          <a:lstStyle/>
          <a:p>
            <a:endParaRPr lang="en-US" dirty="0"/>
          </a:p>
        </p:txBody>
      </p:sp>
      <p:sp>
        <p:nvSpPr>
          <p:cNvPr id="25" name="Text Placeholder 24">
            <a:extLst>
              <a:ext uri="{FF2B5EF4-FFF2-40B4-BE49-F238E27FC236}">
                <a16:creationId xmlns:a16="http://schemas.microsoft.com/office/drawing/2014/main" id="{B8577D71-EE9D-2C1A-C8E3-E40F8D902445}"/>
              </a:ext>
            </a:extLst>
          </p:cNvPr>
          <p:cNvSpPr>
            <a:spLocks noGrp="1"/>
          </p:cNvSpPr>
          <p:nvPr>
            <p:ph type="body" sz="quarter" idx="17" hasCustomPrompt="1"/>
          </p:nvPr>
        </p:nvSpPr>
        <p:spPr>
          <a:xfrm>
            <a:off x="588962" y="4100738"/>
            <a:ext cx="2525713" cy="782638"/>
          </a:xfrm>
        </p:spPr>
        <p:txBody>
          <a:bodyPr>
            <a:noAutofit/>
          </a:bodyPr>
          <a:lstStyle>
            <a:lvl1pPr marL="0" indent="0" algn="ctr">
              <a:buNone/>
              <a:defRPr sz="2400" b="0">
                <a:latin typeface="Avenir Book" panose="02000503020000020003" pitchFamily="2" charset="0"/>
              </a:defRPr>
            </a:lvl1pPr>
          </a:lstStyle>
          <a:p>
            <a:pPr lvl="0"/>
            <a:r>
              <a:rPr lang="en-US" dirty="0"/>
              <a:t>Full Name</a:t>
            </a:r>
          </a:p>
          <a:p>
            <a:pPr lvl="0"/>
            <a:r>
              <a:rPr lang="en-US" dirty="0"/>
              <a:t>Position</a:t>
            </a:r>
          </a:p>
        </p:txBody>
      </p:sp>
      <p:sp>
        <p:nvSpPr>
          <p:cNvPr id="26" name="Text Placeholder 24">
            <a:extLst>
              <a:ext uri="{FF2B5EF4-FFF2-40B4-BE49-F238E27FC236}">
                <a16:creationId xmlns:a16="http://schemas.microsoft.com/office/drawing/2014/main" id="{760FCE2B-3EAB-0988-E206-0F1B2500A6E0}"/>
              </a:ext>
            </a:extLst>
          </p:cNvPr>
          <p:cNvSpPr>
            <a:spLocks noGrp="1"/>
          </p:cNvSpPr>
          <p:nvPr>
            <p:ph type="body" sz="quarter" idx="18" hasCustomPrompt="1"/>
          </p:nvPr>
        </p:nvSpPr>
        <p:spPr>
          <a:xfrm>
            <a:off x="3462791" y="4100738"/>
            <a:ext cx="2525713" cy="782638"/>
          </a:xfrm>
        </p:spPr>
        <p:txBody>
          <a:bodyPr>
            <a:noAutofit/>
          </a:bodyPr>
          <a:lstStyle>
            <a:lvl1pPr marL="0" indent="0" algn="ctr">
              <a:buNone/>
              <a:defRPr sz="2400" b="0">
                <a:latin typeface="Avenir Book" panose="02000503020000020003" pitchFamily="2" charset="0"/>
              </a:defRPr>
            </a:lvl1pPr>
          </a:lstStyle>
          <a:p>
            <a:pPr lvl="0"/>
            <a:r>
              <a:rPr lang="en-US" dirty="0"/>
              <a:t>Full Name</a:t>
            </a:r>
          </a:p>
          <a:p>
            <a:pPr lvl="0"/>
            <a:r>
              <a:rPr lang="en-US" dirty="0"/>
              <a:t>Position</a:t>
            </a:r>
          </a:p>
        </p:txBody>
      </p:sp>
      <p:sp>
        <p:nvSpPr>
          <p:cNvPr id="27" name="Text Placeholder 24">
            <a:extLst>
              <a:ext uri="{FF2B5EF4-FFF2-40B4-BE49-F238E27FC236}">
                <a16:creationId xmlns:a16="http://schemas.microsoft.com/office/drawing/2014/main" id="{E7036AA8-C2E2-D57F-AE2E-944B1C84B37A}"/>
              </a:ext>
            </a:extLst>
          </p:cNvPr>
          <p:cNvSpPr>
            <a:spLocks noGrp="1"/>
          </p:cNvSpPr>
          <p:nvPr>
            <p:ph type="body" sz="quarter" idx="19" hasCustomPrompt="1"/>
          </p:nvPr>
        </p:nvSpPr>
        <p:spPr>
          <a:xfrm>
            <a:off x="6307591" y="4100738"/>
            <a:ext cx="2525713" cy="782638"/>
          </a:xfrm>
        </p:spPr>
        <p:txBody>
          <a:bodyPr>
            <a:noAutofit/>
          </a:bodyPr>
          <a:lstStyle>
            <a:lvl1pPr marL="0" indent="0" algn="ctr">
              <a:buNone/>
              <a:defRPr sz="2400" b="0">
                <a:latin typeface="Avenir Book" panose="02000503020000020003" pitchFamily="2" charset="0"/>
              </a:defRPr>
            </a:lvl1pPr>
          </a:lstStyle>
          <a:p>
            <a:pPr lvl="0"/>
            <a:r>
              <a:rPr lang="en-US" dirty="0"/>
              <a:t>Full Name</a:t>
            </a:r>
          </a:p>
          <a:p>
            <a:pPr lvl="0"/>
            <a:r>
              <a:rPr lang="en-US" dirty="0"/>
              <a:t>Position</a:t>
            </a:r>
          </a:p>
        </p:txBody>
      </p:sp>
      <p:sp>
        <p:nvSpPr>
          <p:cNvPr id="28" name="Text Placeholder 24">
            <a:extLst>
              <a:ext uri="{FF2B5EF4-FFF2-40B4-BE49-F238E27FC236}">
                <a16:creationId xmlns:a16="http://schemas.microsoft.com/office/drawing/2014/main" id="{785DF43E-D0FB-CF5E-97E2-78E39C70E0A5}"/>
              </a:ext>
            </a:extLst>
          </p:cNvPr>
          <p:cNvSpPr>
            <a:spLocks noGrp="1"/>
          </p:cNvSpPr>
          <p:nvPr>
            <p:ph type="body" sz="quarter" idx="20" hasCustomPrompt="1"/>
          </p:nvPr>
        </p:nvSpPr>
        <p:spPr>
          <a:xfrm>
            <a:off x="9268505" y="4100738"/>
            <a:ext cx="2525713" cy="782638"/>
          </a:xfrm>
        </p:spPr>
        <p:txBody>
          <a:bodyPr>
            <a:noAutofit/>
          </a:bodyPr>
          <a:lstStyle>
            <a:lvl1pPr marL="0" indent="0" algn="ctr">
              <a:buNone/>
              <a:defRPr sz="2400" b="0">
                <a:latin typeface="Avenir Book" panose="02000503020000020003" pitchFamily="2" charset="0"/>
              </a:defRPr>
            </a:lvl1pPr>
          </a:lstStyle>
          <a:p>
            <a:pPr lvl="0"/>
            <a:r>
              <a:rPr lang="en-US" dirty="0"/>
              <a:t>Full Name</a:t>
            </a:r>
          </a:p>
          <a:p>
            <a:pPr lvl="0"/>
            <a:r>
              <a:rPr lang="en-US" dirty="0"/>
              <a:t>Position</a:t>
            </a:r>
          </a:p>
        </p:txBody>
      </p:sp>
    </p:spTree>
    <p:extLst>
      <p:ext uri="{BB962C8B-B14F-4D97-AF65-F5344CB8AC3E}">
        <p14:creationId xmlns:p14="http://schemas.microsoft.com/office/powerpoint/2010/main" val="40153736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with Stripe Box">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8822A2-6AB3-8812-BFD5-84EBC99BD8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226175"/>
            <a:ext cx="12192000" cy="635000"/>
          </a:xfrm>
          <a:prstGeom prst="rect">
            <a:avLst/>
          </a:prstGeom>
        </p:spPr>
      </p:pic>
      <p:pic>
        <p:nvPicPr>
          <p:cNvPr id="3" name="Picture 2">
            <a:extLst>
              <a:ext uri="{FF2B5EF4-FFF2-40B4-BE49-F238E27FC236}">
                <a16:creationId xmlns:a16="http://schemas.microsoft.com/office/drawing/2014/main" id="{774E8198-EDC2-EEBB-9371-F3318AF08F6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26417" y="6156493"/>
            <a:ext cx="1135626" cy="479304"/>
          </a:xfrm>
          <a:prstGeom prst="rect">
            <a:avLst/>
          </a:prstGeom>
        </p:spPr>
      </p:pic>
      <p:grpSp>
        <p:nvGrpSpPr>
          <p:cNvPr id="4" name="Group 2">
            <a:extLst>
              <a:ext uri="{FF2B5EF4-FFF2-40B4-BE49-F238E27FC236}">
                <a16:creationId xmlns:a16="http://schemas.microsoft.com/office/drawing/2014/main" id="{61EAE64D-4D81-1A04-4E5C-18073BA7626A}"/>
              </a:ext>
            </a:extLst>
          </p:cNvPr>
          <p:cNvGrpSpPr/>
          <p:nvPr userDrawn="1"/>
        </p:nvGrpSpPr>
        <p:grpSpPr>
          <a:xfrm>
            <a:off x="5432220" y="1413897"/>
            <a:ext cx="7059232" cy="1367664"/>
            <a:chOff x="0" y="0"/>
            <a:chExt cx="2721977" cy="527359"/>
          </a:xfrm>
        </p:grpSpPr>
        <p:sp>
          <p:nvSpPr>
            <p:cNvPr id="5" name="Freeform 3">
              <a:extLst>
                <a:ext uri="{FF2B5EF4-FFF2-40B4-BE49-F238E27FC236}">
                  <a16:creationId xmlns:a16="http://schemas.microsoft.com/office/drawing/2014/main" id="{642A22F9-D063-E8B2-155A-55392CF0BEF8}"/>
                </a:ext>
              </a:extLst>
            </p:cNvPr>
            <p:cNvSpPr/>
            <p:nvPr/>
          </p:nvSpPr>
          <p:spPr>
            <a:xfrm>
              <a:off x="0" y="0"/>
              <a:ext cx="2721977" cy="527359"/>
            </a:xfrm>
            <a:custGeom>
              <a:avLst/>
              <a:gdLst/>
              <a:ahLst/>
              <a:cxnLst/>
              <a:rect l="l" t="t" r="r" b="b"/>
              <a:pathLst>
                <a:path w="2721977" h="527359">
                  <a:moveTo>
                    <a:pt x="0" y="0"/>
                  </a:moveTo>
                  <a:lnTo>
                    <a:pt x="2721977" y="0"/>
                  </a:lnTo>
                  <a:lnTo>
                    <a:pt x="2721977" y="527359"/>
                  </a:lnTo>
                  <a:lnTo>
                    <a:pt x="0" y="527359"/>
                  </a:lnTo>
                  <a:close/>
                </a:path>
              </a:pathLst>
            </a:custGeom>
            <a:solidFill>
              <a:srgbClr val="EDF0F0"/>
            </a:solidFill>
          </p:spPr>
        </p:sp>
        <p:sp>
          <p:nvSpPr>
            <p:cNvPr id="6" name="TextBox 4">
              <a:extLst>
                <a:ext uri="{FF2B5EF4-FFF2-40B4-BE49-F238E27FC236}">
                  <a16:creationId xmlns:a16="http://schemas.microsoft.com/office/drawing/2014/main" id="{7CC86780-3478-8D11-DBF8-CBA76428070E}"/>
                </a:ext>
              </a:extLst>
            </p:cNvPr>
            <p:cNvSpPr txBox="1"/>
            <p:nvPr/>
          </p:nvSpPr>
          <p:spPr>
            <a:xfrm>
              <a:off x="0" y="-57150"/>
              <a:ext cx="812800" cy="869950"/>
            </a:xfrm>
            <a:prstGeom prst="rect">
              <a:avLst/>
            </a:prstGeom>
          </p:spPr>
          <p:txBody>
            <a:bodyPr lIns="50800" tIns="50800" rIns="50800" bIns="50800" rtlCol="0" anchor="ctr"/>
            <a:lstStyle/>
            <a:p>
              <a:pPr algn="ctr">
                <a:lnSpc>
                  <a:spcPts val="3220"/>
                </a:lnSpc>
              </a:pPr>
              <a:endParaRPr/>
            </a:p>
          </p:txBody>
        </p:sp>
      </p:grpSp>
      <p:grpSp>
        <p:nvGrpSpPr>
          <p:cNvPr id="7" name="Group 5">
            <a:extLst>
              <a:ext uri="{FF2B5EF4-FFF2-40B4-BE49-F238E27FC236}">
                <a16:creationId xmlns:a16="http://schemas.microsoft.com/office/drawing/2014/main" id="{FCDBB476-D80D-0611-9C82-C338315E553E}"/>
              </a:ext>
            </a:extLst>
          </p:cNvPr>
          <p:cNvGrpSpPr/>
          <p:nvPr userDrawn="1"/>
        </p:nvGrpSpPr>
        <p:grpSpPr>
          <a:xfrm>
            <a:off x="5432220" y="4149226"/>
            <a:ext cx="7059232" cy="1367664"/>
            <a:chOff x="0" y="0"/>
            <a:chExt cx="2721977" cy="527359"/>
          </a:xfrm>
        </p:grpSpPr>
        <p:sp>
          <p:nvSpPr>
            <p:cNvPr id="10" name="Freeform 6">
              <a:extLst>
                <a:ext uri="{FF2B5EF4-FFF2-40B4-BE49-F238E27FC236}">
                  <a16:creationId xmlns:a16="http://schemas.microsoft.com/office/drawing/2014/main" id="{C2952B82-906F-00A8-2239-BBEE2B3135D2}"/>
                </a:ext>
              </a:extLst>
            </p:cNvPr>
            <p:cNvSpPr/>
            <p:nvPr/>
          </p:nvSpPr>
          <p:spPr>
            <a:xfrm>
              <a:off x="0" y="0"/>
              <a:ext cx="2721977" cy="527359"/>
            </a:xfrm>
            <a:custGeom>
              <a:avLst/>
              <a:gdLst/>
              <a:ahLst/>
              <a:cxnLst/>
              <a:rect l="l" t="t" r="r" b="b"/>
              <a:pathLst>
                <a:path w="2721977" h="527359">
                  <a:moveTo>
                    <a:pt x="0" y="0"/>
                  </a:moveTo>
                  <a:lnTo>
                    <a:pt x="2721977" y="0"/>
                  </a:lnTo>
                  <a:lnTo>
                    <a:pt x="2721977" y="527359"/>
                  </a:lnTo>
                  <a:lnTo>
                    <a:pt x="0" y="527359"/>
                  </a:lnTo>
                  <a:close/>
                </a:path>
              </a:pathLst>
            </a:custGeom>
            <a:solidFill>
              <a:srgbClr val="EDF0F0"/>
            </a:solidFill>
          </p:spPr>
        </p:sp>
        <p:sp>
          <p:nvSpPr>
            <p:cNvPr id="11" name="TextBox 7">
              <a:extLst>
                <a:ext uri="{FF2B5EF4-FFF2-40B4-BE49-F238E27FC236}">
                  <a16:creationId xmlns:a16="http://schemas.microsoft.com/office/drawing/2014/main" id="{2732C737-597C-60B4-A4FB-1C3960A88558}"/>
                </a:ext>
              </a:extLst>
            </p:cNvPr>
            <p:cNvSpPr txBox="1"/>
            <p:nvPr/>
          </p:nvSpPr>
          <p:spPr>
            <a:xfrm>
              <a:off x="0" y="-57150"/>
              <a:ext cx="812800" cy="869950"/>
            </a:xfrm>
            <a:prstGeom prst="rect">
              <a:avLst/>
            </a:prstGeom>
          </p:spPr>
          <p:txBody>
            <a:bodyPr lIns="50800" tIns="50800" rIns="50800" bIns="50800" rtlCol="0" anchor="ctr"/>
            <a:lstStyle/>
            <a:p>
              <a:pPr algn="ctr">
                <a:lnSpc>
                  <a:spcPts val="3220"/>
                </a:lnSpc>
              </a:pPr>
              <a:endParaRPr/>
            </a:p>
          </p:txBody>
        </p:sp>
      </p:grpSp>
      <p:grpSp>
        <p:nvGrpSpPr>
          <p:cNvPr id="12" name="Group 8">
            <a:extLst>
              <a:ext uri="{FF2B5EF4-FFF2-40B4-BE49-F238E27FC236}">
                <a16:creationId xmlns:a16="http://schemas.microsoft.com/office/drawing/2014/main" id="{A21619F7-06ED-AA87-F257-A234640226E9}"/>
              </a:ext>
            </a:extLst>
          </p:cNvPr>
          <p:cNvGrpSpPr/>
          <p:nvPr userDrawn="1"/>
        </p:nvGrpSpPr>
        <p:grpSpPr>
          <a:xfrm>
            <a:off x="5432220" y="2781562"/>
            <a:ext cx="7059232" cy="1367664"/>
            <a:chOff x="0" y="0"/>
            <a:chExt cx="2721977" cy="527359"/>
          </a:xfrm>
        </p:grpSpPr>
        <p:sp>
          <p:nvSpPr>
            <p:cNvPr id="13" name="Freeform 9">
              <a:extLst>
                <a:ext uri="{FF2B5EF4-FFF2-40B4-BE49-F238E27FC236}">
                  <a16:creationId xmlns:a16="http://schemas.microsoft.com/office/drawing/2014/main" id="{5C545D79-2017-38E7-7D3D-4C86C4507DFA}"/>
                </a:ext>
              </a:extLst>
            </p:cNvPr>
            <p:cNvSpPr/>
            <p:nvPr/>
          </p:nvSpPr>
          <p:spPr>
            <a:xfrm>
              <a:off x="0" y="0"/>
              <a:ext cx="2721977" cy="527359"/>
            </a:xfrm>
            <a:custGeom>
              <a:avLst/>
              <a:gdLst/>
              <a:ahLst/>
              <a:cxnLst/>
              <a:rect l="l" t="t" r="r" b="b"/>
              <a:pathLst>
                <a:path w="2721977" h="527359">
                  <a:moveTo>
                    <a:pt x="0" y="0"/>
                  </a:moveTo>
                  <a:lnTo>
                    <a:pt x="2721977" y="0"/>
                  </a:lnTo>
                  <a:lnTo>
                    <a:pt x="2721977" y="527359"/>
                  </a:lnTo>
                  <a:lnTo>
                    <a:pt x="0" y="527359"/>
                  </a:lnTo>
                  <a:close/>
                </a:path>
              </a:pathLst>
            </a:custGeom>
            <a:solidFill>
              <a:srgbClr val="7ED8FD"/>
            </a:solidFill>
          </p:spPr>
        </p:sp>
        <p:sp>
          <p:nvSpPr>
            <p:cNvPr id="14" name="TextBox 10">
              <a:extLst>
                <a:ext uri="{FF2B5EF4-FFF2-40B4-BE49-F238E27FC236}">
                  <a16:creationId xmlns:a16="http://schemas.microsoft.com/office/drawing/2014/main" id="{E431141F-B42A-8898-8742-29F939FE57C5}"/>
                </a:ext>
              </a:extLst>
            </p:cNvPr>
            <p:cNvSpPr txBox="1"/>
            <p:nvPr/>
          </p:nvSpPr>
          <p:spPr>
            <a:xfrm>
              <a:off x="0" y="-57150"/>
              <a:ext cx="812800" cy="869950"/>
            </a:xfrm>
            <a:prstGeom prst="rect">
              <a:avLst/>
            </a:prstGeom>
          </p:spPr>
          <p:txBody>
            <a:bodyPr lIns="50800" tIns="50800" rIns="50800" bIns="50800" rtlCol="0" anchor="ctr"/>
            <a:lstStyle/>
            <a:p>
              <a:pPr algn="ctr">
                <a:lnSpc>
                  <a:spcPts val="3220"/>
                </a:lnSpc>
              </a:pPr>
              <a:endParaRPr/>
            </a:p>
          </p:txBody>
        </p:sp>
      </p:grpSp>
      <p:grpSp>
        <p:nvGrpSpPr>
          <p:cNvPr id="15" name="Group 11">
            <a:extLst>
              <a:ext uri="{FF2B5EF4-FFF2-40B4-BE49-F238E27FC236}">
                <a16:creationId xmlns:a16="http://schemas.microsoft.com/office/drawing/2014/main" id="{95C7018C-F5D6-3AED-64A2-393271B6C89E}"/>
              </a:ext>
            </a:extLst>
          </p:cNvPr>
          <p:cNvGrpSpPr/>
          <p:nvPr userDrawn="1"/>
        </p:nvGrpSpPr>
        <p:grpSpPr>
          <a:xfrm>
            <a:off x="5432220" y="5516892"/>
            <a:ext cx="7059232" cy="1367664"/>
            <a:chOff x="0" y="0"/>
            <a:chExt cx="2721977" cy="527359"/>
          </a:xfrm>
        </p:grpSpPr>
        <p:sp>
          <p:nvSpPr>
            <p:cNvPr id="16" name="Freeform 12">
              <a:extLst>
                <a:ext uri="{FF2B5EF4-FFF2-40B4-BE49-F238E27FC236}">
                  <a16:creationId xmlns:a16="http://schemas.microsoft.com/office/drawing/2014/main" id="{FC9B9BBE-A384-845B-A7C5-F048AE77AAFC}"/>
                </a:ext>
              </a:extLst>
            </p:cNvPr>
            <p:cNvSpPr/>
            <p:nvPr/>
          </p:nvSpPr>
          <p:spPr>
            <a:xfrm>
              <a:off x="0" y="0"/>
              <a:ext cx="2721977" cy="527359"/>
            </a:xfrm>
            <a:custGeom>
              <a:avLst/>
              <a:gdLst/>
              <a:ahLst/>
              <a:cxnLst/>
              <a:rect l="l" t="t" r="r" b="b"/>
              <a:pathLst>
                <a:path w="2721977" h="527359">
                  <a:moveTo>
                    <a:pt x="0" y="0"/>
                  </a:moveTo>
                  <a:lnTo>
                    <a:pt x="2721977" y="0"/>
                  </a:lnTo>
                  <a:lnTo>
                    <a:pt x="2721977" y="527359"/>
                  </a:lnTo>
                  <a:lnTo>
                    <a:pt x="0" y="527359"/>
                  </a:lnTo>
                  <a:close/>
                </a:path>
              </a:pathLst>
            </a:custGeom>
            <a:solidFill>
              <a:srgbClr val="7ED8FD"/>
            </a:solidFill>
          </p:spPr>
        </p:sp>
        <p:sp>
          <p:nvSpPr>
            <p:cNvPr id="17" name="TextBox 13">
              <a:extLst>
                <a:ext uri="{FF2B5EF4-FFF2-40B4-BE49-F238E27FC236}">
                  <a16:creationId xmlns:a16="http://schemas.microsoft.com/office/drawing/2014/main" id="{64CD60A6-32FD-C55E-F36A-62FF368BAB47}"/>
                </a:ext>
              </a:extLst>
            </p:cNvPr>
            <p:cNvSpPr txBox="1"/>
            <p:nvPr/>
          </p:nvSpPr>
          <p:spPr>
            <a:xfrm>
              <a:off x="0" y="-57150"/>
              <a:ext cx="812800" cy="869950"/>
            </a:xfrm>
            <a:prstGeom prst="rect">
              <a:avLst/>
            </a:prstGeom>
          </p:spPr>
          <p:txBody>
            <a:bodyPr lIns="50800" tIns="50800" rIns="50800" bIns="50800" rtlCol="0" anchor="ctr"/>
            <a:lstStyle/>
            <a:p>
              <a:pPr algn="ctr">
                <a:lnSpc>
                  <a:spcPts val="3220"/>
                </a:lnSpc>
              </a:pPr>
              <a:endParaRPr/>
            </a:p>
          </p:txBody>
        </p:sp>
      </p:grpSp>
      <p:sp>
        <p:nvSpPr>
          <p:cNvPr id="30" name="Picture Placeholder 29">
            <a:extLst>
              <a:ext uri="{FF2B5EF4-FFF2-40B4-BE49-F238E27FC236}">
                <a16:creationId xmlns:a16="http://schemas.microsoft.com/office/drawing/2014/main" id="{2912C304-BB1B-AFD1-328E-DAC7FE3B01E2}"/>
              </a:ext>
            </a:extLst>
          </p:cNvPr>
          <p:cNvSpPr>
            <a:spLocks noGrp="1"/>
          </p:cNvSpPr>
          <p:nvPr>
            <p:ph type="pic" sz="quarter" idx="10"/>
          </p:nvPr>
        </p:nvSpPr>
        <p:spPr>
          <a:xfrm>
            <a:off x="0" y="-8081"/>
            <a:ext cx="5432425" cy="7026275"/>
          </a:xfrm>
        </p:spPr>
        <p:txBody>
          <a:bodyPr/>
          <a:lstStyle/>
          <a:p>
            <a:endParaRPr lang="en-US"/>
          </a:p>
        </p:txBody>
      </p:sp>
      <p:sp>
        <p:nvSpPr>
          <p:cNvPr id="31" name="Title 30">
            <a:extLst>
              <a:ext uri="{FF2B5EF4-FFF2-40B4-BE49-F238E27FC236}">
                <a16:creationId xmlns:a16="http://schemas.microsoft.com/office/drawing/2014/main" id="{BF171E6F-6C39-A055-83EB-C0B4AEBC43D8}"/>
              </a:ext>
            </a:extLst>
          </p:cNvPr>
          <p:cNvSpPr>
            <a:spLocks noGrp="1"/>
          </p:cNvSpPr>
          <p:nvPr>
            <p:ph type="title" hasCustomPrompt="1"/>
          </p:nvPr>
        </p:nvSpPr>
        <p:spPr>
          <a:xfrm>
            <a:off x="5691189" y="34039"/>
            <a:ext cx="5725510" cy="1325563"/>
          </a:xfrm>
        </p:spPr>
        <p:txBody>
          <a:bodyPr/>
          <a:lstStyle/>
          <a:p>
            <a:r>
              <a:rPr lang="en-US" sz="4400" dirty="0">
                <a:solidFill>
                  <a:srgbClr val="12222B"/>
                </a:solidFill>
                <a:latin typeface="Open Sans Bold"/>
              </a:rPr>
              <a:t>Title</a:t>
            </a:r>
            <a:endParaRPr lang="en-US" dirty="0"/>
          </a:p>
        </p:txBody>
      </p:sp>
      <p:sp>
        <p:nvSpPr>
          <p:cNvPr id="33" name="Text Placeholder 32">
            <a:extLst>
              <a:ext uri="{FF2B5EF4-FFF2-40B4-BE49-F238E27FC236}">
                <a16:creationId xmlns:a16="http://schemas.microsoft.com/office/drawing/2014/main" id="{25762E94-A1DB-C85E-0EE1-73DBA3EE0387}"/>
              </a:ext>
            </a:extLst>
          </p:cNvPr>
          <p:cNvSpPr>
            <a:spLocks noGrp="1"/>
          </p:cNvSpPr>
          <p:nvPr>
            <p:ph type="body" sz="quarter" idx="11" hasCustomPrompt="1"/>
          </p:nvPr>
        </p:nvSpPr>
        <p:spPr>
          <a:xfrm>
            <a:off x="5691189" y="1671638"/>
            <a:ext cx="5941312" cy="96202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Subtext</a:t>
            </a:r>
          </a:p>
        </p:txBody>
      </p:sp>
      <p:sp>
        <p:nvSpPr>
          <p:cNvPr id="34" name="Text Placeholder 32">
            <a:extLst>
              <a:ext uri="{FF2B5EF4-FFF2-40B4-BE49-F238E27FC236}">
                <a16:creationId xmlns:a16="http://schemas.microsoft.com/office/drawing/2014/main" id="{D3B272D2-E19B-1FDD-0399-DE631896115A}"/>
              </a:ext>
            </a:extLst>
          </p:cNvPr>
          <p:cNvSpPr>
            <a:spLocks noGrp="1"/>
          </p:cNvSpPr>
          <p:nvPr>
            <p:ph type="body" sz="quarter" idx="12" hasCustomPrompt="1"/>
          </p:nvPr>
        </p:nvSpPr>
        <p:spPr>
          <a:xfrm>
            <a:off x="5691189" y="2980176"/>
            <a:ext cx="5941312" cy="96202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Subtext</a:t>
            </a:r>
          </a:p>
        </p:txBody>
      </p:sp>
      <p:sp>
        <p:nvSpPr>
          <p:cNvPr id="35" name="Text Placeholder 32">
            <a:extLst>
              <a:ext uri="{FF2B5EF4-FFF2-40B4-BE49-F238E27FC236}">
                <a16:creationId xmlns:a16="http://schemas.microsoft.com/office/drawing/2014/main" id="{EA585D86-CEE1-8D35-EE21-5816247A8164}"/>
              </a:ext>
            </a:extLst>
          </p:cNvPr>
          <p:cNvSpPr>
            <a:spLocks noGrp="1"/>
          </p:cNvSpPr>
          <p:nvPr>
            <p:ph type="body" sz="quarter" idx="13" hasCustomPrompt="1"/>
          </p:nvPr>
        </p:nvSpPr>
        <p:spPr>
          <a:xfrm>
            <a:off x="5691189" y="4351776"/>
            <a:ext cx="5941312" cy="96202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Subtext</a:t>
            </a:r>
          </a:p>
        </p:txBody>
      </p:sp>
      <p:sp>
        <p:nvSpPr>
          <p:cNvPr id="36" name="Text Placeholder 32">
            <a:extLst>
              <a:ext uri="{FF2B5EF4-FFF2-40B4-BE49-F238E27FC236}">
                <a16:creationId xmlns:a16="http://schemas.microsoft.com/office/drawing/2014/main" id="{E9E1FAB4-2EDA-5F42-2A86-FE114C5257C5}"/>
              </a:ext>
            </a:extLst>
          </p:cNvPr>
          <p:cNvSpPr>
            <a:spLocks noGrp="1"/>
          </p:cNvSpPr>
          <p:nvPr>
            <p:ph type="body" sz="quarter" idx="14" hasCustomPrompt="1"/>
          </p:nvPr>
        </p:nvSpPr>
        <p:spPr>
          <a:xfrm>
            <a:off x="5691189" y="5707611"/>
            <a:ext cx="5941312" cy="96202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Subtext</a:t>
            </a:r>
          </a:p>
        </p:txBody>
      </p:sp>
      <p:pic>
        <p:nvPicPr>
          <p:cNvPr id="8" name="Picture 14" descr="Professional in an office">
            <a:extLst>
              <a:ext uri="{FF2B5EF4-FFF2-40B4-BE49-F238E27FC236}">
                <a16:creationId xmlns:a16="http://schemas.microsoft.com/office/drawing/2014/main" id="{E0E1543E-4678-4645-497B-2C69D44D5BF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8081"/>
            <a:ext cx="5432220" cy="7463419"/>
          </a:xfrm>
          <a:prstGeom prst="rect">
            <a:avLst/>
          </a:prstGeom>
        </p:spPr>
      </p:pic>
    </p:spTree>
    <p:extLst>
      <p:ext uri="{BB962C8B-B14F-4D97-AF65-F5344CB8AC3E}">
        <p14:creationId xmlns:p14="http://schemas.microsoft.com/office/powerpoint/2010/main" val="30448813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ighlight Statistics">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691F86A-72A3-D5BF-8381-B25CCF86381A}"/>
              </a:ext>
            </a:extLst>
          </p:cNvPr>
          <p:cNvGrpSpPr/>
          <p:nvPr userDrawn="1"/>
        </p:nvGrpSpPr>
        <p:grpSpPr>
          <a:xfrm>
            <a:off x="11494934" y="-734368"/>
            <a:ext cx="685128" cy="202302"/>
            <a:chOff x="0" y="0"/>
            <a:chExt cx="270933" cy="80000"/>
          </a:xfrm>
        </p:grpSpPr>
        <p:sp>
          <p:nvSpPr>
            <p:cNvPr id="4" name="Freeform 3">
              <a:extLst>
                <a:ext uri="{FF2B5EF4-FFF2-40B4-BE49-F238E27FC236}">
                  <a16:creationId xmlns:a16="http://schemas.microsoft.com/office/drawing/2014/main" id="{92D32C33-F4AC-4E93-9F58-9B254F8E68C8}"/>
                </a:ext>
              </a:extLst>
            </p:cNvPr>
            <p:cNvSpPr/>
            <p:nvPr/>
          </p:nvSpPr>
          <p:spPr>
            <a:xfrm>
              <a:off x="0" y="0"/>
              <a:ext cx="270933" cy="80000"/>
            </a:xfrm>
            <a:custGeom>
              <a:avLst/>
              <a:gdLst/>
              <a:ahLst/>
              <a:cxnLst/>
              <a:rect l="l" t="t" r="r" b="b"/>
              <a:pathLst>
                <a:path w="270933" h="80000">
                  <a:moveTo>
                    <a:pt x="0" y="0"/>
                  </a:moveTo>
                  <a:lnTo>
                    <a:pt x="270933" y="0"/>
                  </a:lnTo>
                  <a:lnTo>
                    <a:pt x="270933" y="80000"/>
                  </a:lnTo>
                  <a:lnTo>
                    <a:pt x="0" y="80000"/>
                  </a:lnTo>
                  <a:close/>
                </a:path>
              </a:pathLst>
            </a:custGeom>
            <a:solidFill>
              <a:srgbClr val="7ED8FD"/>
            </a:solidFill>
          </p:spPr>
        </p:sp>
        <p:sp>
          <p:nvSpPr>
            <p:cNvPr id="5" name="TextBox 4">
              <a:extLst>
                <a:ext uri="{FF2B5EF4-FFF2-40B4-BE49-F238E27FC236}">
                  <a16:creationId xmlns:a16="http://schemas.microsoft.com/office/drawing/2014/main" id="{46450020-C189-85FF-DCE5-9EB492D4B228}"/>
                </a:ext>
              </a:extLst>
            </p:cNvPr>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pSp>
        <p:nvGrpSpPr>
          <p:cNvPr id="7" name="Group 5">
            <a:extLst>
              <a:ext uri="{FF2B5EF4-FFF2-40B4-BE49-F238E27FC236}">
                <a16:creationId xmlns:a16="http://schemas.microsoft.com/office/drawing/2014/main" id="{8C766CAF-33DA-AE22-412D-0CADA00BA2B4}"/>
              </a:ext>
            </a:extLst>
          </p:cNvPr>
          <p:cNvGrpSpPr/>
          <p:nvPr userDrawn="1"/>
        </p:nvGrpSpPr>
        <p:grpSpPr>
          <a:xfrm>
            <a:off x="11494934" y="5914615"/>
            <a:ext cx="685128" cy="202302"/>
            <a:chOff x="0" y="0"/>
            <a:chExt cx="270933" cy="80000"/>
          </a:xfrm>
        </p:grpSpPr>
        <p:sp>
          <p:nvSpPr>
            <p:cNvPr id="9" name="Freeform 6">
              <a:extLst>
                <a:ext uri="{FF2B5EF4-FFF2-40B4-BE49-F238E27FC236}">
                  <a16:creationId xmlns:a16="http://schemas.microsoft.com/office/drawing/2014/main" id="{C14A5D0D-3F34-D1C1-E444-1BE6C05553CD}"/>
                </a:ext>
              </a:extLst>
            </p:cNvPr>
            <p:cNvSpPr/>
            <p:nvPr/>
          </p:nvSpPr>
          <p:spPr>
            <a:xfrm>
              <a:off x="0" y="0"/>
              <a:ext cx="270933" cy="80000"/>
            </a:xfrm>
            <a:custGeom>
              <a:avLst/>
              <a:gdLst/>
              <a:ahLst/>
              <a:cxnLst/>
              <a:rect l="l" t="t" r="r" b="b"/>
              <a:pathLst>
                <a:path w="270933" h="80000">
                  <a:moveTo>
                    <a:pt x="0" y="0"/>
                  </a:moveTo>
                  <a:lnTo>
                    <a:pt x="270933" y="0"/>
                  </a:lnTo>
                  <a:lnTo>
                    <a:pt x="270933" y="80000"/>
                  </a:lnTo>
                  <a:lnTo>
                    <a:pt x="0" y="80000"/>
                  </a:lnTo>
                  <a:close/>
                </a:path>
              </a:pathLst>
            </a:custGeom>
            <a:solidFill>
              <a:srgbClr val="00C282"/>
            </a:solidFill>
          </p:spPr>
        </p:sp>
        <p:sp>
          <p:nvSpPr>
            <p:cNvPr id="10" name="TextBox 7">
              <a:extLst>
                <a:ext uri="{FF2B5EF4-FFF2-40B4-BE49-F238E27FC236}">
                  <a16:creationId xmlns:a16="http://schemas.microsoft.com/office/drawing/2014/main" id="{B5D58172-5D3D-783A-3988-60C76106FD49}"/>
                </a:ext>
              </a:extLst>
            </p:cNvPr>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pSp>
        <p:nvGrpSpPr>
          <p:cNvPr id="11" name="Group 8">
            <a:extLst>
              <a:ext uri="{FF2B5EF4-FFF2-40B4-BE49-F238E27FC236}">
                <a16:creationId xmlns:a16="http://schemas.microsoft.com/office/drawing/2014/main" id="{1F6657B1-241D-4437-49A0-225A2FD38D2F}"/>
              </a:ext>
            </a:extLst>
          </p:cNvPr>
          <p:cNvGrpSpPr/>
          <p:nvPr userDrawn="1"/>
        </p:nvGrpSpPr>
        <p:grpSpPr>
          <a:xfrm>
            <a:off x="1" y="4491804"/>
            <a:ext cx="5748378" cy="1943044"/>
            <a:chOff x="0" y="0"/>
            <a:chExt cx="2273190" cy="768375"/>
          </a:xfrm>
        </p:grpSpPr>
        <p:sp>
          <p:nvSpPr>
            <p:cNvPr id="12" name="Freeform 9">
              <a:extLst>
                <a:ext uri="{FF2B5EF4-FFF2-40B4-BE49-F238E27FC236}">
                  <a16:creationId xmlns:a16="http://schemas.microsoft.com/office/drawing/2014/main" id="{8CACDFE8-C2E9-4FA8-5F39-65414F7C8706}"/>
                </a:ext>
              </a:extLst>
            </p:cNvPr>
            <p:cNvSpPr/>
            <p:nvPr/>
          </p:nvSpPr>
          <p:spPr>
            <a:xfrm>
              <a:off x="0" y="0"/>
              <a:ext cx="2273190" cy="768375"/>
            </a:xfrm>
            <a:custGeom>
              <a:avLst/>
              <a:gdLst/>
              <a:ahLst/>
              <a:cxnLst/>
              <a:rect l="l" t="t" r="r" b="b"/>
              <a:pathLst>
                <a:path w="2273190" h="768375">
                  <a:moveTo>
                    <a:pt x="0" y="0"/>
                  </a:moveTo>
                  <a:lnTo>
                    <a:pt x="2273190" y="0"/>
                  </a:lnTo>
                  <a:lnTo>
                    <a:pt x="2273190" y="768375"/>
                  </a:lnTo>
                  <a:lnTo>
                    <a:pt x="0" y="768375"/>
                  </a:lnTo>
                  <a:close/>
                </a:path>
              </a:pathLst>
            </a:custGeom>
            <a:solidFill>
              <a:srgbClr val="EDF0F0"/>
            </a:solidFill>
          </p:spPr>
        </p:sp>
        <p:sp>
          <p:nvSpPr>
            <p:cNvPr id="13" name="TextBox 10">
              <a:extLst>
                <a:ext uri="{FF2B5EF4-FFF2-40B4-BE49-F238E27FC236}">
                  <a16:creationId xmlns:a16="http://schemas.microsoft.com/office/drawing/2014/main" id="{CF0A38BF-92A9-AE16-AF4F-FA5768532D78}"/>
                </a:ext>
              </a:extLst>
            </p:cNvPr>
            <p:cNvSpPr txBox="1"/>
            <p:nvPr/>
          </p:nvSpPr>
          <p:spPr>
            <a:xfrm>
              <a:off x="0" y="-57150"/>
              <a:ext cx="812800" cy="869950"/>
            </a:xfrm>
            <a:prstGeom prst="rect">
              <a:avLst/>
            </a:prstGeom>
          </p:spPr>
          <p:txBody>
            <a:bodyPr lIns="50800" tIns="50800" rIns="50800" bIns="50800" rtlCol="0" anchor="ctr"/>
            <a:lstStyle/>
            <a:p>
              <a:pPr algn="ctr">
                <a:lnSpc>
                  <a:spcPts val="3220"/>
                </a:lnSpc>
              </a:pPr>
              <a:endParaRPr/>
            </a:p>
          </p:txBody>
        </p:sp>
      </p:grpSp>
      <p:grpSp>
        <p:nvGrpSpPr>
          <p:cNvPr id="14" name="Group 11">
            <a:extLst>
              <a:ext uri="{FF2B5EF4-FFF2-40B4-BE49-F238E27FC236}">
                <a16:creationId xmlns:a16="http://schemas.microsoft.com/office/drawing/2014/main" id="{5B5F1111-0186-E909-E040-22D959000D47}"/>
              </a:ext>
            </a:extLst>
          </p:cNvPr>
          <p:cNvGrpSpPr/>
          <p:nvPr userDrawn="1"/>
        </p:nvGrpSpPr>
        <p:grpSpPr>
          <a:xfrm>
            <a:off x="1" y="-11833"/>
            <a:ext cx="5748378" cy="1943044"/>
            <a:chOff x="0" y="0"/>
            <a:chExt cx="2273190" cy="768375"/>
          </a:xfrm>
        </p:grpSpPr>
        <p:sp>
          <p:nvSpPr>
            <p:cNvPr id="15" name="Freeform 12">
              <a:extLst>
                <a:ext uri="{FF2B5EF4-FFF2-40B4-BE49-F238E27FC236}">
                  <a16:creationId xmlns:a16="http://schemas.microsoft.com/office/drawing/2014/main" id="{F51905F3-9801-DE6A-ED2C-340C55AEB5BB}"/>
                </a:ext>
              </a:extLst>
            </p:cNvPr>
            <p:cNvSpPr/>
            <p:nvPr/>
          </p:nvSpPr>
          <p:spPr>
            <a:xfrm>
              <a:off x="0" y="0"/>
              <a:ext cx="2273190" cy="768375"/>
            </a:xfrm>
            <a:custGeom>
              <a:avLst/>
              <a:gdLst/>
              <a:ahLst/>
              <a:cxnLst/>
              <a:rect l="l" t="t" r="r" b="b"/>
              <a:pathLst>
                <a:path w="2273190" h="768375">
                  <a:moveTo>
                    <a:pt x="0" y="0"/>
                  </a:moveTo>
                  <a:lnTo>
                    <a:pt x="2273190" y="0"/>
                  </a:lnTo>
                  <a:lnTo>
                    <a:pt x="2273190" y="768375"/>
                  </a:lnTo>
                  <a:lnTo>
                    <a:pt x="0" y="768375"/>
                  </a:lnTo>
                  <a:close/>
                </a:path>
              </a:pathLst>
            </a:custGeom>
            <a:solidFill>
              <a:srgbClr val="EDF0F0"/>
            </a:solidFill>
          </p:spPr>
        </p:sp>
        <p:sp>
          <p:nvSpPr>
            <p:cNvPr id="16" name="TextBox 13">
              <a:extLst>
                <a:ext uri="{FF2B5EF4-FFF2-40B4-BE49-F238E27FC236}">
                  <a16:creationId xmlns:a16="http://schemas.microsoft.com/office/drawing/2014/main" id="{1ADFB67D-CB89-12C3-52C7-F76A5C2B96E6}"/>
                </a:ext>
              </a:extLst>
            </p:cNvPr>
            <p:cNvSpPr txBox="1"/>
            <p:nvPr/>
          </p:nvSpPr>
          <p:spPr>
            <a:xfrm>
              <a:off x="0" y="-57150"/>
              <a:ext cx="812800" cy="869950"/>
            </a:xfrm>
            <a:prstGeom prst="rect">
              <a:avLst/>
            </a:prstGeom>
          </p:spPr>
          <p:txBody>
            <a:bodyPr lIns="50800" tIns="50800" rIns="50800" bIns="50800" rtlCol="0" anchor="ctr"/>
            <a:lstStyle/>
            <a:p>
              <a:pPr algn="ctr">
                <a:lnSpc>
                  <a:spcPts val="3220"/>
                </a:lnSpc>
              </a:pPr>
              <a:endParaRPr/>
            </a:p>
          </p:txBody>
        </p:sp>
      </p:grpSp>
      <p:grpSp>
        <p:nvGrpSpPr>
          <p:cNvPr id="18" name="Group 14">
            <a:extLst>
              <a:ext uri="{FF2B5EF4-FFF2-40B4-BE49-F238E27FC236}">
                <a16:creationId xmlns:a16="http://schemas.microsoft.com/office/drawing/2014/main" id="{B15D84D7-4413-8843-E460-18E1EED7529F}"/>
              </a:ext>
            </a:extLst>
          </p:cNvPr>
          <p:cNvGrpSpPr/>
          <p:nvPr userDrawn="1"/>
        </p:nvGrpSpPr>
        <p:grpSpPr>
          <a:xfrm>
            <a:off x="1" y="2329522"/>
            <a:ext cx="5748378" cy="1943044"/>
            <a:chOff x="0" y="0"/>
            <a:chExt cx="2273190" cy="768375"/>
          </a:xfrm>
        </p:grpSpPr>
        <p:sp>
          <p:nvSpPr>
            <p:cNvPr id="19" name="Freeform 15">
              <a:extLst>
                <a:ext uri="{FF2B5EF4-FFF2-40B4-BE49-F238E27FC236}">
                  <a16:creationId xmlns:a16="http://schemas.microsoft.com/office/drawing/2014/main" id="{4E63A2FF-48A3-20E6-14B4-32B095C16BC4}"/>
                </a:ext>
              </a:extLst>
            </p:cNvPr>
            <p:cNvSpPr/>
            <p:nvPr/>
          </p:nvSpPr>
          <p:spPr>
            <a:xfrm>
              <a:off x="0" y="0"/>
              <a:ext cx="2273190" cy="768375"/>
            </a:xfrm>
            <a:custGeom>
              <a:avLst/>
              <a:gdLst/>
              <a:ahLst/>
              <a:cxnLst/>
              <a:rect l="l" t="t" r="r" b="b"/>
              <a:pathLst>
                <a:path w="2273190" h="768375">
                  <a:moveTo>
                    <a:pt x="0" y="0"/>
                  </a:moveTo>
                  <a:lnTo>
                    <a:pt x="2273190" y="0"/>
                  </a:lnTo>
                  <a:lnTo>
                    <a:pt x="2273190" y="768375"/>
                  </a:lnTo>
                  <a:lnTo>
                    <a:pt x="0" y="768375"/>
                  </a:lnTo>
                  <a:close/>
                </a:path>
              </a:pathLst>
            </a:custGeom>
            <a:solidFill>
              <a:srgbClr val="7ED8FD"/>
            </a:solidFill>
          </p:spPr>
        </p:sp>
        <p:sp>
          <p:nvSpPr>
            <p:cNvPr id="21" name="TextBox 16">
              <a:extLst>
                <a:ext uri="{FF2B5EF4-FFF2-40B4-BE49-F238E27FC236}">
                  <a16:creationId xmlns:a16="http://schemas.microsoft.com/office/drawing/2014/main" id="{A56D5CC9-74A6-5C96-3F16-D267E2188A14}"/>
                </a:ext>
              </a:extLst>
            </p:cNvPr>
            <p:cNvSpPr txBox="1"/>
            <p:nvPr/>
          </p:nvSpPr>
          <p:spPr>
            <a:xfrm>
              <a:off x="0" y="-38100"/>
              <a:ext cx="812800" cy="850900"/>
            </a:xfrm>
            <a:prstGeom prst="rect">
              <a:avLst/>
            </a:prstGeom>
          </p:spPr>
          <p:txBody>
            <a:bodyPr lIns="50800" tIns="50800" rIns="50800" bIns="50800" rtlCol="0" anchor="ctr"/>
            <a:lstStyle/>
            <a:p>
              <a:pPr marL="0" lvl="1" indent="0" algn="l">
                <a:lnSpc>
                  <a:spcPts val="2940"/>
                </a:lnSpc>
                <a:spcBef>
                  <a:spcPct val="0"/>
                </a:spcBef>
              </a:pPr>
              <a:endParaRPr/>
            </a:p>
          </p:txBody>
        </p:sp>
      </p:grpSp>
      <p:sp>
        <p:nvSpPr>
          <p:cNvPr id="33" name="Picture Placeholder 32">
            <a:extLst>
              <a:ext uri="{FF2B5EF4-FFF2-40B4-BE49-F238E27FC236}">
                <a16:creationId xmlns:a16="http://schemas.microsoft.com/office/drawing/2014/main" id="{07A5618E-0AE1-5F56-67EA-2207A3702E15}"/>
              </a:ext>
            </a:extLst>
          </p:cNvPr>
          <p:cNvSpPr>
            <a:spLocks noGrp="1"/>
          </p:cNvSpPr>
          <p:nvPr>
            <p:ph type="pic" sz="quarter" idx="10"/>
          </p:nvPr>
        </p:nvSpPr>
        <p:spPr>
          <a:xfrm>
            <a:off x="5706786" y="-5557"/>
            <a:ext cx="6869769" cy="6869113"/>
          </a:xfrm>
        </p:spPr>
        <p:txBody>
          <a:bodyPr/>
          <a:lstStyle/>
          <a:p>
            <a:endParaRPr lang="en-US"/>
          </a:p>
        </p:txBody>
      </p:sp>
      <p:sp>
        <p:nvSpPr>
          <p:cNvPr id="35" name="Text Placeholder 34">
            <a:extLst>
              <a:ext uri="{FF2B5EF4-FFF2-40B4-BE49-F238E27FC236}">
                <a16:creationId xmlns:a16="http://schemas.microsoft.com/office/drawing/2014/main" id="{988458A5-28B6-AF73-EC28-66F5A86A479F}"/>
              </a:ext>
            </a:extLst>
          </p:cNvPr>
          <p:cNvSpPr>
            <a:spLocks noGrp="1"/>
          </p:cNvSpPr>
          <p:nvPr>
            <p:ph type="body" sz="quarter" idx="11" hasCustomPrompt="1"/>
          </p:nvPr>
        </p:nvSpPr>
        <p:spPr>
          <a:xfrm>
            <a:off x="244475" y="1375420"/>
            <a:ext cx="5170488" cy="352896"/>
          </a:xfrm>
        </p:spPr>
        <p:txBody>
          <a:bodyPr>
            <a:normAutofit/>
          </a:bodyPr>
          <a:lstStyle>
            <a:lvl1pPr marL="0" indent="0" algn="ctr">
              <a:buNone/>
              <a:defRPr sz="2000" b="1"/>
            </a:lvl1pPr>
          </a:lstStyle>
          <a:p>
            <a:pPr lvl="0"/>
            <a:r>
              <a:rPr lang="en-US" dirty="0"/>
              <a:t>Elaborate on the featured statistic.</a:t>
            </a:r>
          </a:p>
        </p:txBody>
      </p:sp>
      <p:sp>
        <p:nvSpPr>
          <p:cNvPr id="36" name="Title 35">
            <a:extLst>
              <a:ext uri="{FF2B5EF4-FFF2-40B4-BE49-F238E27FC236}">
                <a16:creationId xmlns:a16="http://schemas.microsoft.com/office/drawing/2014/main" id="{F035DA10-492A-07F9-BC80-403AB81E1577}"/>
              </a:ext>
            </a:extLst>
          </p:cNvPr>
          <p:cNvSpPr>
            <a:spLocks noGrp="1"/>
          </p:cNvSpPr>
          <p:nvPr>
            <p:ph type="title" hasCustomPrompt="1"/>
          </p:nvPr>
        </p:nvSpPr>
        <p:spPr>
          <a:xfrm>
            <a:off x="226594" y="121573"/>
            <a:ext cx="5170488" cy="1325563"/>
          </a:xfrm>
        </p:spPr>
        <p:txBody>
          <a:bodyPr>
            <a:normAutofit/>
          </a:bodyPr>
          <a:lstStyle>
            <a:lvl1pPr algn="ctr">
              <a:defRPr sz="4800" b="1">
                <a:latin typeface="+mn-lt"/>
              </a:defRPr>
            </a:lvl1pPr>
          </a:lstStyle>
          <a:p>
            <a:r>
              <a:rPr lang="en-US" dirty="0"/>
              <a:t>Statistic Number</a:t>
            </a:r>
          </a:p>
        </p:txBody>
      </p:sp>
      <p:sp>
        <p:nvSpPr>
          <p:cNvPr id="37" name="Text Placeholder 34">
            <a:extLst>
              <a:ext uri="{FF2B5EF4-FFF2-40B4-BE49-F238E27FC236}">
                <a16:creationId xmlns:a16="http://schemas.microsoft.com/office/drawing/2014/main" id="{7F239E01-96AA-A3F6-3866-E73B53D82FC5}"/>
              </a:ext>
            </a:extLst>
          </p:cNvPr>
          <p:cNvSpPr>
            <a:spLocks noGrp="1"/>
          </p:cNvSpPr>
          <p:nvPr>
            <p:ph type="body" sz="quarter" idx="12" hasCustomPrompt="1"/>
          </p:nvPr>
        </p:nvSpPr>
        <p:spPr>
          <a:xfrm>
            <a:off x="244475" y="3668680"/>
            <a:ext cx="5170488" cy="352896"/>
          </a:xfrm>
        </p:spPr>
        <p:txBody>
          <a:bodyPr>
            <a:normAutofit/>
          </a:bodyPr>
          <a:lstStyle>
            <a:lvl1pPr marL="0" indent="0" algn="ctr">
              <a:buNone/>
              <a:defRPr sz="2000" b="1"/>
            </a:lvl1pPr>
          </a:lstStyle>
          <a:p>
            <a:pPr lvl="0"/>
            <a:r>
              <a:rPr lang="en-US" dirty="0"/>
              <a:t>Elaborate on the featured statistic.</a:t>
            </a:r>
          </a:p>
        </p:txBody>
      </p:sp>
      <p:sp>
        <p:nvSpPr>
          <p:cNvPr id="38" name="Title 35">
            <a:extLst>
              <a:ext uri="{FF2B5EF4-FFF2-40B4-BE49-F238E27FC236}">
                <a16:creationId xmlns:a16="http://schemas.microsoft.com/office/drawing/2014/main" id="{48ACA435-8B3F-1F42-362B-E2983DB6A4A0}"/>
              </a:ext>
            </a:extLst>
          </p:cNvPr>
          <p:cNvSpPr txBox="1">
            <a:spLocks/>
          </p:cNvSpPr>
          <p:nvPr userDrawn="1"/>
        </p:nvSpPr>
        <p:spPr>
          <a:xfrm>
            <a:off x="226594" y="2414833"/>
            <a:ext cx="5170488"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1" kern="1200">
                <a:solidFill>
                  <a:schemeClr val="tx1"/>
                </a:solidFill>
                <a:latin typeface="+mn-lt"/>
                <a:ea typeface="+mj-ea"/>
                <a:cs typeface="+mj-cs"/>
              </a:defRPr>
            </a:lvl1pPr>
          </a:lstStyle>
          <a:p>
            <a:r>
              <a:rPr lang="en-US"/>
              <a:t>Statistic Number</a:t>
            </a:r>
            <a:endParaRPr lang="en-US" dirty="0"/>
          </a:p>
        </p:txBody>
      </p:sp>
      <p:sp>
        <p:nvSpPr>
          <p:cNvPr id="39" name="Text Placeholder 34">
            <a:extLst>
              <a:ext uri="{FF2B5EF4-FFF2-40B4-BE49-F238E27FC236}">
                <a16:creationId xmlns:a16="http://schemas.microsoft.com/office/drawing/2014/main" id="{A611711D-B308-486C-9CF8-C3B78E1E944C}"/>
              </a:ext>
            </a:extLst>
          </p:cNvPr>
          <p:cNvSpPr>
            <a:spLocks noGrp="1"/>
          </p:cNvSpPr>
          <p:nvPr>
            <p:ph type="body" sz="quarter" idx="13" hasCustomPrompt="1"/>
          </p:nvPr>
        </p:nvSpPr>
        <p:spPr>
          <a:xfrm>
            <a:off x="244475" y="5845821"/>
            <a:ext cx="5170488" cy="352896"/>
          </a:xfrm>
        </p:spPr>
        <p:txBody>
          <a:bodyPr>
            <a:normAutofit/>
          </a:bodyPr>
          <a:lstStyle>
            <a:lvl1pPr marL="0" indent="0" algn="ctr">
              <a:buNone/>
              <a:defRPr sz="2000" b="1"/>
            </a:lvl1pPr>
          </a:lstStyle>
          <a:p>
            <a:pPr lvl="0"/>
            <a:r>
              <a:rPr lang="en-US" dirty="0"/>
              <a:t>Elaborate on the featured statistic.</a:t>
            </a:r>
          </a:p>
        </p:txBody>
      </p:sp>
      <p:sp>
        <p:nvSpPr>
          <p:cNvPr id="40" name="Title 35">
            <a:extLst>
              <a:ext uri="{FF2B5EF4-FFF2-40B4-BE49-F238E27FC236}">
                <a16:creationId xmlns:a16="http://schemas.microsoft.com/office/drawing/2014/main" id="{7F4AD414-A875-9690-E5B5-1ECB58938A04}"/>
              </a:ext>
            </a:extLst>
          </p:cNvPr>
          <p:cNvSpPr txBox="1">
            <a:spLocks/>
          </p:cNvSpPr>
          <p:nvPr userDrawn="1"/>
        </p:nvSpPr>
        <p:spPr>
          <a:xfrm>
            <a:off x="226594" y="4591974"/>
            <a:ext cx="5170488"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1" kern="1200">
                <a:solidFill>
                  <a:schemeClr val="tx1"/>
                </a:solidFill>
                <a:latin typeface="+mn-lt"/>
                <a:ea typeface="+mj-ea"/>
                <a:cs typeface="+mj-cs"/>
              </a:defRPr>
            </a:lvl1pPr>
          </a:lstStyle>
          <a:p>
            <a:r>
              <a:rPr lang="en-US"/>
              <a:t>Statistic Number</a:t>
            </a:r>
            <a:endParaRPr lang="en-US" dirty="0"/>
          </a:p>
        </p:txBody>
      </p:sp>
      <p:pic>
        <p:nvPicPr>
          <p:cNvPr id="2" name="Picture 17" descr="Two business people communicating and sharing">
            <a:extLst>
              <a:ext uri="{FF2B5EF4-FFF2-40B4-BE49-F238E27FC236}">
                <a16:creationId xmlns:a16="http://schemas.microsoft.com/office/drawing/2014/main" id="{31CABB37-FF17-CC8A-FB0E-A2457320B49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4091" b="-6683"/>
          <a:stretch/>
        </p:blipFill>
        <p:spPr>
          <a:xfrm>
            <a:off x="5703232" y="-1673809"/>
            <a:ext cx="6869769" cy="9025898"/>
          </a:xfrm>
          <a:prstGeom prst="rect">
            <a:avLst/>
          </a:prstGeom>
        </p:spPr>
      </p:pic>
    </p:spTree>
    <p:extLst>
      <p:ext uri="{BB962C8B-B14F-4D97-AF65-F5344CB8AC3E}">
        <p14:creationId xmlns:p14="http://schemas.microsoft.com/office/powerpoint/2010/main" val="13389078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E02A61-28BE-5EA5-B009-774283E1BAD7}"/>
              </a:ext>
            </a:extLst>
          </p:cNvPr>
          <p:cNvSpPr>
            <a:spLocks noGrp="1"/>
          </p:cNvSpPr>
          <p:nvPr>
            <p:ph type="dt" sz="half" idx="10"/>
          </p:nvPr>
        </p:nvSpPr>
        <p:spPr/>
        <p:txBody>
          <a:bodyPr/>
          <a:lstStyle/>
          <a:p>
            <a:fld id="{A901A90D-E0FE-F24C-B3F6-0942FA818EC2}" type="datetimeFigureOut">
              <a:rPr lang="en-US" smtClean="0"/>
              <a:t>4/10/2026</a:t>
            </a:fld>
            <a:endParaRPr lang="en-US"/>
          </a:p>
        </p:txBody>
      </p:sp>
      <p:sp>
        <p:nvSpPr>
          <p:cNvPr id="3" name="Footer Placeholder 2">
            <a:extLst>
              <a:ext uri="{FF2B5EF4-FFF2-40B4-BE49-F238E27FC236}">
                <a16:creationId xmlns:a16="http://schemas.microsoft.com/office/drawing/2014/main" id="{61D93485-4D5A-9AF3-64D3-B9A5B3922A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2FDD69-BDE7-5A13-8867-8A5A19B11C91}"/>
              </a:ext>
            </a:extLst>
          </p:cNvPr>
          <p:cNvSpPr>
            <a:spLocks noGrp="1"/>
          </p:cNvSpPr>
          <p:nvPr>
            <p:ph type="sldNum" sz="quarter" idx="12"/>
          </p:nvPr>
        </p:nvSpPr>
        <p:spPr/>
        <p:txBody>
          <a:bodyPr/>
          <a:lstStyle/>
          <a:p>
            <a:fld id="{ECA2DB76-946F-9040-AE49-A0F234085B6C}" type="slidenum">
              <a:rPr lang="en-US" smtClean="0"/>
              <a:t>‹#›</a:t>
            </a:fld>
            <a:endParaRPr lang="en-US"/>
          </a:p>
        </p:txBody>
      </p:sp>
    </p:spTree>
    <p:extLst>
      <p:ext uri="{BB962C8B-B14F-4D97-AF65-F5344CB8AC3E}">
        <p14:creationId xmlns:p14="http://schemas.microsoft.com/office/powerpoint/2010/main" val="24755137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6" name="Picture 5" descr="A blue and green background&#10;&#10;Description automatically generated">
            <a:extLst>
              <a:ext uri="{FF2B5EF4-FFF2-40B4-BE49-F238E27FC236}">
                <a16:creationId xmlns:a16="http://schemas.microsoft.com/office/drawing/2014/main" id="{C02A098A-CD62-0536-CC98-142E82A1B178}"/>
              </a:ext>
            </a:extLst>
          </p:cNvPr>
          <p:cNvPicPr>
            <a:picLocks noChangeAspect="1"/>
          </p:cNvPicPr>
          <p:nvPr userDrawn="1"/>
        </p:nvPicPr>
        <p:blipFill>
          <a:blip r:embed="rId2"/>
          <a:stretch>
            <a:fillRect/>
          </a:stretch>
        </p:blipFill>
        <p:spPr>
          <a:xfrm>
            <a:off x="-125614" y="0"/>
            <a:ext cx="12443228" cy="6999316"/>
          </a:xfrm>
          <a:prstGeom prst="rect">
            <a:avLst/>
          </a:prstGeom>
        </p:spPr>
      </p:pic>
      <p:sp>
        <p:nvSpPr>
          <p:cNvPr id="24" name="Freeform 23">
            <a:extLst>
              <a:ext uri="{FF2B5EF4-FFF2-40B4-BE49-F238E27FC236}">
                <a16:creationId xmlns:a16="http://schemas.microsoft.com/office/drawing/2014/main" id="{3B2B1FE6-44D5-29CA-EA7A-ECC48D717447}"/>
              </a:ext>
            </a:extLst>
          </p:cNvPr>
          <p:cNvSpPr/>
          <p:nvPr userDrawn="1"/>
        </p:nvSpPr>
        <p:spPr>
          <a:xfrm>
            <a:off x="4747098" y="0"/>
            <a:ext cx="7570516" cy="6999316"/>
          </a:xfrm>
          <a:custGeom>
            <a:avLst/>
            <a:gdLst>
              <a:gd name="connsiteX0" fmla="*/ 1505510 w 7570516"/>
              <a:gd name="connsiteY0" fmla="*/ 0 h 6999316"/>
              <a:gd name="connsiteX1" fmla="*/ 7570516 w 7570516"/>
              <a:gd name="connsiteY1" fmla="*/ 0 h 6999316"/>
              <a:gd name="connsiteX2" fmla="*/ 7570516 w 7570516"/>
              <a:gd name="connsiteY2" fmla="*/ 6999316 h 6999316"/>
              <a:gd name="connsiteX3" fmla="*/ 1666530 w 7570516"/>
              <a:gd name="connsiteY3" fmla="*/ 6999316 h 6999316"/>
              <a:gd name="connsiteX4" fmla="*/ 1526574 w 7570516"/>
              <a:gd name="connsiteY4" fmla="*/ 6878083 h 6999316"/>
              <a:gd name="connsiteX5" fmla="*/ 0 w 7570516"/>
              <a:gd name="connsiteY5" fmla="*/ 3429000 h 6999316"/>
              <a:gd name="connsiteX6" fmla="*/ 1364751 w 7570516"/>
              <a:gd name="connsiteY6" fmla="*/ 134201 h 699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0516" h="6999316">
                <a:moveTo>
                  <a:pt x="1505510" y="0"/>
                </a:moveTo>
                <a:lnTo>
                  <a:pt x="7570516" y="0"/>
                </a:lnTo>
                <a:lnTo>
                  <a:pt x="7570516" y="6999316"/>
                </a:lnTo>
                <a:lnTo>
                  <a:pt x="1666530" y="6999316"/>
                </a:lnTo>
                <a:lnTo>
                  <a:pt x="1526574" y="6878083"/>
                </a:lnTo>
                <a:cubicBezTo>
                  <a:pt x="588768" y="6025722"/>
                  <a:pt x="0" y="4796118"/>
                  <a:pt x="0" y="3429000"/>
                </a:cubicBezTo>
                <a:cubicBezTo>
                  <a:pt x="0" y="2142301"/>
                  <a:pt x="521538" y="977414"/>
                  <a:pt x="1364751" y="134201"/>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ubtitle 2">
            <a:extLst>
              <a:ext uri="{FF2B5EF4-FFF2-40B4-BE49-F238E27FC236}">
                <a16:creationId xmlns:a16="http://schemas.microsoft.com/office/drawing/2014/main" id="{BE7E4C37-3E7F-9F4B-8F82-8218DDB3EC26}"/>
              </a:ext>
            </a:extLst>
          </p:cNvPr>
          <p:cNvSpPr>
            <a:spLocks noGrp="1"/>
          </p:cNvSpPr>
          <p:nvPr>
            <p:ph type="subTitle" idx="1"/>
          </p:nvPr>
        </p:nvSpPr>
        <p:spPr>
          <a:xfrm>
            <a:off x="5823974" y="3703637"/>
            <a:ext cx="6368026" cy="1655762"/>
          </a:xfrm>
        </p:spPr>
        <p:txBody>
          <a:bodyPr/>
          <a:lstStyle>
            <a:lvl1pPr marL="0" indent="0" algn="ctr">
              <a:buNone/>
              <a:defRPr sz="2400">
                <a:latin typeface="Avenir Book"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4120130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Slide + Landscape Image [Education]">
    <p:bg>
      <p:bgPr>
        <a:solidFill>
          <a:schemeClr val="bg1"/>
        </a:solidFill>
        <a:effectLst/>
      </p:bgPr>
    </p:bg>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E2CD79B0-D0A4-E647-8593-F0D662A42EFB}"/>
              </a:ext>
            </a:extLst>
          </p:cNvPr>
          <p:cNvSpPr>
            <a:spLocks noGrp="1"/>
          </p:cNvSpPr>
          <p:nvPr>
            <p:ph type="pic" sz="quarter" idx="10"/>
          </p:nvPr>
        </p:nvSpPr>
        <p:spPr>
          <a:xfrm>
            <a:off x="0" y="0"/>
            <a:ext cx="12192000" cy="4572000"/>
          </a:xfrm>
          <a:pattFill prst="lgGrid">
            <a:fgClr>
              <a:schemeClr val="bg1"/>
            </a:fgClr>
            <a:bgClr>
              <a:srgbClr val="E6E7E7"/>
            </a:bgClr>
          </a:pattFill>
          <a:ln>
            <a:noFill/>
          </a:ln>
        </p:spPr>
        <p:txBody>
          <a:bodyPr anchor="ctr"/>
          <a:lstStyle>
            <a:lvl1pPr marL="0" indent="0" algn="ctr">
              <a:buFontTx/>
              <a:buNone/>
              <a:defRPr/>
            </a:lvl1pPr>
          </a:lstStyle>
          <a:p>
            <a:endParaRPr lang="en-US"/>
          </a:p>
        </p:txBody>
      </p:sp>
      <p:sp>
        <p:nvSpPr>
          <p:cNvPr id="2" name="Title 1">
            <a:extLst>
              <a:ext uri="{FF2B5EF4-FFF2-40B4-BE49-F238E27FC236}">
                <a16:creationId xmlns:a16="http://schemas.microsoft.com/office/drawing/2014/main" id="{03DF256E-75AF-6B4E-BE3D-F097975405A3}"/>
              </a:ext>
            </a:extLst>
          </p:cNvPr>
          <p:cNvSpPr>
            <a:spLocks noGrp="1"/>
          </p:cNvSpPr>
          <p:nvPr>
            <p:ph type="ctrTitle"/>
          </p:nvPr>
        </p:nvSpPr>
        <p:spPr>
          <a:xfrm>
            <a:off x="1441525" y="4810064"/>
            <a:ext cx="9226475" cy="1280803"/>
          </a:xfrm>
        </p:spPr>
        <p:txBody>
          <a:bodyPr anchor="ctr">
            <a:normAutofit/>
          </a:bodyPr>
          <a:lstStyle>
            <a:lvl1pPr algn="l">
              <a:defRPr sz="4800" b="1">
                <a:latin typeface="Univers 55" pitchFamily="2" charset="0"/>
              </a:defRPr>
            </a:lvl1pPr>
          </a:lstStyle>
          <a:p>
            <a:r>
              <a:rPr lang="en-US"/>
              <a:t>Click to edit Master title style</a:t>
            </a:r>
          </a:p>
        </p:txBody>
      </p:sp>
      <p:sp>
        <p:nvSpPr>
          <p:cNvPr id="7" name="Rectangle 6">
            <a:extLst>
              <a:ext uri="{FF2B5EF4-FFF2-40B4-BE49-F238E27FC236}">
                <a16:creationId xmlns:a16="http://schemas.microsoft.com/office/drawing/2014/main" id="{51318946-2017-7C43-B612-65CBB0111FC9}"/>
              </a:ext>
            </a:extLst>
          </p:cNvPr>
          <p:cNvSpPr/>
          <p:nvPr userDrawn="1"/>
        </p:nvSpPr>
        <p:spPr>
          <a:xfrm>
            <a:off x="0" y="4508152"/>
            <a:ext cx="10698480" cy="1828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711762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960">
          <p15:clr>
            <a:srgbClr val="FBAE40"/>
          </p15:clr>
        </p15:guide>
        <p15:guide id="2" pos="672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Landscape Image + Content [Default]">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176805E8-9772-9849-9739-A94BDC768342}"/>
              </a:ext>
            </a:extLst>
          </p:cNvPr>
          <p:cNvSpPr>
            <a:spLocks noGrp="1"/>
          </p:cNvSpPr>
          <p:nvPr>
            <p:ph type="pic" sz="quarter" idx="10"/>
          </p:nvPr>
        </p:nvSpPr>
        <p:spPr>
          <a:xfrm>
            <a:off x="1028700" y="595614"/>
            <a:ext cx="5863306" cy="3657600"/>
          </a:xfrm>
          <a:pattFill prst="lgGrid">
            <a:fgClr>
              <a:schemeClr val="bg1"/>
            </a:fgClr>
            <a:bgClr>
              <a:srgbClr val="E6E7E7"/>
            </a:bgClr>
          </a:pattFill>
          <a:ln>
            <a:noFill/>
          </a:ln>
        </p:spPr>
        <p:txBody>
          <a:bodyPr anchor="ctr"/>
          <a:lstStyle>
            <a:lvl1pPr marL="0" indent="0" algn="ctr">
              <a:buFontTx/>
              <a:buNone/>
              <a:defRPr/>
            </a:lvl1pPr>
          </a:lstStyle>
          <a:p>
            <a:endParaRPr lang="en-US"/>
          </a:p>
        </p:txBody>
      </p:sp>
      <p:sp>
        <p:nvSpPr>
          <p:cNvPr id="12" name="Text Placeholder 11">
            <a:extLst>
              <a:ext uri="{FF2B5EF4-FFF2-40B4-BE49-F238E27FC236}">
                <a16:creationId xmlns:a16="http://schemas.microsoft.com/office/drawing/2014/main" id="{3D5BBBBF-A33C-944E-8BA4-4DB050365250}"/>
              </a:ext>
            </a:extLst>
          </p:cNvPr>
          <p:cNvSpPr>
            <a:spLocks noGrp="1"/>
          </p:cNvSpPr>
          <p:nvPr>
            <p:ph type="body" sz="quarter" idx="11"/>
          </p:nvPr>
        </p:nvSpPr>
        <p:spPr>
          <a:xfrm>
            <a:off x="7472363" y="595614"/>
            <a:ext cx="4109682" cy="513887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39C3A1D-1FDB-D545-AE49-0DFC800AE43F}"/>
              </a:ext>
            </a:extLst>
          </p:cNvPr>
          <p:cNvSpPr>
            <a:spLocks noGrp="1"/>
          </p:cNvSpPr>
          <p:nvPr>
            <p:ph type="title"/>
          </p:nvPr>
        </p:nvSpPr>
        <p:spPr>
          <a:xfrm>
            <a:off x="1028700" y="4486869"/>
            <a:ext cx="5863306" cy="1247624"/>
          </a:xfrm>
        </p:spPr>
        <p:txBody>
          <a:bodyPr anchor="t">
            <a:normAutofit/>
          </a:bodyPr>
          <a:lstStyle>
            <a:lvl1pPr>
              <a:defRPr sz="4400" b="1">
                <a:solidFill>
                  <a:schemeClr val="tx1"/>
                </a:solidFill>
              </a:defRPr>
            </a:lvl1pPr>
          </a:lstStyle>
          <a:p>
            <a:r>
              <a:rPr lang="en-US"/>
              <a:t>Click to edit Master title style</a:t>
            </a:r>
          </a:p>
        </p:txBody>
      </p:sp>
    </p:spTree>
    <p:extLst>
      <p:ext uri="{BB962C8B-B14F-4D97-AF65-F5344CB8AC3E}">
        <p14:creationId xmlns:p14="http://schemas.microsoft.com/office/powerpoint/2010/main" val="1816851950"/>
      </p:ext>
    </p:extLst>
  </p:cSld>
  <p:clrMapOvr>
    <a:masterClrMapping/>
  </p:clrMapOvr>
  <p:extLst>
    <p:ext uri="{DCECCB84-F9BA-43D5-87BE-67443E8EF086}">
      <p15:sldGuideLst xmlns:p15="http://schemas.microsoft.com/office/powerpoint/2012/main">
        <p15:guide id="5" orient="horz" pos="3744">
          <p15:clr>
            <a:srgbClr val="FBAE40"/>
          </p15:clr>
        </p15:guide>
        <p15:guide id="6" pos="648">
          <p15:clr>
            <a:srgbClr val="FBAE40"/>
          </p15:clr>
        </p15:guide>
        <p15:guide id="7" orient="horz">
          <p15:clr>
            <a:srgbClr val="FBAE40"/>
          </p15:clr>
        </p15:guide>
        <p15:guide id="8" orient="horz" pos="187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all-out [Disaster Relief]">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06D3602-1EA3-4A49-9BAD-180CEA3D1EDC}"/>
              </a:ext>
            </a:extLst>
          </p:cNvPr>
          <p:cNvSpPr>
            <a:spLocks noGrp="1"/>
          </p:cNvSpPr>
          <p:nvPr>
            <p:ph type="body" sz="quarter" idx="11"/>
          </p:nvPr>
        </p:nvSpPr>
        <p:spPr>
          <a:xfrm>
            <a:off x="2209800" y="1463040"/>
            <a:ext cx="7772400" cy="3931920"/>
          </a:xfrm>
        </p:spPr>
        <p:txBody>
          <a:bodyPr anchor="ctr">
            <a:normAutofit/>
          </a:bodyPr>
          <a:lstStyle>
            <a:lvl1pPr marL="0" indent="0">
              <a:buNone/>
              <a:defRPr sz="4000"/>
            </a:lvl1pPr>
            <a:lvl2pPr marL="457200" indent="0">
              <a:buNone/>
              <a:defRPr sz="4000"/>
            </a:lvl2pPr>
            <a:lvl3pPr marL="914400" indent="0">
              <a:buNone/>
              <a:defRPr sz="4000"/>
            </a:lvl3pPr>
            <a:lvl4pPr marL="1371600" indent="0">
              <a:buNone/>
              <a:defRPr sz="4000"/>
            </a:lvl4pPr>
            <a:lvl5pPr marL="1828800" indent="0">
              <a:buNone/>
              <a:defRPr sz="4000"/>
            </a:lvl5pPr>
          </a:lstStyle>
          <a:p>
            <a:pPr lvl="0"/>
            <a:r>
              <a:rPr lang="en-US"/>
              <a:t>Edit Master text styles</a:t>
            </a:r>
          </a:p>
        </p:txBody>
      </p:sp>
      <p:sp>
        <p:nvSpPr>
          <p:cNvPr id="6" name="Rectangle 5">
            <a:extLst>
              <a:ext uri="{FF2B5EF4-FFF2-40B4-BE49-F238E27FC236}">
                <a16:creationId xmlns:a16="http://schemas.microsoft.com/office/drawing/2014/main" id="{A881F913-81BD-164C-8770-4D16ADA18CD0}"/>
              </a:ext>
            </a:extLst>
          </p:cNvPr>
          <p:cNvSpPr/>
          <p:nvPr userDrawn="1"/>
        </p:nvSpPr>
        <p:spPr>
          <a:xfrm rot="5400000">
            <a:off x="-536608" y="3337560"/>
            <a:ext cx="4572000" cy="182880"/>
          </a:xfrm>
          <a:prstGeom prst="rect">
            <a:avLst/>
          </a:prstGeom>
          <a:solidFill>
            <a:srgbClr val="183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A3F5855-1D05-194A-87E7-F6E42ABE3632}"/>
              </a:ext>
            </a:extLst>
          </p:cNvPr>
          <p:cNvSpPr txBox="1"/>
          <p:nvPr userDrawn="1"/>
        </p:nvSpPr>
        <p:spPr>
          <a:xfrm>
            <a:off x="9264147" y="6117572"/>
            <a:ext cx="2317897" cy="307777"/>
          </a:xfrm>
          <a:prstGeom prst="rect">
            <a:avLst/>
          </a:prstGeom>
          <a:noFill/>
        </p:spPr>
        <p:txBody>
          <a:bodyPr wrap="square" rtlCol="0">
            <a:spAutoFit/>
          </a:bodyPr>
          <a:lstStyle/>
          <a:p>
            <a:pPr algn="r"/>
            <a:fld id="{573099BA-8144-B34A-B913-00CE21EC59FF}" type="slidenum">
              <a:rPr lang="en-US" sz="1400" b="0" i="0" smtClean="0">
                <a:latin typeface="Calibri" panose="020F0502020204030204" pitchFamily="34" charset="0"/>
                <a:cs typeface="Calibri" panose="020F0502020204030204" pitchFamily="34" charset="0"/>
              </a:rPr>
              <a:pPr algn="r"/>
              <a:t>‹#›</a:t>
            </a:fld>
            <a:endParaRPr lang="en-US" sz="1400" b="0" i="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3611789"/>
      </p:ext>
    </p:extLst>
  </p:cSld>
  <p:clrMapOvr>
    <a:masterClrMapping/>
  </p:clrMapOvr>
  <p:extLst>
    <p:ext uri="{DCECCB84-F9BA-43D5-87BE-67443E8EF086}">
      <p15:sldGuideLst xmlns:p15="http://schemas.microsoft.com/office/powerpoint/2012/main">
        <p15:guide id="1" orient="horz" pos="2160">
          <p15:clr>
            <a:srgbClr val="FBAE40"/>
          </p15:clr>
        </p15:guide>
        <p15:guide id="3" pos="7680">
          <p15:clr>
            <a:srgbClr val="FBAE40"/>
          </p15:clr>
        </p15:guide>
        <p15:guide id="4"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U v Bank high level">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557F9B66-FFEC-D4B4-91A8-A4B250092B31}"/>
              </a:ext>
            </a:extLst>
          </p:cNvPr>
          <p:cNvSpPr txBox="1"/>
          <p:nvPr userDrawn="1"/>
        </p:nvSpPr>
        <p:spPr>
          <a:xfrm>
            <a:off x="770782" y="327117"/>
            <a:ext cx="7966710" cy="707886"/>
          </a:xfrm>
          <a:prstGeom prst="rect">
            <a:avLst/>
          </a:prstGeom>
          <a:noFill/>
        </p:spPr>
        <p:txBody>
          <a:bodyPr wrap="square" rtlCol="0">
            <a:spAutoFit/>
          </a:bodyPr>
          <a:lstStyle/>
          <a:p>
            <a:r>
              <a:rPr lang="en-US" sz="4000" b="1" dirty="0">
                <a:solidFill>
                  <a:schemeClr val="tx1"/>
                </a:solidFill>
                <a:latin typeface="Univers 55"/>
              </a:rPr>
              <a:t>Some Key Differences</a:t>
            </a:r>
          </a:p>
        </p:txBody>
      </p:sp>
      <p:grpSp>
        <p:nvGrpSpPr>
          <p:cNvPr id="38" name="Group 37">
            <a:extLst>
              <a:ext uri="{FF2B5EF4-FFF2-40B4-BE49-F238E27FC236}">
                <a16:creationId xmlns:a16="http://schemas.microsoft.com/office/drawing/2014/main" id="{A4315B7A-0A2E-4A61-3077-4E043C39C291}"/>
              </a:ext>
            </a:extLst>
          </p:cNvPr>
          <p:cNvGrpSpPr/>
          <p:nvPr userDrawn="1"/>
        </p:nvGrpSpPr>
        <p:grpSpPr>
          <a:xfrm>
            <a:off x="1407530" y="1334187"/>
            <a:ext cx="9290948" cy="4965141"/>
            <a:chOff x="1407529" y="1174035"/>
            <a:chExt cx="9326881" cy="5307234"/>
          </a:xfrm>
        </p:grpSpPr>
        <p:sp>
          <p:nvSpPr>
            <p:cNvPr id="3" name="Rectangle: Top Corners Rounded 2">
              <a:extLst>
                <a:ext uri="{FF2B5EF4-FFF2-40B4-BE49-F238E27FC236}">
                  <a16:creationId xmlns:a16="http://schemas.microsoft.com/office/drawing/2014/main" id="{8D6F4E57-0C35-8B37-90E6-CFD46E818AB0}"/>
                </a:ext>
              </a:extLst>
            </p:cNvPr>
            <p:cNvSpPr/>
            <p:nvPr userDrawn="1"/>
          </p:nvSpPr>
          <p:spPr>
            <a:xfrm>
              <a:off x="1407529" y="1174035"/>
              <a:ext cx="3291840" cy="731520"/>
            </a:xfrm>
            <a:prstGeom prst="round2SameRect">
              <a:avLst>
                <a:gd name="adj1" fmla="val 50000"/>
                <a:gd name="adj2" fmla="val 0"/>
              </a:avLst>
            </a:prstGeom>
            <a:solidFill>
              <a:srgbClr val="0034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300" normalizeH="0" baseline="0" noProof="0" dirty="0">
                  <a:ln>
                    <a:noFill/>
                  </a:ln>
                  <a:solidFill>
                    <a:srgbClr val="FFFFFF"/>
                  </a:solidFill>
                  <a:effectLst/>
                  <a:uLnTx/>
                  <a:uFillTx/>
                  <a:latin typeface="Calibri" panose="020F0502020204030204"/>
                  <a:ea typeface="+mn-ea"/>
                  <a:cs typeface="+mn-cs"/>
                </a:rPr>
                <a:t>CREDIT UNIONS</a:t>
              </a:r>
            </a:p>
          </p:txBody>
        </p:sp>
        <p:grpSp>
          <p:nvGrpSpPr>
            <p:cNvPr id="4" name="Group 3">
              <a:extLst>
                <a:ext uri="{FF2B5EF4-FFF2-40B4-BE49-F238E27FC236}">
                  <a16:creationId xmlns:a16="http://schemas.microsoft.com/office/drawing/2014/main" id="{59BB7828-6BB5-A386-562A-502BBD4D3187}"/>
                </a:ext>
              </a:extLst>
            </p:cNvPr>
            <p:cNvGrpSpPr/>
            <p:nvPr userDrawn="1"/>
          </p:nvGrpSpPr>
          <p:grpSpPr>
            <a:xfrm>
              <a:off x="1407530" y="1886863"/>
              <a:ext cx="9326880" cy="914928"/>
              <a:chOff x="1432560" y="2103598"/>
              <a:chExt cx="9326880" cy="914928"/>
            </a:xfrm>
          </p:grpSpPr>
          <p:cxnSp>
            <p:nvCxnSpPr>
              <p:cNvPr id="5" name="Straight Connector 4">
                <a:extLst>
                  <a:ext uri="{FF2B5EF4-FFF2-40B4-BE49-F238E27FC236}">
                    <a16:creationId xmlns:a16="http://schemas.microsoft.com/office/drawing/2014/main" id="{EE6106DB-4D36-50AA-D16A-54B3A7698B51}"/>
                  </a:ext>
                </a:extLst>
              </p:cNvPr>
              <p:cNvCxnSpPr/>
              <p:nvPr/>
            </p:nvCxnSpPr>
            <p:spPr>
              <a:xfrm>
                <a:off x="4724400" y="2561326"/>
                <a:ext cx="27432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42C4F1E-39FB-1FDB-6B4D-9CD142E5EDA5}"/>
                  </a:ext>
                </a:extLst>
              </p:cNvPr>
              <p:cNvSpPr/>
              <p:nvPr/>
            </p:nvSpPr>
            <p:spPr>
              <a:xfrm>
                <a:off x="7467600" y="2104126"/>
                <a:ext cx="3291840" cy="914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000000"/>
                    </a:solidFill>
                    <a:effectLst/>
                    <a:uLnTx/>
                    <a:uFillTx/>
                    <a:latin typeface="Calibri" panose="020F0502020204030204"/>
                    <a:ea typeface="+mn-ea"/>
                    <a:cs typeface="+mn-cs"/>
                  </a:rPr>
                  <a:t>For-profit </a:t>
                </a:r>
                <a:r>
                  <a:rPr kumimoji="0" lang="en-US" sz="1700" b="1" i="0" u="none" strike="noStrike" kern="1200" cap="none" spc="0" normalizeH="0" baseline="0" noProof="0">
                    <a:ln>
                      <a:noFill/>
                    </a:ln>
                    <a:solidFill>
                      <a:srgbClr val="000000"/>
                    </a:solidFill>
                    <a:effectLst/>
                    <a:uLnTx/>
                    <a:uFillTx/>
                    <a:latin typeface="Calibri" panose="020F0502020204030204"/>
                    <a:ea typeface="+mn-ea"/>
                    <a:cs typeface="+mn-cs"/>
                  </a:rPr>
                  <a:t>corporations</a:t>
                </a:r>
                <a:r>
                  <a:rPr kumimoji="0" lang="en-US" sz="1700" b="0" i="0" u="none" strike="noStrike" kern="1200" cap="none" spc="0" normalizeH="0" baseline="0" noProof="0">
                    <a:ln>
                      <a:noFill/>
                    </a:ln>
                    <a:solidFill>
                      <a:srgbClr val="000000"/>
                    </a:solidFill>
                    <a:effectLst/>
                    <a:uLnTx/>
                    <a:uFillTx/>
                    <a:latin typeface="Calibri" panose="020F0502020204030204"/>
                    <a:ea typeface="+mn-ea"/>
                    <a:cs typeface="+mn-cs"/>
                  </a:rPr>
                  <a:t> </a:t>
                </a:r>
                <a:br>
                  <a:rPr kumimoji="0" lang="en-US" sz="1700" b="0" i="0" u="none" strike="noStrike" kern="1200" cap="none" spc="0" normalizeH="0" baseline="0" noProof="0">
                    <a:ln>
                      <a:noFill/>
                    </a:ln>
                    <a:solidFill>
                      <a:srgbClr val="000000"/>
                    </a:solidFill>
                    <a:effectLst/>
                    <a:uLnTx/>
                    <a:uFillTx/>
                    <a:latin typeface="Calibri" panose="020F0502020204030204"/>
                    <a:ea typeface="+mn-ea"/>
                    <a:cs typeface="+mn-cs"/>
                  </a:rPr>
                </a:br>
                <a:r>
                  <a:rPr kumimoji="0" lang="en-US" sz="1700" b="0" i="0" u="none" strike="noStrike" kern="1200" cap="none" spc="0" normalizeH="0" baseline="0" noProof="0">
                    <a:ln>
                      <a:noFill/>
                    </a:ln>
                    <a:solidFill>
                      <a:srgbClr val="000000"/>
                    </a:solidFill>
                    <a:effectLst/>
                    <a:uLnTx/>
                    <a:uFillTx/>
                    <a:latin typeface="Calibri" panose="020F0502020204030204"/>
                    <a:ea typeface="+mn-ea"/>
                    <a:cs typeface="+mn-cs"/>
                  </a:rPr>
                  <a:t>owned by stockholders</a:t>
                </a:r>
              </a:p>
            </p:txBody>
          </p:sp>
          <p:sp>
            <p:nvSpPr>
              <p:cNvPr id="7" name="Rectangle 6">
                <a:extLst>
                  <a:ext uri="{FF2B5EF4-FFF2-40B4-BE49-F238E27FC236}">
                    <a16:creationId xmlns:a16="http://schemas.microsoft.com/office/drawing/2014/main" id="{05DAB79A-3E0A-4E80-6D93-48AE3C1A0BE9}"/>
                  </a:ext>
                </a:extLst>
              </p:cNvPr>
              <p:cNvSpPr/>
              <p:nvPr/>
            </p:nvSpPr>
            <p:spPr>
              <a:xfrm>
                <a:off x="5231182" y="2338189"/>
                <a:ext cx="1729640" cy="446276"/>
              </a:xfrm>
              <a:prstGeom prst="rect">
                <a:avLst/>
              </a:prstGeom>
              <a:solidFill>
                <a:schemeClr val="bg1"/>
              </a:solidFill>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140" normalizeH="0" baseline="0" noProof="0">
                    <a:ln>
                      <a:noFill/>
                    </a:ln>
                    <a:solidFill>
                      <a:srgbClr val="416CA9">
                        <a:lumMod val="75000"/>
                      </a:srgbClr>
                    </a:solidFill>
                    <a:effectLst/>
                    <a:uLnTx/>
                    <a:uFillTx/>
                    <a:latin typeface="Calibri Light" panose="020F0302020204030204"/>
                    <a:ea typeface="+mn-ea"/>
                    <a:cs typeface="+mn-cs"/>
                  </a:rPr>
                  <a:t>STRUCTURE</a:t>
                </a:r>
                <a:endParaRPr kumimoji="0" lang="en-US" sz="2300" b="0" i="0" u="none" strike="noStrike" kern="1200" cap="none" spc="140" normalizeH="0" baseline="0" noProof="0">
                  <a:ln>
                    <a:noFill/>
                  </a:ln>
                  <a:solidFill>
                    <a:srgbClr val="000000"/>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4EA5954-E928-EA0D-14AD-FE1A0CECDB08}"/>
                  </a:ext>
                </a:extLst>
              </p:cNvPr>
              <p:cNvSpPr/>
              <p:nvPr/>
            </p:nvSpPr>
            <p:spPr>
              <a:xfrm>
                <a:off x="1432560" y="2103598"/>
                <a:ext cx="3291840" cy="914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000000"/>
                    </a:solidFill>
                    <a:effectLst/>
                    <a:uLnTx/>
                    <a:uFillTx/>
                    <a:latin typeface="Calibri" panose="020F0502020204030204"/>
                    <a:ea typeface="+mn-ea"/>
                    <a:cs typeface="+mn-cs"/>
                  </a:rPr>
                  <a:t>Not-for-profit </a:t>
                </a:r>
                <a:r>
                  <a:rPr kumimoji="0" lang="en-US" sz="1700" b="1" i="0" u="none" strike="noStrike" kern="1200" cap="none" spc="0" normalizeH="0" baseline="0" noProof="0">
                    <a:ln>
                      <a:noFill/>
                    </a:ln>
                    <a:solidFill>
                      <a:srgbClr val="000000"/>
                    </a:solidFill>
                    <a:effectLst/>
                    <a:uLnTx/>
                    <a:uFillTx/>
                    <a:latin typeface="Calibri" panose="020F0502020204030204"/>
                    <a:ea typeface="+mn-ea"/>
                    <a:cs typeface="+mn-cs"/>
                  </a:rPr>
                  <a:t>cooperative </a:t>
                </a:r>
                <a:br>
                  <a:rPr kumimoji="0" lang="en-US" sz="1700" b="1" i="0" u="none" strike="noStrike" kern="1200" cap="none" spc="0" normalizeH="0" baseline="0" noProof="0">
                    <a:ln>
                      <a:noFill/>
                    </a:ln>
                    <a:solidFill>
                      <a:srgbClr val="000000"/>
                    </a:solidFill>
                    <a:effectLst/>
                    <a:uLnTx/>
                    <a:uFillTx/>
                    <a:latin typeface="Calibri" panose="020F0502020204030204"/>
                    <a:ea typeface="+mn-ea"/>
                    <a:cs typeface="+mn-cs"/>
                  </a:rPr>
                </a:br>
                <a:r>
                  <a:rPr kumimoji="0" lang="en-US" sz="1700" b="0" i="0" u="none" strike="noStrike" kern="1200" cap="none" spc="0" normalizeH="0" baseline="0" noProof="0">
                    <a:ln>
                      <a:noFill/>
                    </a:ln>
                    <a:solidFill>
                      <a:srgbClr val="000000"/>
                    </a:solidFill>
                    <a:effectLst/>
                    <a:uLnTx/>
                    <a:uFillTx/>
                    <a:latin typeface="Calibri" panose="020F0502020204030204"/>
                    <a:ea typeface="+mn-ea"/>
                    <a:cs typeface="+mn-cs"/>
                  </a:rPr>
                  <a:t>owned by members</a:t>
                </a:r>
              </a:p>
            </p:txBody>
          </p:sp>
        </p:grpSp>
        <p:sp>
          <p:nvSpPr>
            <p:cNvPr id="9" name="Rectangle: Top Corners Rounded 8">
              <a:extLst>
                <a:ext uri="{FF2B5EF4-FFF2-40B4-BE49-F238E27FC236}">
                  <a16:creationId xmlns:a16="http://schemas.microsoft.com/office/drawing/2014/main" id="{C2415349-6E70-871A-8DDF-7DAD58FA5B3C}"/>
                </a:ext>
              </a:extLst>
            </p:cNvPr>
            <p:cNvSpPr/>
            <p:nvPr userDrawn="1"/>
          </p:nvSpPr>
          <p:spPr>
            <a:xfrm>
              <a:off x="7442569" y="1177926"/>
              <a:ext cx="3291840" cy="731520"/>
            </a:xfrm>
            <a:prstGeom prst="round2SameRect">
              <a:avLst>
                <a:gd name="adj1" fmla="val 50000"/>
                <a:gd name="adj2" fmla="val 0"/>
              </a:avLst>
            </a:prstGeom>
            <a:solidFill>
              <a:srgbClr val="183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300" normalizeH="0" baseline="0" noProof="0" dirty="0">
                  <a:ln w="0"/>
                  <a:solidFill>
                    <a:srgbClr val="FFFFFF"/>
                  </a:solidFill>
                  <a:effectLst>
                    <a:outerShdw blurRad="38100" dist="25400" dir="5400000" algn="ctr" rotWithShape="0">
                      <a:srgbClr val="6E747A">
                        <a:alpha val="43000"/>
                      </a:srgbClr>
                    </a:outerShdw>
                  </a:effectLst>
                  <a:uLnTx/>
                  <a:uFillTx/>
                  <a:latin typeface="Calibri" panose="020F0502020204030204"/>
                  <a:ea typeface="+mn-ea"/>
                  <a:cs typeface="+mn-cs"/>
                </a:rPr>
                <a:t>BANKS</a:t>
              </a:r>
            </a:p>
          </p:txBody>
        </p:sp>
        <p:grpSp>
          <p:nvGrpSpPr>
            <p:cNvPr id="12" name="Group 11">
              <a:extLst>
                <a:ext uri="{FF2B5EF4-FFF2-40B4-BE49-F238E27FC236}">
                  <a16:creationId xmlns:a16="http://schemas.microsoft.com/office/drawing/2014/main" id="{4B684CC7-297E-59DC-9B9C-852AB320D65C}"/>
                </a:ext>
              </a:extLst>
            </p:cNvPr>
            <p:cNvGrpSpPr/>
            <p:nvPr userDrawn="1"/>
          </p:nvGrpSpPr>
          <p:grpSpPr>
            <a:xfrm>
              <a:off x="1407530" y="2805175"/>
              <a:ext cx="9326880" cy="914928"/>
              <a:chOff x="1432560" y="3017866"/>
              <a:chExt cx="9326880" cy="914928"/>
            </a:xfrm>
          </p:grpSpPr>
          <p:cxnSp>
            <p:nvCxnSpPr>
              <p:cNvPr id="13" name="Straight Connector 12">
                <a:extLst>
                  <a:ext uri="{FF2B5EF4-FFF2-40B4-BE49-F238E27FC236}">
                    <a16:creationId xmlns:a16="http://schemas.microsoft.com/office/drawing/2014/main" id="{F3F4DB99-6AFB-248B-CF05-CE95EBAA7081}"/>
                  </a:ext>
                </a:extLst>
              </p:cNvPr>
              <p:cNvCxnSpPr/>
              <p:nvPr/>
            </p:nvCxnSpPr>
            <p:spPr>
              <a:xfrm>
                <a:off x="4724400" y="3479959"/>
                <a:ext cx="27432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11204353-EB4A-25ED-A2F4-06EA5525B3D2}"/>
                  </a:ext>
                </a:extLst>
              </p:cNvPr>
              <p:cNvSpPr/>
              <p:nvPr/>
            </p:nvSpPr>
            <p:spPr>
              <a:xfrm>
                <a:off x="7467600" y="3018394"/>
                <a:ext cx="3291840" cy="9144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000000"/>
                    </a:solidFill>
                    <a:effectLst/>
                    <a:uLnTx/>
                    <a:uFillTx/>
                    <a:latin typeface="Calibri" panose="020F0502020204030204"/>
                    <a:ea typeface="+mn-ea"/>
                    <a:cs typeface="+mn-cs"/>
                  </a:rPr>
                  <a:t>Returned to stockholders in the </a:t>
                </a:r>
                <a:br>
                  <a:rPr kumimoji="0" lang="en-US" sz="1700" b="0" i="0" u="none" strike="noStrike" kern="1200" cap="none" spc="0" normalizeH="0" baseline="0" noProof="0">
                    <a:ln>
                      <a:noFill/>
                    </a:ln>
                    <a:solidFill>
                      <a:srgbClr val="000000"/>
                    </a:solidFill>
                    <a:effectLst/>
                    <a:uLnTx/>
                    <a:uFillTx/>
                    <a:latin typeface="Calibri" panose="020F0502020204030204"/>
                    <a:ea typeface="+mn-ea"/>
                    <a:cs typeface="+mn-cs"/>
                  </a:rPr>
                </a:br>
                <a:r>
                  <a:rPr kumimoji="0" lang="en-US" sz="1700" b="0" i="0" u="none" strike="noStrike" kern="1200" cap="none" spc="0" normalizeH="0" baseline="0" noProof="0">
                    <a:ln>
                      <a:noFill/>
                    </a:ln>
                    <a:solidFill>
                      <a:srgbClr val="000000"/>
                    </a:solidFill>
                    <a:effectLst/>
                    <a:uLnTx/>
                    <a:uFillTx/>
                    <a:latin typeface="Calibri" panose="020F0502020204030204"/>
                    <a:ea typeface="+mn-ea"/>
                    <a:cs typeface="+mn-cs"/>
                  </a:rPr>
                  <a:t>form of dividends</a:t>
                </a:r>
              </a:p>
            </p:txBody>
          </p:sp>
          <p:sp>
            <p:nvSpPr>
              <p:cNvPr id="15" name="Rectangle 14">
                <a:extLst>
                  <a:ext uri="{FF2B5EF4-FFF2-40B4-BE49-F238E27FC236}">
                    <a16:creationId xmlns:a16="http://schemas.microsoft.com/office/drawing/2014/main" id="{1065E622-084E-0094-BEC0-3C14D7ED542E}"/>
                  </a:ext>
                </a:extLst>
              </p:cNvPr>
              <p:cNvSpPr/>
              <p:nvPr/>
            </p:nvSpPr>
            <p:spPr>
              <a:xfrm>
                <a:off x="5328161" y="3252457"/>
                <a:ext cx="1535677" cy="446276"/>
              </a:xfrm>
              <a:prstGeom prst="rect">
                <a:avLst/>
              </a:prstGeom>
              <a:solidFill>
                <a:schemeClr val="bg1"/>
              </a:solidFill>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140" normalizeH="0" baseline="0" noProof="0">
                    <a:ln>
                      <a:noFill/>
                    </a:ln>
                    <a:solidFill>
                      <a:srgbClr val="416CA9">
                        <a:lumMod val="75000"/>
                      </a:srgbClr>
                    </a:solidFill>
                    <a:effectLst/>
                    <a:uLnTx/>
                    <a:uFillTx/>
                    <a:latin typeface="Calibri Light" panose="020F0302020204030204"/>
                    <a:ea typeface="+mn-ea"/>
                    <a:cs typeface="+mn-cs"/>
                  </a:rPr>
                  <a:t>EARNINGS</a:t>
                </a:r>
                <a:endParaRPr kumimoji="0" lang="en-US" sz="2300" b="0" i="0" u="none" strike="noStrike" kern="1200" cap="none" spc="140" normalizeH="0" baseline="0" noProof="0">
                  <a:ln>
                    <a:noFill/>
                  </a:ln>
                  <a:solidFill>
                    <a:srgbClr val="00000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54B8658-D3D4-5E50-E4C5-EF47536E8202}"/>
                  </a:ext>
                </a:extLst>
              </p:cNvPr>
              <p:cNvSpPr/>
              <p:nvPr/>
            </p:nvSpPr>
            <p:spPr>
              <a:xfrm>
                <a:off x="1432560" y="3017866"/>
                <a:ext cx="3291840" cy="9144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000000"/>
                    </a:solidFill>
                    <a:effectLst/>
                    <a:uLnTx/>
                    <a:uFillTx/>
                    <a:latin typeface="Calibri" panose="020F0502020204030204"/>
                    <a:ea typeface="+mn-ea"/>
                    <a:cs typeface="+mn-cs"/>
                  </a:rPr>
                  <a:t>Returned to members in the form </a:t>
                </a:r>
                <a:br>
                  <a:rPr kumimoji="0" lang="en-US" sz="1700" b="0" i="0" u="none" strike="noStrike" kern="1200" cap="none" spc="0" normalizeH="0" baseline="0" noProof="0">
                    <a:ln>
                      <a:noFill/>
                    </a:ln>
                    <a:solidFill>
                      <a:srgbClr val="000000"/>
                    </a:solidFill>
                    <a:effectLst/>
                    <a:uLnTx/>
                    <a:uFillTx/>
                    <a:latin typeface="Calibri" panose="020F0502020204030204"/>
                    <a:ea typeface="+mn-ea"/>
                    <a:cs typeface="+mn-cs"/>
                  </a:rPr>
                </a:br>
                <a:r>
                  <a:rPr kumimoji="0" lang="en-US" sz="1700" b="0" i="0" u="none" strike="noStrike" kern="1200" cap="none" spc="0" normalizeH="0" baseline="0" noProof="0">
                    <a:ln>
                      <a:noFill/>
                    </a:ln>
                    <a:solidFill>
                      <a:srgbClr val="000000"/>
                    </a:solidFill>
                    <a:effectLst/>
                    <a:uLnTx/>
                    <a:uFillTx/>
                    <a:latin typeface="Calibri" panose="020F0502020204030204"/>
                    <a:ea typeface="+mn-ea"/>
                    <a:cs typeface="+mn-cs"/>
                  </a:rPr>
                  <a:t>of better rates, fewer/lower fees and services like free ATMs</a:t>
                </a:r>
              </a:p>
            </p:txBody>
          </p:sp>
        </p:grpSp>
        <p:grpSp>
          <p:nvGrpSpPr>
            <p:cNvPr id="17" name="Group 16">
              <a:extLst>
                <a:ext uri="{FF2B5EF4-FFF2-40B4-BE49-F238E27FC236}">
                  <a16:creationId xmlns:a16="http://schemas.microsoft.com/office/drawing/2014/main" id="{F404A39B-82A6-AE1B-C06C-AF7B48249EEF}"/>
                </a:ext>
              </a:extLst>
            </p:cNvPr>
            <p:cNvGrpSpPr/>
            <p:nvPr userDrawn="1"/>
          </p:nvGrpSpPr>
          <p:grpSpPr>
            <a:xfrm>
              <a:off x="1407529" y="3726640"/>
              <a:ext cx="9326880" cy="914928"/>
              <a:chOff x="1432560" y="3932134"/>
              <a:chExt cx="9326880" cy="914928"/>
            </a:xfrm>
          </p:grpSpPr>
          <p:cxnSp>
            <p:nvCxnSpPr>
              <p:cNvPr id="18" name="Straight Connector 17">
                <a:extLst>
                  <a:ext uri="{FF2B5EF4-FFF2-40B4-BE49-F238E27FC236}">
                    <a16:creationId xmlns:a16="http://schemas.microsoft.com/office/drawing/2014/main" id="{2754DE8E-A55F-F181-7824-52716923D262}"/>
                  </a:ext>
                </a:extLst>
              </p:cNvPr>
              <p:cNvCxnSpPr/>
              <p:nvPr/>
            </p:nvCxnSpPr>
            <p:spPr>
              <a:xfrm>
                <a:off x="4724400" y="4398592"/>
                <a:ext cx="27432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81E79048-794B-E2D8-4AC3-C991DB95A23F}"/>
                  </a:ext>
                </a:extLst>
              </p:cNvPr>
              <p:cNvSpPr/>
              <p:nvPr/>
            </p:nvSpPr>
            <p:spPr>
              <a:xfrm>
                <a:off x="7467600" y="3932662"/>
                <a:ext cx="3291840" cy="914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000000"/>
                    </a:solidFill>
                    <a:effectLst/>
                    <a:uLnTx/>
                    <a:uFillTx/>
                    <a:latin typeface="Calibri" panose="020F0502020204030204"/>
                    <a:ea typeface="+mn-ea"/>
                    <a:cs typeface="+mn-cs"/>
                  </a:rPr>
                  <a:t>Board of Directors elected by stockholders, may not be customers</a:t>
                </a:r>
              </a:p>
            </p:txBody>
          </p:sp>
          <p:sp>
            <p:nvSpPr>
              <p:cNvPr id="20" name="Rectangle 19">
                <a:extLst>
                  <a:ext uri="{FF2B5EF4-FFF2-40B4-BE49-F238E27FC236}">
                    <a16:creationId xmlns:a16="http://schemas.microsoft.com/office/drawing/2014/main" id="{290340E3-5D38-1955-A15B-EDF47A0EC845}"/>
                  </a:ext>
                </a:extLst>
              </p:cNvPr>
              <p:cNvSpPr/>
              <p:nvPr/>
            </p:nvSpPr>
            <p:spPr>
              <a:xfrm>
                <a:off x="5088193" y="4166725"/>
                <a:ext cx="2015615" cy="446276"/>
              </a:xfrm>
              <a:prstGeom prst="rect">
                <a:avLst/>
              </a:prstGeom>
              <a:solidFill>
                <a:schemeClr val="bg1"/>
              </a:solidFill>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140" normalizeH="0" baseline="0" noProof="0">
                    <a:ln>
                      <a:noFill/>
                    </a:ln>
                    <a:solidFill>
                      <a:srgbClr val="416CA9">
                        <a:lumMod val="75000"/>
                      </a:srgbClr>
                    </a:solidFill>
                    <a:effectLst/>
                    <a:uLnTx/>
                    <a:uFillTx/>
                    <a:latin typeface="Calibri Light" panose="020F0302020204030204"/>
                    <a:ea typeface="+mn-ea"/>
                    <a:cs typeface="+mn-cs"/>
                  </a:rPr>
                  <a:t>GOVERNANCE</a:t>
                </a:r>
                <a:endParaRPr kumimoji="0" lang="en-US" sz="2300" b="0" i="0" u="none" strike="noStrike" kern="1200" cap="none" spc="140" normalizeH="0" baseline="0" noProof="0">
                  <a:ln>
                    <a:noFill/>
                  </a:ln>
                  <a:solidFill>
                    <a:srgbClr val="000000"/>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7B6952D3-7177-6824-1B6E-F9DCE35D0460}"/>
                  </a:ext>
                </a:extLst>
              </p:cNvPr>
              <p:cNvSpPr/>
              <p:nvPr/>
            </p:nvSpPr>
            <p:spPr>
              <a:xfrm>
                <a:off x="1432560" y="3932134"/>
                <a:ext cx="3291840" cy="914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000000"/>
                    </a:solidFill>
                    <a:effectLst/>
                    <a:uLnTx/>
                    <a:uFillTx/>
                    <a:latin typeface="Calibri" panose="020F0502020204030204"/>
                    <a:ea typeface="+mn-ea"/>
                    <a:cs typeface="+mn-cs"/>
                  </a:rPr>
                  <a:t>Board of Directors are members </a:t>
                </a:r>
                <a:br>
                  <a:rPr kumimoji="0" lang="en-US" sz="1700" b="0" i="0" u="none" strike="noStrike" kern="1200" cap="none" spc="0" normalizeH="0" baseline="0" noProof="0">
                    <a:ln>
                      <a:noFill/>
                    </a:ln>
                    <a:solidFill>
                      <a:srgbClr val="000000"/>
                    </a:solidFill>
                    <a:effectLst/>
                    <a:uLnTx/>
                    <a:uFillTx/>
                    <a:latin typeface="Calibri" panose="020F0502020204030204"/>
                    <a:ea typeface="+mn-ea"/>
                    <a:cs typeface="+mn-cs"/>
                  </a:rPr>
                </a:br>
                <a:r>
                  <a:rPr kumimoji="0" lang="en-US" sz="1700" b="0" i="0" u="none" strike="noStrike" kern="1200" cap="none" spc="0" normalizeH="0" baseline="0" noProof="0">
                    <a:ln>
                      <a:noFill/>
                    </a:ln>
                    <a:solidFill>
                      <a:srgbClr val="000000"/>
                    </a:solidFill>
                    <a:effectLst/>
                    <a:uLnTx/>
                    <a:uFillTx/>
                    <a:latin typeface="Calibri" panose="020F0502020204030204"/>
                    <a:ea typeface="+mn-ea"/>
                    <a:cs typeface="+mn-cs"/>
                  </a:rPr>
                  <a:t>and elected by members</a:t>
                </a:r>
              </a:p>
            </p:txBody>
          </p:sp>
        </p:grpSp>
        <p:grpSp>
          <p:nvGrpSpPr>
            <p:cNvPr id="22" name="Group 21">
              <a:extLst>
                <a:ext uri="{FF2B5EF4-FFF2-40B4-BE49-F238E27FC236}">
                  <a16:creationId xmlns:a16="http://schemas.microsoft.com/office/drawing/2014/main" id="{B62ACE60-561B-DC75-8919-5CD0FC7A63C1}"/>
                </a:ext>
              </a:extLst>
            </p:cNvPr>
            <p:cNvGrpSpPr/>
            <p:nvPr userDrawn="1"/>
          </p:nvGrpSpPr>
          <p:grpSpPr>
            <a:xfrm>
              <a:off x="1407529" y="4645932"/>
              <a:ext cx="9326880" cy="914928"/>
              <a:chOff x="1432560" y="4846402"/>
              <a:chExt cx="9326880" cy="914928"/>
            </a:xfrm>
          </p:grpSpPr>
          <p:cxnSp>
            <p:nvCxnSpPr>
              <p:cNvPr id="23" name="Straight Connector 22">
                <a:extLst>
                  <a:ext uri="{FF2B5EF4-FFF2-40B4-BE49-F238E27FC236}">
                    <a16:creationId xmlns:a16="http://schemas.microsoft.com/office/drawing/2014/main" id="{A662DB1A-52E9-0538-21D8-6DD03B53EBFC}"/>
                  </a:ext>
                </a:extLst>
              </p:cNvPr>
              <p:cNvCxnSpPr/>
              <p:nvPr/>
            </p:nvCxnSpPr>
            <p:spPr>
              <a:xfrm>
                <a:off x="4724400" y="5317225"/>
                <a:ext cx="27432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F836EAE-A7BF-3143-499C-6E3D6273A609}"/>
                  </a:ext>
                </a:extLst>
              </p:cNvPr>
              <p:cNvSpPr/>
              <p:nvPr/>
            </p:nvSpPr>
            <p:spPr>
              <a:xfrm>
                <a:off x="7467600" y="4846930"/>
                <a:ext cx="3291840" cy="9144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000000"/>
                    </a:solidFill>
                    <a:effectLst/>
                    <a:uLnTx/>
                    <a:uFillTx/>
                    <a:latin typeface="Calibri" panose="020F0502020204030204"/>
                    <a:ea typeface="+mn-ea"/>
                    <a:cs typeface="+mn-cs"/>
                  </a:rPr>
                  <a:t>Deposits insured up to $250K </a:t>
                </a:r>
                <a:br>
                  <a:rPr kumimoji="0" lang="en-US" sz="1700" b="0" i="0" u="none" strike="noStrike" kern="1200" cap="none" spc="0" normalizeH="0" baseline="0" noProof="0">
                    <a:ln>
                      <a:noFill/>
                    </a:ln>
                    <a:solidFill>
                      <a:srgbClr val="000000"/>
                    </a:solidFill>
                    <a:effectLst/>
                    <a:uLnTx/>
                    <a:uFillTx/>
                    <a:latin typeface="Calibri" panose="020F0502020204030204"/>
                    <a:ea typeface="+mn-ea"/>
                    <a:cs typeface="+mn-cs"/>
                  </a:rPr>
                </a:br>
                <a:r>
                  <a:rPr kumimoji="0" lang="en-US" sz="1700" b="0" i="0" u="none" strike="noStrike" kern="1200" cap="none" spc="0" normalizeH="0" baseline="0" noProof="0">
                    <a:ln>
                      <a:noFill/>
                    </a:ln>
                    <a:solidFill>
                      <a:srgbClr val="000000"/>
                    </a:solidFill>
                    <a:effectLst/>
                    <a:uLnTx/>
                    <a:uFillTx/>
                    <a:latin typeface="Calibri" panose="020F0502020204030204"/>
                    <a:ea typeface="+mn-ea"/>
                    <a:cs typeface="+mn-cs"/>
                  </a:rPr>
                  <a:t>by the FDIC</a:t>
                </a:r>
              </a:p>
            </p:txBody>
          </p:sp>
          <p:sp>
            <p:nvSpPr>
              <p:cNvPr id="25" name="Rectangle 24">
                <a:extLst>
                  <a:ext uri="{FF2B5EF4-FFF2-40B4-BE49-F238E27FC236}">
                    <a16:creationId xmlns:a16="http://schemas.microsoft.com/office/drawing/2014/main" id="{96C48149-D130-1440-262F-9D0C06E4269B}"/>
                  </a:ext>
                </a:extLst>
              </p:cNvPr>
              <p:cNvSpPr/>
              <p:nvPr/>
            </p:nvSpPr>
            <p:spPr>
              <a:xfrm>
                <a:off x="5238396" y="5080993"/>
                <a:ext cx="1715213" cy="446276"/>
              </a:xfrm>
              <a:prstGeom prst="rect">
                <a:avLst/>
              </a:prstGeom>
              <a:solidFill>
                <a:schemeClr val="bg1"/>
              </a:solidFill>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140" normalizeH="0" baseline="0" noProof="0">
                    <a:ln>
                      <a:noFill/>
                    </a:ln>
                    <a:solidFill>
                      <a:srgbClr val="416CA9">
                        <a:lumMod val="75000"/>
                      </a:srgbClr>
                    </a:solidFill>
                    <a:effectLst/>
                    <a:uLnTx/>
                    <a:uFillTx/>
                    <a:latin typeface="Calibri Light" panose="020F0302020204030204"/>
                    <a:ea typeface="+mn-ea"/>
                    <a:cs typeface="+mn-cs"/>
                  </a:rPr>
                  <a:t>INSURANCE</a:t>
                </a:r>
                <a:endParaRPr kumimoji="0" lang="en-US" sz="2300" b="0" i="0" u="none" strike="noStrike" kern="1200" cap="none" spc="140" normalizeH="0" baseline="0" noProof="0">
                  <a:ln>
                    <a:noFill/>
                  </a:ln>
                  <a:solidFill>
                    <a:srgbClr val="000000"/>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1CAF6A9E-9B30-61F1-99C2-60AD97E711AC}"/>
                  </a:ext>
                </a:extLst>
              </p:cNvPr>
              <p:cNvSpPr/>
              <p:nvPr/>
            </p:nvSpPr>
            <p:spPr>
              <a:xfrm>
                <a:off x="1432560" y="4846402"/>
                <a:ext cx="3291840" cy="9144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000000"/>
                    </a:solidFill>
                    <a:effectLst/>
                    <a:uLnTx/>
                    <a:uFillTx/>
                    <a:latin typeface="Calibri" panose="020F0502020204030204"/>
                    <a:ea typeface="+mn-ea"/>
                    <a:cs typeface="+mn-cs"/>
                  </a:rPr>
                  <a:t>Deposits insured up to $250K </a:t>
                </a:r>
                <a:br>
                  <a:rPr kumimoji="0" lang="en-US" sz="1700" b="0" i="0" u="none" strike="noStrike" kern="1200" cap="none" spc="0" normalizeH="0" baseline="0" noProof="0">
                    <a:ln>
                      <a:noFill/>
                    </a:ln>
                    <a:solidFill>
                      <a:srgbClr val="000000"/>
                    </a:solidFill>
                    <a:effectLst/>
                    <a:uLnTx/>
                    <a:uFillTx/>
                    <a:latin typeface="Calibri" panose="020F0502020204030204"/>
                    <a:ea typeface="+mn-ea"/>
                    <a:cs typeface="+mn-cs"/>
                  </a:rPr>
                </a:br>
                <a:r>
                  <a:rPr kumimoji="0" lang="en-US" sz="1700" b="0" i="0" u="none" strike="noStrike" kern="1200" cap="none" spc="0" normalizeH="0" baseline="0" noProof="0">
                    <a:ln>
                      <a:noFill/>
                    </a:ln>
                    <a:solidFill>
                      <a:srgbClr val="000000"/>
                    </a:solidFill>
                    <a:effectLst/>
                    <a:uLnTx/>
                    <a:uFillTx/>
                    <a:latin typeface="Calibri" panose="020F0502020204030204"/>
                    <a:ea typeface="+mn-ea"/>
                    <a:cs typeface="+mn-cs"/>
                  </a:rPr>
                  <a:t>by the NCUA</a:t>
                </a:r>
              </a:p>
            </p:txBody>
          </p:sp>
        </p:grpSp>
        <p:grpSp>
          <p:nvGrpSpPr>
            <p:cNvPr id="27" name="Group 26">
              <a:extLst>
                <a:ext uri="{FF2B5EF4-FFF2-40B4-BE49-F238E27FC236}">
                  <a16:creationId xmlns:a16="http://schemas.microsoft.com/office/drawing/2014/main" id="{12025D43-C1AE-053E-4205-80A3630C536A}"/>
                </a:ext>
              </a:extLst>
            </p:cNvPr>
            <p:cNvGrpSpPr/>
            <p:nvPr userDrawn="1"/>
          </p:nvGrpSpPr>
          <p:grpSpPr>
            <a:xfrm>
              <a:off x="1407530" y="5566869"/>
              <a:ext cx="9326880" cy="914400"/>
              <a:chOff x="1432560" y="5761198"/>
              <a:chExt cx="9326880" cy="914400"/>
            </a:xfrm>
          </p:grpSpPr>
          <p:cxnSp>
            <p:nvCxnSpPr>
              <p:cNvPr id="28" name="Straight Connector 27">
                <a:extLst>
                  <a:ext uri="{FF2B5EF4-FFF2-40B4-BE49-F238E27FC236}">
                    <a16:creationId xmlns:a16="http://schemas.microsoft.com/office/drawing/2014/main" id="{2B6F3E5C-B3C3-24F6-5364-BE97AB86FC08}"/>
                  </a:ext>
                </a:extLst>
              </p:cNvPr>
              <p:cNvCxnSpPr/>
              <p:nvPr/>
            </p:nvCxnSpPr>
            <p:spPr>
              <a:xfrm>
                <a:off x="4724400" y="6235859"/>
                <a:ext cx="27432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5C913811-532A-1B8E-2277-4920C25BF518}"/>
                  </a:ext>
                </a:extLst>
              </p:cNvPr>
              <p:cNvSpPr/>
              <p:nvPr/>
            </p:nvSpPr>
            <p:spPr>
              <a:xfrm>
                <a:off x="7467600" y="5761198"/>
                <a:ext cx="3291840" cy="914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000000"/>
                    </a:solidFill>
                    <a:effectLst/>
                    <a:uLnTx/>
                    <a:uFillTx/>
                    <a:latin typeface="Calibri" panose="020F0502020204030204"/>
                    <a:ea typeface="+mn-ea"/>
                    <a:cs typeface="+mn-cs"/>
                  </a:rPr>
                  <a:t>Pays property, sales and employment taxes; Not exempt from business income tax*</a:t>
                </a:r>
              </a:p>
            </p:txBody>
          </p:sp>
          <p:sp>
            <p:nvSpPr>
              <p:cNvPr id="30" name="Rectangle 29">
                <a:extLst>
                  <a:ext uri="{FF2B5EF4-FFF2-40B4-BE49-F238E27FC236}">
                    <a16:creationId xmlns:a16="http://schemas.microsoft.com/office/drawing/2014/main" id="{3E57B5E8-17EB-7EA2-5996-469E670A7710}"/>
                  </a:ext>
                </a:extLst>
              </p:cNvPr>
              <p:cNvSpPr/>
              <p:nvPr/>
            </p:nvSpPr>
            <p:spPr>
              <a:xfrm>
                <a:off x="5611060" y="5995261"/>
                <a:ext cx="969881" cy="446276"/>
              </a:xfrm>
              <a:prstGeom prst="rect">
                <a:avLst/>
              </a:prstGeom>
              <a:solidFill>
                <a:schemeClr val="bg1"/>
              </a:solidFill>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140" normalizeH="0" baseline="0" noProof="0">
                    <a:ln>
                      <a:noFill/>
                    </a:ln>
                    <a:solidFill>
                      <a:srgbClr val="416CA9">
                        <a:lumMod val="75000"/>
                      </a:srgbClr>
                    </a:solidFill>
                    <a:effectLst/>
                    <a:uLnTx/>
                    <a:uFillTx/>
                    <a:latin typeface="Calibri Light" panose="020F0302020204030204"/>
                    <a:ea typeface="+mn-ea"/>
                    <a:cs typeface="+mn-cs"/>
                  </a:rPr>
                  <a:t>TAXES</a:t>
                </a:r>
                <a:endParaRPr kumimoji="0" lang="en-US" sz="2300" b="0" i="0" u="none" strike="noStrike" kern="1200" cap="none" spc="140" normalizeH="0" baseline="0" noProof="0">
                  <a:ln>
                    <a:noFill/>
                  </a:ln>
                  <a:solidFill>
                    <a:srgbClr val="000000"/>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EBE75421-C7B7-AD56-2CF4-4F4DBA7783D6}"/>
                  </a:ext>
                </a:extLst>
              </p:cNvPr>
              <p:cNvSpPr/>
              <p:nvPr/>
            </p:nvSpPr>
            <p:spPr>
              <a:xfrm>
                <a:off x="1432560" y="5761198"/>
                <a:ext cx="3291840" cy="914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a:ea typeface="+mn-ea"/>
                    <a:cs typeface="+mn-cs"/>
                  </a:rPr>
                  <a:t>Pays property, sales and </a:t>
                </a:r>
                <a:br>
                  <a:rPr kumimoji="0" lang="en-US" sz="17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US" sz="1700" b="0" i="0" u="none" strike="noStrike" kern="1200" cap="none" spc="0" normalizeH="0" baseline="0" noProof="0" dirty="0">
                    <a:ln>
                      <a:noFill/>
                    </a:ln>
                    <a:solidFill>
                      <a:srgbClr val="000000"/>
                    </a:solidFill>
                    <a:effectLst/>
                    <a:uLnTx/>
                    <a:uFillTx/>
                    <a:latin typeface="Calibri" panose="020F0502020204030204"/>
                    <a:ea typeface="+mn-ea"/>
                    <a:cs typeface="+mn-cs"/>
                  </a:rPr>
                  <a:t>payroll taxes; Exempt from business income tax</a:t>
                </a:r>
              </a:p>
            </p:txBody>
          </p:sp>
        </p:grpSp>
      </p:grpSp>
      <p:sp>
        <p:nvSpPr>
          <p:cNvPr id="11" name="Rectangle 10">
            <a:extLst>
              <a:ext uri="{FF2B5EF4-FFF2-40B4-BE49-F238E27FC236}">
                <a16:creationId xmlns:a16="http://schemas.microsoft.com/office/drawing/2014/main" id="{26C44408-4DDD-4D7B-91F1-88E4EAF220F8}"/>
              </a:ext>
            </a:extLst>
          </p:cNvPr>
          <p:cNvSpPr/>
          <p:nvPr userDrawn="1"/>
        </p:nvSpPr>
        <p:spPr>
          <a:xfrm rot="5400000">
            <a:off x="-1027901" y="995910"/>
            <a:ext cx="2464173" cy="40837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EC1C6F87-3644-DA72-5B7E-FF144C0AA3A2}"/>
              </a:ext>
            </a:extLst>
          </p:cNvPr>
          <p:cNvSpPr/>
          <p:nvPr userDrawn="1"/>
        </p:nvSpPr>
        <p:spPr>
          <a:xfrm>
            <a:off x="-2" y="1168749"/>
            <a:ext cx="10698480" cy="91440"/>
          </a:xfrm>
          <a:prstGeom prst="rect">
            <a:avLst/>
          </a:prstGeom>
          <a:solidFill>
            <a:srgbClr val="00B0B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45459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What is a Co-Op">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5126727E-8CFB-2218-9757-0FCF11CAE2C4}"/>
              </a:ext>
            </a:extLst>
          </p:cNvPr>
          <p:cNvSpPr/>
          <p:nvPr userDrawn="1"/>
        </p:nvSpPr>
        <p:spPr>
          <a:xfrm>
            <a:off x="1883351" y="4016505"/>
            <a:ext cx="548640" cy="301752"/>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7AA9B6A8-FAA1-CB1E-E485-A1AD53838780}"/>
              </a:ext>
            </a:extLst>
          </p:cNvPr>
          <p:cNvSpPr/>
          <p:nvPr userDrawn="1"/>
        </p:nvSpPr>
        <p:spPr>
          <a:xfrm>
            <a:off x="6376577" y="3613821"/>
            <a:ext cx="847789" cy="301752"/>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A05344E0-0B9B-8257-8E28-8CB10036515B}"/>
              </a:ext>
            </a:extLst>
          </p:cNvPr>
          <p:cNvSpPr/>
          <p:nvPr userDrawn="1"/>
        </p:nvSpPr>
        <p:spPr>
          <a:xfrm>
            <a:off x="1445216" y="2843184"/>
            <a:ext cx="2610371" cy="2610372"/>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Calibri" panose="020F0502020204030204"/>
                <a:ea typeface="+mn-ea"/>
                <a:cs typeface="+mn-cs"/>
              </a:rPr>
              <a:t>Members who </a:t>
            </a:r>
            <a:br>
              <a:rPr kumimoji="0" lang="en-US" sz="1800" b="0" i="0" u="none" strike="noStrike" kern="1200" cap="none" spc="0" normalizeH="0" baseline="0" noProof="0">
                <a:ln>
                  <a:noFill/>
                </a:ln>
                <a:solidFill>
                  <a:schemeClr val="tx1"/>
                </a:solidFill>
                <a:effectLst/>
                <a:uLnTx/>
                <a:uFillTx/>
                <a:latin typeface="Calibri" panose="020F0502020204030204"/>
                <a:ea typeface="+mn-ea"/>
                <a:cs typeface="+mn-cs"/>
              </a:rPr>
            </a:br>
            <a:r>
              <a:rPr kumimoji="0" lang="en-US" sz="1800" b="0" i="0" u="none" strike="noStrike" kern="1200" cap="none" spc="0" normalizeH="0" baseline="0" noProof="0">
                <a:ln>
                  <a:noFill/>
                </a:ln>
                <a:solidFill>
                  <a:schemeClr val="tx1"/>
                </a:solidFill>
                <a:effectLst/>
                <a:uLnTx/>
                <a:uFillTx/>
                <a:latin typeface="Calibri" panose="020F0502020204030204"/>
                <a:ea typeface="+mn-ea"/>
                <a:cs typeface="+mn-cs"/>
              </a:rPr>
              <a:t>use the cooperative </a:t>
            </a:r>
            <a:br>
              <a:rPr kumimoji="0" lang="en-US" sz="1800" b="0" i="0" u="none" strike="noStrike" kern="1200" cap="none" spc="0" normalizeH="0" baseline="0" noProof="0">
                <a:ln>
                  <a:noFill/>
                </a:ln>
                <a:solidFill>
                  <a:schemeClr val="tx1"/>
                </a:solidFill>
                <a:effectLst/>
                <a:uLnTx/>
                <a:uFillTx/>
                <a:latin typeface="Calibri" panose="020F0502020204030204"/>
                <a:ea typeface="+mn-ea"/>
                <a:cs typeface="+mn-cs"/>
              </a:rPr>
            </a:br>
            <a:r>
              <a:rPr kumimoji="0" lang="en-US" sz="1800" b="1" i="0" u="none" strike="noStrike" kern="1200" cap="none" spc="0" normalizeH="0" baseline="0" noProof="0">
                <a:ln>
                  <a:noFill/>
                </a:ln>
                <a:solidFill>
                  <a:schemeClr val="tx1"/>
                </a:solidFill>
                <a:effectLst/>
                <a:uLnTx/>
                <a:uFillTx/>
                <a:latin typeface="Calibri" panose="020F0502020204030204"/>
                <a:ea typeface="+mn-ea"/>
                <a:cs typeface="+mn-cs"/>
              </a:rPr>
              <a:t>own</a:t>
            </a:r>
            <a:r>
              <a:rPr kumimoji="0" lang="en-US" sz="1800" b="0" i="0" u="none" strike="noStrike" kern="1200" cap="none" spc="0" normalizeH="0" baseline="0" noProof="0">
                <a:ln>
                  <a:noFill/>
                </a:ln>
                <a:solidFill>
                  <a:schemeClr val="tx1"/>
                </a:solidFill>
                <a:effectLst/>
                <a:uLnTx/>
                <a:uFillTx/>
                <a:latin typeface="Calibri" panose="020F0502020204030204"/>
                <a:ea typeface="+mn-ea"/>
                <a:cs typeface="+mn-cs"/>
              </a:rPr>
              <a:t>  their co-op </a:t>
            </a:r>
            <a:br>
              <a:rPr kumimoji="0" lang="en-US" sz="1800" b="0" i="0" u="none" strike="noStrike" kern="1200" cap="none" spc="0" normalizeH="0" baseline="0" noProof="0">
                <a:ln>
                  <a:noFill/>
                </a:ln>
                <a:solidFill>
                  <a:schemeClr val="tx1"/>
                </a:solidFill>
                <a:effectLst/>
                <a:uLnTx/>
                <a:uFillTx/>
                <a:latin typeface="Calibri" panose="020F0502020204030204"/>
                <a:ea typeface="+mn-ea"/>
                <a:cs typeface="+mn-cs"/>
              </a:rPr>
            </a:br>
            <a:r>
              <a:rPr kumimoji="0" lang="en-US" sz="1800" b="0" i="0" u="none" strike="noStrike" kern="1200" cap="none" spc="0" normalizeH="0" baseline="0" noProof="0">
                <a:ln>
                  <a:noFill/>
                </a:ln>
                <a:solidFill>
                  <a:schemeClr val="tx1"/>
                </a:solidFill>
                <a:effectLst/>
                <a:uLnTx/>
                <a:uFillTx/>
                <a:latin typeface="Calibri" panose="020F0502020204030204"/>
                <a:ea typeface="+mn-ea"/>
                <a:cs typeface="+mn-cs"/>
              </a:rPr>
              <a:t>because they finance it</a:t>
            </a:r>
            <a:br>
              <a:rPr kumimoji="0" lang="en-US" sz="1800" b="0" i="0" u="none" strike="noStrike" kern="1200" cap="none" spc="0" normalizeH="0" baseline="0" noProof="0">
                <a:ln>
                  <a:noFill/>
                </a:ln>
                <a:solidFill>
                  <a:schemeClr val="tx1"/>
                </a:solidFill>
                <a:effectLst/>
                <a:uLnTx/>
                <a:uFillTx/>
                <a:latin typeface="Calibri" panose="020F0502020204030204"/>
                <a:ea typeface="+mn-ea"/>
                <a:cs typeface="+mn-cs"/>
              </a:rPr>
            </a:br>
            <a:r>
              <a:rPr kumimoji="0" lang="en-US" sz="1800" b="0" i="0" u="none" strike="noStrike" kern="1200" cap="none" spc="0" normalizeH="0" baseline="0" noProof="0">
                <a:ln>
                  <a:noFill/>
                </a:ln>
                <a:solidFill>
                  <a:schemeClr val="tx1"/>
                </a:solidFill>
                <a:effectLst/>
                <a:uLnTx/>
                <a:uFillTx/>
                <a:latin typeface="Calibri" panose="020F0502020204030204"/>
                <a:ea typeface="+mn-ea"/>
                <a:cs typeface="+mn-cs"/>
              </a:rPr>
              <a:t>in a variety of ways.</a:t>
            </a:r>
          </a:p>
        </p:txBody>
      </p:sp>
      <p:sp>
        <p:nvSpPr>
          <p:cNvPr id="5" name="Oval 4">
            <a:extLst>
              <a:ext uri="{FF2B5EF4-FFF2-40B4-BE49-F238E27FC236}">
                <a16:creationId xmlns:a16="http://schemas.microsoft.com/office/drawing/2014/main" id="{DCC50989-F866-9405-31C7-ACEF4B2F4AAB}"/>
              </a:ext>
            </a:extLst>
          </p:cNvPr>
          <p:cNvSpPr/>
          <p:nvPr userDrawn="1"/>
        </p:nvSpPr>
        <p:spPr>
          <a:xfrm>
            <a:off x="4790814" y="2843184"/>
            <a:ext cx="2610371" cy="2610372"/>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Calibri" panose="020F0502020204030204"/>
                <a:ea typeface="+mn-ea"/>
                <a:cs typeface="+mn-cs"/>
              </a:rPr>
              <a:t>Members </a:t>
            </a:r>
            <a:br>
              <a:rPr kumimoji="0" lang="en-US" sz="1800" b="0" i="0" u="none" strike="noStrike" kern="1200" cap="none" spc="0" normalizeH="0" baseline="0" noProof="0">
                <a:ln>
                  <a:noFill/>
                </a:ln>
                <a:solidFill>
                  <a:schemeClr val="tx1"/>
                </a:solidFill>
                <a:effectLst/>
                <a:uLnTx/>
                <a:uFillTx/>
                <a:latin typeface="Calibri" panose="020F0502020204030204"/>
                <a:ea typeface="+mn-ea"/>
                <a:cs typeface="+mn-cs"/>
              </a:rPr>
            </a:br>
            <a:r>
              <a:rPr kumimoji="0" lang="en-US" sz="1800" b="0" i="0" u="none" strike="noStrike" kern="1200" cap="none" spc="0" normalizeH="0" baseline="0" noProof="0">
                <a:ln>
                  <a:noFill/>
                </a:ln>
                <a:solidFill>
                  <a:schemeClr val="tx1"/>
                </a:solidFill>
                <a:effectLst/>
                <a:uLnTx/>
                <a:uFillTx/>
                <a:latin typeface="Calibri" panose="020F0502020204030204"/>
                <a:ea typeface="+mn-ea"/>
                <a:cs typeface="+mn-cs"/>
              </a:rPr>
              <a:t>democratically  </a:t>
            </a:r>
            <a:r>
              <a:rPr kumimoji="0" lang="en-US" sz="1800" b="1" i="0" u="none" strike="noStrike" kern="1200" cap="none" spc="0" normalizeH="0" baseline="0" noProof="0">
                <a:ln>
                  <a:noFill/>
                </a:ln>
                <a:solidFill>
                  <a:schemeClr val="tx1"/>
                </a:solidFill>
                <a:effectLst/>
                <a:uLnTx/>
                <a:uFillTx/>
                <a:latin typeface="Calibri" panose="020F0502020204030204"/>
                <a:ea typeface="+mn-ea"/>
                <a:cs typeface="+mn-cs"/>
              </a:rPr>
              <a:t>control</a:t>
            </a:r>
            <a:r>
              <a:rPr kumimoji="0" lang="en-US" sz="1800" b="0" i="0" u="none" strike="noStrike" kern="1200" cap="none" spc="0" normalizeH="0" baseline="0" noProof="0">
                <a:ln>
                  <a:noFill/>
                </a:ln>
                <a:solidFill>
                  <a:schemeClr val="tx1"/>
                </a:solidFill>
                <a:effectLst/>
                <a:uLnTx/>
                <a:uFillTx/>
                <a:latin typeface="Calibri" panose="020F0502020204030204"/>
                <a:ea typeface="+mn-ea"/>
                <a:cs typeface="+mn-cs"/>
              </a:rPr>
              <a:t> </a:t>
            </a:r>
            <a:br>
              <a:rPr kumimoji="0" lang="en-US" sz="1800" b="0" i="0" u="none" strike="noStrike" kern="1200" cap="none" spc="0" normalizeH="0" baseline="0" noProof="0">
                <a:ln>
                  <a:noFill/>
                </a:ln>
                <a:solidFill>
                  <a:schemeClr val="tx1"/>
                </a:solidFill>
                <a:effectLst/>
                <a:uLnTx/>
                <a:uFillTx/>
                <a:latin typeface="Calibri" panose="020F0502020204030204"/>
                <a:ea typeface="+mn-ea"/>
                <a:cs typeface="+mn-cs"/>
              </a:rPr>
            </a:br>
            <a:r>
              <a:rPr kumimoji="0" lang="en-US" sz="1800" b="0" i="0" u="none" strike="noStrike" kern="1200" cap="none" spc="0" normalizeH="0" baseline="0" noProof="0">
                <a:ln>
                  <a:noFill/>
                </a:ln>
                <a:solidFill>
                  <a:schemeClr val="tx1"/>
                </a:solidFill>
                <a:effectLst/>
                <a:uLnTx/>
                <a:uFillTx/>
                <a:latin typeface="Calibri" panose="020F0502020204030204"/>
                <a:ea typeface="+mn-ea"/>
                <a:cs typeface="+mn-cs"/>
              </a:rPr>
              <a:t>their cooperative by</a:t>
            </a:r>
            <a:br>
              <a:rPr kumimoji="0" lang="en-US" sz="1800" b="0" i="0" u="none" strike="noStrike" kern="1200" cap="none" spc="0" normalizeH="0" baseline="0" noProof="0">
                <a:ln>
                  <a:noFill/>
                </a:ln>
                <a:solidFill>
                  <a:schemeClr val="tx1"/>
                </a:solidFill>
                <a:effectLst/>
                <a:uLnTx/>
                <a:uFillTx/>
                <a:latin typeface="Calibri" panose="020F0502020204030204"/>
                <a:ea typeface="+mn-ea"/>
                <a:cs typeface="+mn-cs"/>
              </a:rPr>
            </a:br>
            <a:r>
              <a:rPr kumimoji="0" lang="en-US" sz="1800" b="0" i="0" u="none" strike="noStrike" kern="1200" cap="none" spc="0" normalizeH="0" baseline="0" noProof="0">
                <a:ln>
                  <a:noFill/>
                </a:ln>
                <a:solidFill>
                  <a:schemeClr val="tx1"/>
                </a:solidFill>
                <a:effectLst/>
                <a:uLnTx/>
                <a:uFillTx/>
                <a:latin typeface="Calibri" panose="020F0502020204030204"/>
                <a:ea typeface="+mn-ea"/>
                <a:cs typeface="+mn-cs"/>
              </a:rPr>
              <a:t>exercising the voting </a:t>
            </a:r>
            <a:br>
              <a:rPr kumimoji="0" lang="en-US" sz="1800" b="0" i="0" u="none" strike="noStrike" kern="1200" cap="none" spc="0" normalizeH="0" baseline="0" noProof="0">
                <a:ln>
                  <a:noFill/>
                </a:ln>
                <a:solidFill>
                  <a:schemeClr val="tx1"/>
                </a:solidFill>
                <a:effectLst/>
                <a:uLnTx/>
                <a:uFillTx/>
                <a:latin typeface="Calibri" panose="020F0502020204030204"/>
                <a:ea typeface="+mn-ea"/>
                <a:cs typeface="+mn-cs"/>
              </a:rPr>
            </a:br>
            <a:r>
              <a:rPr kumimoji="0" lang="en-US" sz="1800" b="0" i="0" u="none" strike="noStrike" kern="1200" cap="none" spc="0" normalizeH="0" baseline="0" noProof="0">
                <a:ln>
                  <a:noFill/>
                </a:ln>
                <a:solidFill>
                  <a:schemeClr val="tx1"/>
                </a:solidFill>
                <a:effectLst/>
                <a:uLnTx/>
                <a:uFillTx/>
                <a:latin typeface="Calibri" panose="020F0502020204030204"/>
                <a:ea typeface="+mn-ea"/>
                <a:cs typeface="+mn-cs"/>
              </a:rPr>
              <a:t>rights that come </a:t>
            </a:r>
            <a:br>
              <a:rPr kumimoji="0" lang="en-US" sz="1800" b="0" i="0" u="none" strike="noStrike" kern="1200" cap="none" spc="0" normalizeH="0" baseline="0" noProof="0">
                <a:ln>
                  <a:noFill/>
                </a:ln>
                <a:solidFill>
                  <a:schemeClr val="tx1"/>
                </a:solidFill>
                <a:effectLst/>
                <a:uLnTx/>
                <a:uFillTx/>
                <a:latin typeface="Calibri" panose="020F0502020204030204"/>
                <a:ea typeface="+mn-ea"/>
                <a:cs typeface="+mn-cs"/>
              </a:rPr>
            </a:br>
            <a:r>
              <a:rPr kumimoji="0" lang="en-US" sz="1800" b="0" i="0" u="none" strike="noStrike" kern="1200" cap="none" spc="0" normalizeH="0" baseline="0" noProof="0">
                <a:ln>
                  <a:noFill/>
                </a:ln>
                <a:solidFill>
                  <a:schemeClr val="tx1"/>
                </a:solidFill>
                <a:effectLst/>
                <a:uLnTx/>
                <a:uFillTx/>
                <a:latin typeface="Calibri" panose="020F0502020204030204"/>
                <a:ea typeface="+mn-ea"/>
                <a:cs typeface="+mn-cs"/>
              </a:rPr>
              <a:t>with membership.</a:t>
            </a:r>
          </a:p>
        </p:txBody>
      </p:sp>
      <p:sp>
        <p:nvSpPr>
          <p:cNvPr id="15" name="Rectangle: Rounded Corners 14">
            <a:extLst>
              <a:ext uri="{FF2B5EF4-FFF2-40B4-BE49-F238E27FC236}">
                <a16:creationId xmlns:a16="http://schemas.microsoft.com/office/drawing/2014/main" id="{05576ABC-6947-B39C-B3A4-299730161DFB}"/>
              </a:ext>
            </a:extLst>
          </p:cNvPr>
          <p:cNvSpPr/>
          <p:nvPr userDrawn="1"/>
        </p:nvSpPr>
        <p:spPr>
          <a:xfrm>
            <a:off x="9479279" y="3589179"/>
            <a:ext cx="894014" cy="301752"/>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172241BF-7EAC-6DF6-A001-DBA9AFF06060}"/>
              </a:ext>
            </a:extLst>
          </p:cNvPr>
          <p:cNvSpPr/>
          <p:nvPr userDrawn="1"/>
        </p:nvSpPr>
        <p:spPr>
          <a:xfrm>
            <a:off x="8136413" y="2843184"/>
            <a:ext cx="2610371" cy="2610372"/>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Calibri" panose="020F0502020204030204"/>
                <a:ea typeface="+mn-ea"/>
                <a:cs typeface="+mn-cs"/>
              </a:rPr>
              <a:t>Members  </a:t>
            </a:r>
            <a:r>
              <a:rPr kumimoji="0" lang="en-US" sz="1800" b="1" i="0" u="none" strike="noStrike" kern="1200" cap="none" spc="0" normalizeH="0" baseline="0" noProof="0">
                <a:ln>
                  <a:noFill/>
                </a:ln>
                <a:solidFill>
                  <a:schemeClr val="tx1"/>
                </a:solidFill>
                <a:effectLst/>
                <a:uLnTx/>
                <a:uFillTx/>
                <a:latin typeface="Calibri" panose="020F0502020204030204"/>
                <a:ea typeface="+mn-ea"/>
                <a:cs typeface="+mn-cs"/>
              </a:rPr>
              <a:t>benefit</a:t>
            </a:r>
            <a:r>
              <a:rPr kumimoji="0" lang="en-US" sz="1800" b="0" i="0" u="none" strike="noStrike" kern="1200" cap="none" spc="0" normalizeH="0" baseline="0" noProof="0">
                <a:ln>
                  <a:noFill/>
                </a:ln>
                <a:solidFill>
                  <a:schemeClr val="tx1"/>
                </a:solidFill>
                <a:effectLst/>
                <a:uLnTx/>
                <a:uFillTx/>
                <a:latin typeface="Calibri" panose="020F0502020204030204"/>
                <a:ea typeface="+mn-ea"/>
                <a:cs typeface="+mn-cs"/>
              </a:rPr>
              <a:t> </a:t>
            </a:r>
            <a:br>
              <a:rPr kumimoji="0" lang="en-US" sz="1800" b="0" i="0" u="none" strike="noStrike" kern="1200" cap="none" spc="0" normalizeH="0" baseline="0" noProof="0">
                <a:ln>
                  <a:noFill/>
                </a:ln>
                <a:solidFill>
                  <a:schemeClr val="tx1"/>
                </a:solidFill>
                <a:effectLst/>
                <a:uLnTx/>
                <a:uFillTx/>
                <a:latin typeface="Calibri" panose="020F0502020204030204"/>
                <a:ea typeface="+mn-ea"/>
                <a:cs typeface="+mn-cs"/>
              </a:rPr>
            </a:br>
            <a:r>
              <a:rPr kumimoji="0" lang="en-US" sz="1800" b="0" i="0" u="none" strike="noStrike" kern="1200" cap="none" spc="0" normalizeH="0" baseline="0" noProof="0">
                <a:ln>
                  <a:noFill/>
                </a:ln>
                <a:solidFill>
                  <a:schemeClr val="tx1"/>
                </a:solidFill>
                <a:effectLst/>
                <a:uLnTx/>
                <a:uFillTx/>
                <a:latin typeface="Calibri" panose="020F0502020204030204"/>
                <a:ea typeface="+mn-ea"/>
                <a:cs typeface="+mn-cs"/>
              </a:rPr>
              <a:t>from the cooperative </a:t>
            </a:r>
            <a:br>
              <a:rPr kumimoji="0" lang="en-US" sz="1800" b="0" i="0" u="none" strike="noStrike" kern="1200" cap="none" spc="0" normalizeH="0" baseline="0" noProof="0">
                <a:ln>
                  <a:noFill/>
                </a:ln>
                <a:solidFill>
                  <a:schemeClr val="tx1"/>
                </a:solidFill>
                <a:effectLst/>
                <a:uLnTx/>
                <a:uFillTx/>
                <a:latin typeface="Calibri" panose="020F0502020204030204"/>
                <a:ea typeface="+mn-ea"/>
                <a:cs typeface="+mn-cs"/>
              </a:rPr>
            </a:br>
            <a:r>
              <a:rPr kumimoji="0" lang="en-US" sz="1800" b="0" i="0" u="none" strike="noStrike" kern="1200" cap="none" spc="0" normalizeH="0" baseline="0" noProof="0">
                <a:ln>
                  <a:noFill/>
                </a:ln>
                <a:solidFill>
                  <a:schemeClr val="tx1"/>
                </a:solidFill>
                <a:effectLst/>
                <a:uLnTx/>
                <a:uFillTx/>
                <a:latin typeface="Calibri" panose="020F0502020204030204"/>
                <a:ea typeface="+mn-ea"/>
                <a:cs typeface="+mn-cs"/>
              </a:rPr>
              <a:t>based on the</a:t>
            </a:r>
            <a:br>
              <a:rPr kumimoji="0" lang="en-US" sz="1800" b="0" i="0" u="none" strike="noStrike" kern="1200" cap="none" spc="0" normalizeH="0" baseline="0" noProof="0">
                <a:ln>
                  <a:noFill/>
                </a:ln>
                <a:solidFill>
                  <a:schemeClr val="tx1"/>
                </a:solidFill>
                <a:effectLst/>
                <a:uLnTx/>
                <a:uFillTx/>
                <a:latin typeface="Calibri" panose="020F0502020204030204"/>
                <a:ea typeface="+mn-ea"/>
                <a:cs typeface="+mn-cs"/>
              </a:rPr>
            </a:br>
            <a:r>
              <a:rPr kumimoji="0" lang="en-US" sz="1800" b="0" i="0" u="none" strike="noStrike" kern="1200" cap="none" spc="0" normalizeH="0" baseline="0" noProof="0">
                <a:ln>
                  <a:noFill/>
                </a:ln>
                <a:solidFill>
                  <a:schemeClr val="tx1"/>
                </a:solidFill>
                <a:effectLst/>
                <a:uLnTx/>
                <a:uFillTx/>
                <a:latin typeface="Calibri" panose="020F0502020204030204"/>
                <a:ea typeface="+mn-ea"/>
                <a:cs typeface="+mn-cs"/>
              </a:rPr>
              <a:t>use of the co-op.</a:t>
            </a:r>
          </a:p>
        </p:txBody>
      </p:sp>
      <p:sp>
        <p:nvSpPr>
          <p:cNvPr id="8" name="Rectangle 7">
            <a:extLst>
              <a:ext uri="{FF2B5EF4-FFF2-40B4-BE49-F238E27FC236}">
                <a16:creationId xmlns:a16="http://schemas.microsoft.com/office/drawing/2014/main" id="{98A1BCF0-FE98-464F-994E-7B9AE4011C0F}"/>
              </a:ext>
            </a:extLst>
          </p:cNvPr>
          <p:cNvSpPr/>
          <p:nvPr userDrawn="1"/>
        </p:nvSpPr>
        <p:spPr>
          <a:xfrm>
            <a:off x="2754980" y="1463984"/>
            <a:ext cx="7069635" cy="892552"/>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chemeClr val="tx1"/>
                </a:solidFill>
                <a:effectLst/>
                <a:uLnTx/>
                <a:uFillTx/>
                <a:latin typeface="Calibri" panose="020F0502020204030204"/>
                <a:ea typeface="+mn-ea"/>
                <a:cs typeface="+mn-cs"/>
              </a:rPr>
              <a:t>A business owned and democratically controlled </a:t>
            </a:r>
            <a:br>
              <a:rPr kumimoji="0" lang="en-US" sz="2600" b="1" i="0" u="none" strike="noStrike" kern="1200" cap="none" spc="0" normalizeH="0" baseline="0" noProof="0" dirty="0">
                <a:ln>
                  <a:noFill/>
                </a:ln>
                <a:solidFill>
                  <a:schemeClr val="tx1"/>
                </a:solidFill>
                <a:effectLst/>
                <a:uLnTx/>
                <a:uFillTx/>
                <a:latin typeface="Calibri" panose="020F0502020204030204"/>
                <a:ea typeface="+mn-ea"/>
                <a:cs typeface="+mn-cs"/>
              </a:rPr>
            </a:br>
            <a:r>
              <a:rPr kumimoji="0" lang="en-US" sz="2600" b="1" i="0" u="none" strike="noStrike" kern="1200" cap="none" spc="0" normalizeH="0" baseline="0" noProof="0" dirty="0">
                <a:ln>
                  <a:noFill/>
                </a:ln>
                <a:solidFill>
                  <a:schemeClr val="tx1"/>
                </a:solidFill>
                <a:effectLst/>
                <a:uLnTx/>
                <a:uFillTx/>
                <a:latin typeface="Calibri" panose="020F0502020204030204"/>
                <a:ea typeface="+mn-ea"/>
                <a:cs typeface="+mn-cs"/>
              </a:rPr>
              <a:t>by the members who use its services</a:t>
            </a:r>
          </a:p>
        </p:txBody>
      </p:sp>
      <p:cxnSp>
        <p:nvCxnSpPr>
          <p:cNvPr id="9" name="Straight Connector 8">
            <a:extLst>
              <a:ext uri="{FF2B5EF4-FFF2-40B4-BE49-F238E27FC236}">
                <a16:creationId xmlns:a16="http://schemas.microsoft.com/office/drawing/2014/main" id="{3A36DACA-52A0-B371-1702-9223BBD00979}"/>
              </a:ext>
            </a:extLst>
          </p:cNvPr>
          <p:cNvCxnSpPr/>
          <p:nvPr userDrawn="1"/>
        </p:nvCxnSpPr>
        <p:spPr>
          <a:xfrm>
            <a:off x="4055587" y="4148370"/>
            <a:ext cx="735227" cy="0"/>
          </a:xfrm>
          <a:prstGeom prst="line">
            <a:avLst/>
          </a:prstGeom>
          <a:noFill/>
          <a:ln w="28575" cap="rnd">
            <a:solidFill>
              <a:schemeClr val="bg2"/>
            </a:solidFill>
            <a:prstDash val="sysDot"/>
            <a:round/>
          </a:ln>
        </p:spPr>
        <p:style>
          <a:lnRef idx="2">
            <a:schemeClr val="accent1">
              <a:shade val="50000"/>
            </a:schemeClr>
          </a:lnRef>
          <a:fillRef idx="1">
            <a:schemeClr val="accent1"/>
          </a:fillRef>
          <a:effectRef idx="0">
            <a:schemeClr val="accent1"/>
          </a:effectRef>
          <a:fontRef idx="minor">
            <a:schemeClr val="lt1"/>
          </a:fontRef>
        </p:style>
      </p:cxnSp>
      <p:cxnSp>
        <p:nvCxnSpPr>
          <p:cNvPr id="10" name="Straight Connector 9">
            <a:extLst>
              <a:ext uri="{FF2B5EF4-FFF2-40B4-BE49-F238E27FC236}">
                <a16:creationId xmlns:a16="http://schemas.microsoft.com/office/drawing/2014/main" id="{D0137DCD-BBF4-41CF-20B1-A182DD700BBC}"/>
              </a:ext>
            </a:extLst>
          </p:cNvPr>
          <p:cNvCxnSpPr>
            <a:cxnSpLocks/>
          </p:cNvCxnSpPr>
          <p:nvPr userDrawn="1"/>
        </p:nvCxnSpPr>
        <p:spPr>
          <a:xfrm>
            <a:off x="7401185" y="4148370"/>
            <a:ext cx="735228" cy="0"/>
          </a:xfrm>
          <a:prstGeom prst="line">
            <a:avLst/>
          </a:prstGeom>
          <a:noFill/>
          <a:ln w="28575" cap="rnd">
            <a:solidFill>
              <a:schemeClr val="bg2"/>
            </a:solidFill>
            <a:prstDash val="sysDot"/>
            <a:round/>
          </a:ln>
        </p:spPr>
        <p:style>
          <a:lnRef idx="2">
            <a:schemeClr val="accent1">
              <a:shade val="50000"/>
            </a:schemeClr>
          </a:lnRef>
          <a:fillRef idx="1">
            <a:schemeClr val="accent1"/>
          </a:fillRef>
          <a:effectRef idx="0">
            <a:schemeClr val="accent1"/>
          </a:effectRef>
          <a:fontRef idx="minor">
            <a:schemeClr val="lt1"/>
          </a:fontRef>
        </p:style>
      </p:cxnSp>
      <p:sp>
        <p:nvSpPr>
          <p:cNvPr id="11" name="TextBox 10">
            <a:extLst>
              <a:ext uri="{FF2B5EF4-FFF2-40B4-BE49-F238E27FC236}">
                <a16:creationId xmlns:a16="http://schemas.microsoft.com/office/drawing/2014/main" id="{976E0685-13DE-5B92-15DF-5AC342C8D604}"/>
              </a:ext>
            </a:extLst>
          </p:cNvPr>
          <p:cNvSpPr txBox="1"/>
          <p:nvPr userDrawn="1"/>
        </p:nvSpPr>
        <p:spPr>
          <a:xfrm>
            <a:off x="770782" y="377912"/>
            <a:ext cx="7966710" cy="707886"/>
          </a:xfrm>
          <a:prstGeom prst="rect">
            <a:avLst/>
          </a:prstGeom>
          <a:noFill/>
        </p:spPr>
        <p:txBody>
          <a:bodyPr wrap="square" rtlCol="0">
            <a:spAutoFit/>
          </a:bodyPr>
          <a:lstStyle/>
          <a:p>
            <a:r>
              <a:rPr lang="en-US" sz="4000" b="1">
                <a:solidFill>
                  <a:schemeClr val="tx1"/>
                </a:solidFill>
                <a:latin typeface="Univers 55"/>
              </a:rPr>
              <a:t>What Is A Co-op?</a:t>
            </a:r>
          </a:p>
        </p:txBody>
      </p:sp>
      <p:sp>
        <p:nvSpPr>
          <p:cNvPr id="12" name="Rectangle 11">
            <a:extLst>
              <a:ext uri="{FF2B5EF4-FFF2-40B4-BE49-F238E27FC236}">
                <a16:creationId xmlns:a16="http://schemas.microsoft.com/office/drawing/2014/main" id="{7D6F238D-3580-8855-AFBF-F25489793E05}"/>
              </a:ext>
            </a:extLst>
          </p:cNvPr>
          <p:cNvSpPr/>
          <p:nvPr userDrawn="1"/>
        </p:nvSpPr>
        <p:spPr>
          <a:xfrm rot="5400000">
            <a:off x="-1027901" y="995910"/>
            <a:ext cx="2464173" cy="40837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BB95B3DF-D757-6F2C-48F6-493A28F1C755}"/>
              </a:ext>
            </a:extLst>
          </p:cNvPr>
          <p:cNvSpPr/>
          <p:nvPr userDrawn="1"/>
        </p:nvSpPr>
        <p:spPr>
          <a:xfrm>
            <a:off x="-2" y="1168749"/>
            <a:ext cx="10698480" cy="91440"/>
          </a:xfrm>
          <a:prstGeom prst="rect">
            <a:avLst/>
          </a:prstGeom>
          <a:solidFill>
            <a:srgbClr val="75C3EE"/>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7165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ooperative Biz Sector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1C8799-045A-15BF-2ADE-AD50D092F68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300000"/>
                    </a14:imgEffect>
                  </a14:imgLayer>
                </a14:imgProps>
              </a:ext>
            </a:extLst>
          </a:blip>
          <a:srcRect l="5706" t="23464" r="6413" b="4232"/>
          <a:stretch>
            <a:fillRect/>
          </a:stretch>
        </p:blipFill>
        <p:spPr>
          <a:xfrm>
            <a:off x="695738" y="1259995"/>
            <a:ext cx="10714383" cy="4784787"/>
          </a:xfrm>
          <a:prstGeom prst="rect">
            <a:avLst/>
          </a:prstGeom>
        </p:spPr>
      </p:pic>
      <p:sp>
        <p:nvSpPr>
          <p:cNvPr id="2" name="TextBox 1">
            <a:extLst>
              <a:ext uri="{FF2B5EF4-FFF2-40B4-BE49-F238E27FC236}">
                <a16:creationId xmlns:a16="http://schemas.microsoft.com/office/drawing/2014/main" id="{75482158-C3C2-9B3B-ACBD-B26C5B49A251}"/>
              </a:ext>
            </a:extLst>
          </p:cNvPr>
          <p:cNvSpPr txBox="1"/>
          <p:nvPr userDrawn="1"/>
        </p:nvSpPr>
        <p:spPr>
          <a:xfrm>
            <a:off x="9022080" y="6611779"/>
            <a:ext cx="313738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National Credit Union Foundation. All rights reserved.</a:t>
            </a:r>
          </a:p>
        </p:txBody>
      </p:sp>
      <p:sp>
        <p:nvSpPr>
          <p:cNvPr id="8" name="TextBox 7">
            <a:extLst>
              <a:ext uri="{FF2B5EF4-FFF2-40B4-BE49-F238E27FC236}">
                <a16:creationId xmlns:a16="http://schemas.microsoft.com/office/drawing/2014/main" id="{F32A28F3-B648-B1F4-CD21-2BA0D957C09B}"/>
              </a:ext>
            </a:extLst>
          </p:cNvPr>
          <p:cNvSpPr txBox="1"/>
          <p:nvPr userDrawn="1"/>
        </p:nvSpPr>
        <p:spPr>
          <a:xfrm>
            <a:off x="1061830" y="399258"/>
            <a:ext cx="1006833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all" spc="0" normalizeH="0" baseline="0" noProof="0">
                <a:ln>
                  <a:noFill/>
                </a:ln>
                <a:solidFill>
                  <a:schemeClr val="tx1"/>
                </a:solidFill>
                <a:effectLst/>
                <a:uLnTx/>
                <a:uFillTx/>
                <a:latin typeface="Calibri" panose="020F0502020204030204"/>
                <a:ea typeface="+mn-ea"/>
                <a:cs typeface="+mn-cs"/>
              </a:rPr>
              <a:t>COOPERATIVE BUSINESS SECTORS</a:t>
            </a:r>
          </a:p>
        </p:txBody>
      </p:sp>
      <p:sp>
        <p:nvSpPr>
          <p:cNvPr id="9" name="Rectangle 8">
            <a:extLst>
              <a:ext uri="{FF2B5EF4-FFF2-40B4-BE49-F238E27FC236}">
                <a16:creationId xmlns:a16="http://schemas.microsoft.com/office/drawing/2014/main" id="{71D52063-0B57-032D-B444-544F190FCCE1}"/>
              </a:ext>
            </a:extLst>
          </p:cNvPr>
          <p:cNvSpPr/>
          <p:nvPr userDrawn="1"/>
        </p:nvSpPr>
        <p:spPr>
          <a:xfrm>
            <a:off x="1061829" y="1037879"/>
            <a:ext cx="10068340" cy="12152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32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Picture Arrow with Content">
    <p:spTree>
      <p:nvGrpSpPr>
        <p:cNvPr id="1" name=""/>
        <p:cNvGrpSpPr/>
        <p:nvPr/>
      </p:nvGrpSpPr>
      <p:grpSpPr>
        <a:xfrm>
          <a:off x="0" y="0"/>
          <a:ext cx="0" cy="0"/>
          <a:chOff x="0" y="0"/>
          <a:chExt cx="0" cy="0"/>
        </a:xfrm>
      </p:grpSpPr>
      <p:pic>
        <p:nvPicPr>
          <p:cNvPr id="9" name="Content Placeholder 5" descr="People raising hands">
            <a:extLst>
              <a:ext uri="{FF2B5EF4-FFF2-40B4-BE49-F238E27FC236}">
                <a16:creationId xmlns:a16="http://schemas.microsoft.com/office/drawing/2014/main" id="{675FD05D-2040-FE06-5E87-CEAFAF1E447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5363136" cy="6281057"/>
          </a:xfrm>
          <a:prstGeom prst="rect">
            <a:avLst/>
          </a:prstGeom>
        </p:spPr>
      </p:pic>
      <p:grpSp>
        <p:nvGrpSpPr>
          <p:cNvPr id="10" name="Group 9">
            <a:extLst>
              <a:ext uri="{FF2B5EF4-FFF2-40B4-BE49-F238E27FC236}">
                <a16:creationId xmlns:a16="http://schemas.microsoft.com/office/drawing/2014/main" id="{AA3FBC9E-1FE7-B49F-70A2-8874C0329AAF}"/>
              </a:ext>
            </a:extLst>
          </p:cNvPr>
          <p:cNvGrpSpPr/>
          <p:nvPr userDrawn="1"/>
        </p:nvGrpSpPr>
        <p:grpSpPr>
          <a:xfrm>
            <a:off x="4143511" y="2716853"/>
            <a:ext cx="1219625" cy="1414765"/>
            <a:chOff x="4468969" y="2716853"/>
            <a:chExt cx="1219625" cy="1414765"/>
          </a:xfrm>
        </p:grpSpPr>
        <p:sp>
          <p:nvSpPr>
            <p:cNvPr id="11" name="Triangle 10">
              <a:extLst>
                <a:ext uri="{FF2B5EF4-FFF2-40B4-BE49-F238E27FC236}">
                  <a16:creationId xmlns:a16="http://schemas.microsoft.com/office/drawing/2014/main" id="{6961821F-824C-A524-2B36-4AADC0BF2922}"/>
                </a:ext>
              </a:extLst>
            </p:cNvPr>
            <p:cNvSpPr/>
            <p:nvPr/>
          </p:nvSpPr>
          <p:spPr>
            <a:xfrm rot="16200000">
              <a:off x="4371399" y="2814423"/>
              <a:ext cx="1414765" cy="12196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Triangle 11">
              <a:extLst>
                <a:ext uri="{FF2B5EF4-FFF2-40B4-BE49-F238E27FC236}">
                  <a16:creationId xmlns:a16="http://schemas.microsoft.com/office/drawing/2014/main" id="{2C3A6F47-5FAB-6C5C-E0BB-2E2309E864EF}"/>
                </a:ext>
              </a:extLst>
            </p:cNvPr>
            <p:cNvSpPr/>
            <p:nvPr/>
          </p:nvSpPr>
          <p:spPr>
            <a:xfrm rot="16200000">
              <a:off x="4701042" y="2967037"/>
              <a:ext cx="1060704" cy="914400"/>
            </a:xfrm>
            <a:prstGeom prst="triangle">
              <a:avLst/>
            </a:prstGeom>
            <a:solidFill>
              <a:srgbClr val="00B0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itle 13">
            <a:extLst>
              <a:ext uri="{FF2B5EF4-FFF2-40B4-BE49-F238E27FC236}">
                <a16:creationId xmlns:a16="http://schemas.microsoft.com/office/drawing/2014/main" id="{ABA17461-6450-ACFC-99E1-06B59574812E}"/>
              </a:ext>
            </a:extLst>
          </p:cNvPr>
          <p:cNvSpPr>
            <a:spLocks noGrp="1"/>
          </p:cNvSpPr>
          <p:nvPr>
            <p:ph type="title"/>
          </p:nvPr>
        </p:nvSpPr>
        <p:spPr>
          <a:xfrm>
            <a:off x="5534202" y="113505"/>
            <a:ext cx="5819597" cy="1325563"/>
          </a:xfrm>
        </p:spPr>
        <p:txBody>
          <a:bodyPr>
            <a:normAutofit/>
          </a:bodyPr>
          <a:lstStyle>
            <a:lvl1pPr>
              <a:defRPr sz="5400"/>
            </a:lvl1pPr>
          </a:lstStyle>
          <a:p>
            <a:endParaRPr lang="en-US" sz="4400" b="1" dirty="0">
              <a:solidFill>
                <a:srgbClr val="0070C0"/>
              </a:solidFill>
              <a:latin typeface="+mn-lt"/>
            </a:endParaRPr>
          </a:p>
        </p:txBody>
      </p:sp>
      <p:sp>
        <p:nvSpPr>
          <p:cNvPr id="7" name="Picture Placeholder 6">
            <a:extLst>
              <a:ext uri="{FF2B5EF4-FFF2-40B4-BE49-F238E27FC236}">
                <a16:creationId xmlns:a16="http://schemas.microsoft.com/office/drawing/2014/main" id="{68B18654-1057-CBB6-94BD-CB07E80441CB}"/>
              </a:ext>
            </a:extLst>
          </p:cNvPr>
          <p:cNvSpPr>
            <a:spLocks noGrp="1"/>
          </p:cNvSpPr>
          <p:nvPr>
            <p:ph type="pic" sz="quarter" idx="14"/>
          </p:nvPr>
        </p:nvSpPr>
        <p:spPr>
          <a:xfrm>
            <a:off x="0" y="0"/>
            <a:ext cx="5362575" cy="6281057"/>
          </a:xfrm>
        </p:spPr>
        <p:txBody>
          <a:bodyPr/>
          <a:lstStyle/>
          <a:p>
            <a:endParaRPr lang="en-US"/>
          </a:p>
        </p:txBody>
      </p:sp>
      <p:sp>
        <p:nvSpPr>
          <p:cNvPr id="16" name="Text Placeholder 15">
            <a:extLst>
              <a:ext uri="{FF2B5EF4-FFF2-40B4-BE49-F238E27FC236}">
                <a16:creationId xmlns:a16="http://schemas.microsoft.com/office/drawing/2014/main" id="{D37A159E-CD9F-AEE0-2242-A792D3EC2D19}"/>
              </a:ext>
            </a:extLst>
          </p:cNvPr>
          <p:cNvSpPr>
            <a:spLocks noGrp="1"/>
          </p:cNvSpPr>
          <p:nvPr>
            <p:ph type="body" sz="quarter" idx="15"/>
          </p:nvPr>
        </p:nvSpPr>
        <p:spPr>
          <a:xfrm>
            <a:off x="5534025" y="1538288"/>
            <a:ext cx="6426200" cy="4543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74759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ICA Cooperative Principles Overview">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40D72E-5F00-3BD7-8D81-5CE895234895}"/>
              </a:ext>
            </a:extLst>
          </p:cNvPr>
          <p:cNvSpPr txBox="1"/>
          <p:nvPr userDrawn="1"/>
        </p:nvSpPr>
        <p:spPr>
          <a:xfrm>
            <a:off x="1060174" y="357809"/>
            <a:ext cx="10068339"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small" spc="0" normalizeH="0" baseline="0" noProof="0" dirty="0">
                <a:ln>
                  <a:noFill/>
                </a:ln>
                <a:solidFill>
                  <a:schemeClr val="tx1"/>
                </a:solidFill>
                <a:effectLst/>
                <a:uLnTx/>
                <a:uFillTx/>
                <a:latin typeface="Calibri" panose="020F0502020204030204"/>
                <a:ea typeface="+mn-ea"/>
                <a:cs typeface="+mn-cs"/>
              </a:rPr>
              <a:t>THE INTERNATIONAL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all" spc="0" normalizeH="0" baseline="0" noProof="0" dirty="0">
                <a:ln>
                  <a:noFill/>
                </a:ln>
                <a:solidFill>
                  <a:schemeClr val="tx1"/>
                </a:solidFill>
                <a:effectLst/>
                <a:uLnTx/>
                <a:uFillTx/>
                <a:latin typeface="Calibri" panose="020F0502020204030204"/>
                <a:ea typeface="+mn-ea"/>
                <a:cs typeface="+mn-cs"/>
              </a:rPr>
              <a:t>COOPERATIVE PRINCIPLES</a:t>
            </a:r>
          </a:p>
        </p:txBody>
      </p:sp>
      <p:sp>
        <p:nvSpPr>
          <p:cNvPr id="4" name="Rectangle 3">
            <a:extLst>
              <a:ext uri="{FF2B5EF4-FFF2-40B4-BE49-F238E27FC236}">
                <a16:creationId xmlns:a16="http://schemas.microsoft.com/office/drawing/2014/main" id="{315A5031-5CAC-0533-FDBB-257F5CE710DA}"/>
              </a:ext>
            </a:extLst>
          </p:cNvPr>
          <p:cNvSpPr/>
          <p:nvPr userDrawn="1"/>
        </p:nvSpPr>
        <p:spPr>
          <a:xfrm>
            <a:off x="1060174" y="1607882"/>
            <a:ext cx="10068340" cy="121526"/>
          </a:xfrm>
          <a:prstGeom prst="rect">
            <a:avLst/>
          </a:prstGeom>
          <a:solidFill>
            <a:srgbClr val="313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758004B3-4A57-6005-BC94-B34F0C32894A}"/>
              </a:ext>
            </a:extLst>
          </p:cNvPr>
          <p:cNvGrpSpPr/>
          <p:nvPr userDrawn="1"/>
        </p:nvGrpSpPr>
        <p:grpSpPr>
          <a:xfrm>
            <a:off x="3491948" y="2196548"/>
            <a:ext cx="2325756" cy="1679713"/>
            <a:chOff x="3491948" y="2196548"/>
            <a:chExt cx="2325756" cy="1679713"/>
          </a:xfrm>
        </p:grpSpPr>
        <p:sp>
          <p:nvSpPr>
            <p:cNvPr id="23" name="Rectangle 22">
              <a:extLst>
                <a:ext uri="{FF2B5EF4-FFF2-40B4-BE49-F238E27FC236}">
                  <a16:creationId xmlns:a16="http://schemas.microsoft.com/office/drawing/2014/main" id="{816B8767-B2CF-7BBD-60A5-CE47F9480696}"/>
                </a:ext>
              </a:extLst>
            </p:cNvPr>
            <p:cNvSpPr/>
            <p:nvPr userDrawn="1"/>
          </p:nvSpPr>
          <p:spPr>
            <a:xfrm>
              <a:off x="3491948" y="2196548"/>
              <a:ext cx="2325756" cy="1679713"/>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100"/>
                </a:spcAft>
                <a:buClrTx/>
                <a:buSzTx/>
                <a:buFontTx/>
                <a:buNone/>
                <a:tabLst/>
                <a:defRPr/>
              </a:pPr>
              <a:endParaRPr kumimoji="0" lang="en-US" sz="1800" b="1" i="0" u="none" strike="noStrike" kern="1200" cap="none" spc="50" normalizeH="0" baseline="0" noProof="0" dirty="0">
                <a:ln>
                  <a:noFill/>
                </a:ln>
                <a:solidFill>
                  <a:srgbClr val="416CA9"/>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100"/>
                </a:spcAft>
                <a:buClrTx/>
                <a:buSzTx/>
                <a:buFontTx/>
                <a:buNone/>
                <a:tabLst/>
                <a:defRPr/>
              </a:pPr>
              <a:r>
                <a:rPr kumimoji="0" lang="en-US" sz="1800" b="1" i="0" u="none" strike="noStrike" kern="1200" cap="none" spc="50" normalizeH="0" baseline="0" noProof="0" dirty="0">
                  <a:ln>
                    <a:noFill/>
                  </a:ln>
                  <a:solidFill>
                    <a:schemeClr val="tx1"/>
                  </a:solidFill>
                  <a:effectLst/>
                  <a:uLnTx/>
                  <a:uFillTx/>
                  <a:latin typeface="Calibri" panose="020F0502020204030204"/>
                  <a:ea typeface="+mn-ea"/>
                  <a:cs typeface="+mn-cs"/>
                </a:rPr>
                <a:t>Democratic Member Control</a:t>
              </a:r>
            </a:p>
          </p:txBody>
        </p:sp>
        <p:sp>
          <p:nvSpPr>
            <p:cNvPr id="24" name="Freeform 14">
              <a:extLst>
                <a:ext uri="{FF2B5EF4-FFF2-40B4-BE49-F238E27FC236}">
                  <a16:creationId xmlns:a16="http://schemas.microsoft.com/office/drawing/2014/main" id="{6160AA0B-5AB8-E1D8-76C1-022993D05A59}"/>
                </a:ext>
              </a:extLst>
            </p:cNvPr>
            <p:cNvSpPr>
              <a:spLocks noChangeAspect="1" noEditPoints="1"/>
            </p:cNvSpPr>
            <p:nvPr userDrawn="1"/>
          </p:nvSpPr>
          <p:spPr bwMode="auto">
            <a:xfrm>
              <a:off x="4377929" y="2355786"/>
              <a:ext cx="553793" cy="457200"/>
            </a:xfrm>
            <a:custGeom>
              <a:avLst/>
              <a:gdLst>
                <a:gd name="T0" fmla="*/ 160 w 160"/>
                <a:gd name="T1" fmla="*/ 68 h 131"/>
                <a:gd name="T2" fmla="*/ 160 w 160"/>
                <a:gd name="T3" fmla="*/ 68 h 131"/>
                <a:gd name="T4" fmla="*/ 148 w 160"/>
                <a:gd name="T5" fmla="*/ 14 h 131"/>
                <a:gd name="T6" fmla="*/ 147 w 160"/>
                <a:gd name="T7" fmla="*/ 9 h 131"/>
                <a:gd name="T8" fmla="*/ 82 w 160"/>
                <a:gd name="T9" fmla="*/ 6 h 131"/>
                <a:gd name="T10" fmla="*/ 80 w 160"/>
                <a:gd name="T11" fmla="*/ 0 h 131"/>
                <a:gd name="T12" fmla="*/ 78 w 160"/>
                <a:gd name="T13" fmla="*/ 6 h 131"/>
                <a:gd name="T14" fmla="*/ 63 w 160"/>
                <a:gd name="T15" fmla="*/ 24 h 131"/>
                <a:gd name="T16" fmla="*/ 10 w 160"/>
                <a:gd name="T17" fmla="*/ 35 h 131"/>
                <a:gd name="T18" fmla="*/ 13 w 160"/>
                <a:gd name="T19" fmla="*/ 37 h 131"/>
                <a:gd name="T20" fmla="*/ 0 w 160"/>
                <a:gd name="T21" fmla="*/ 83 h 131"/>
                <a:gd name="T22" fmla="*/ 0 w 160"/>
                <a:gd name="T23" fmla="*/ 84 h 131"/>
                <a:gd name="T24" fmla="*/ 0 w 160"/>
                <a:gd name="T25" fmla="*/ 85 h 131"/>
                <a:gd name="T26" fmla="*/ 60 w 160"/>
                <a:gd name="T27" fmla="*/ 85 h 131"/>
                <a:gd name="T28" fmla="*/ 60 w 160"/>
                <a:gd name="T29" fmla="*/ 84 h 131"/>
                <a:gd name="T30" fmla="*/ 59 w 160"/>
                <a:gd name="T31" fmla="*/ 83 h 131"/>
                <a:gd name="T32" fmla="*/ 64 w 160"/>
                <a:gd name="T33" fmla="*/ 28 h 131"/>
                <a:gd name="T34" fmla="*/ 78 w 160"/>
                <a:gd name="T35" fmla="*/ 127 h 131"/>
                <a:gd name="T36" fmla="*/ 46 w 160"/>
                <a:gd name="T37" fmla="*/ 129 h 131"/>
                <a:gd name="T38" fmla="*/ 112 w 160"/>
                <a:gd name="T39" fmla="*/ 131 h 131"/>
                <a:gd name="T40" fmla="*/ 112 w 160"/>
                <a:gd name="T41" fmla="*/ 127 h 131"/>
                <a:gd name="T42" fmla="*/ 82 w 160"/>
                <a:gd name="T43" fmla="*/ 40 h 131"/>
                <a:gd name="T44" fmla="*/ 97 w 160"/>
                <a:gd name="T45" fmla="*/ 23 h 131"/>
                <a:gd name="T46" fmla="*/ 101 w 160"/>
                <a:gd name="T47" fmla="*/ 68 h 131"/>
                <a:gd name="T48" fmla="*/ 100 w 160"/>
                <a:gd name="T49" fmla="*/ 68 h 131"/>
                <a:gd name="T50" fmla="*/ 100 w 160"/>
                <a:gd name="T51" fmla="*/ 69 h 131"/>
                <a:gd name="T52" fmla="*/ 160 w 160"/>
                <a:gd name="T53" fmla="*/ 69 h 131"/>
                <a:gd name="T54" fmla="*/ 30 w 160"/>
                <a:gd name="T55" fmla="*/ 37 h 131"/>
                <a:gd name="T56" fmla="*/ 6 w 160"/>
                <a:gd name="T57" fmla="*/ 82 h 131"/>
                <a:gd name="T58" fmla="*/ 30 w 160"/>
                <a:gd name="T59" fmla="*/ 110 h 131"/>
                <a:gd name="T60" fmla="*/ 55 w 160"/>
                <a:gd name="T61" fmla="*/ 87 h 131"/>
                <a:gd name="T62" fmla="*/ 80 w 160"/>
                <a:gd name="T63" fmla="*/ 35 h 131"/>
                <a:gd name="T64" fmla="*/ 80 w 160"/>
                <a:gd name="T65" fmla="*/ 35 h 131"/>
                <a:gd name="T66" fmla="*/ 68 w 160"/>
                <a:gd name="T67" fmla="*/ 25 h 131"/>
                <a:gd name="T68" fmla="*/ 68 w 160"/>
                <a:gd name="T69" fmla="*/ 23 h 131"/>
                <a:gd name="T70" fmla="*/ 92 w 160"/>
                <a:gd name="T71" fmla="*/ 23 h 131"/>
                <a:gd name="T72" fmla="*/ 154 w 160"/>
                <a:gd name="T73" fmla="*/ 66 h 131"/>
                <a:gd name="T74" fmla="*/ 130 w 160"/>
                <a:gd name="T75" fmla="*/ 21 h 131"/>
                <a:gd name="T76" fmla="*/ 130 w 160"/>
                <a:gd name="T77" fmla="*/ 94 h 131"/>
                <a:gd name="T78" fmla="*/ 155 w 160"/>
                <a:gd name="T79" fmla="*/ 7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0" h="131">
                  <a:moveTo>
                    <a:pt x="160" y="69"/>
                  </a:moveTo>
                  <a:cubicBezTo>
                    <a:pt x="160" y="69"/>
                    <a:pt x="160" y="68"/>
                    <a:pt x="160" y="68"/>
                  </a:cubicBezTo>
                  <a:cubicBezTo>
                    <a:pt x="160" y="68"/>
                    <a:pt x="160" y="68"/>
                    <a:pt x="160" y="68"/>
                  </a:cubicBezTo>
                  <a:cubicBezTo>
                    <a:pt x="160" y="68"/>
                    <a:pt x="160" y="68"/>
                    <a:pt x="160" y="68"/>
                  </a:cubicBezTo>
                  <a:cubicBezTo>
                    <a:pt x="133" y="17"/>
                    <a:pt x="133" y="17"/>
                    <a:pt x="133" y="17"/>
                  </a:cubicBezTo>
                  <a:cubicBezTo>
                    <a:pt x="148" y="14"/>
                    <a:pt x="148" y="14"/>
                    <a:pt x="148" y="14"/>
                  </a:cubicBezTo>
                  <a:cubicBezTo>
                    <a:pt x="149" y="14"/>
                    <a:pt x="150" y="13"/>
                    <a:pt x="150" y="11"/>
                  </a:cubicBezTo>
                  <a:cubicBezTo>
                    <a:pt x="149" y="10"/>
                    <a:pt x="148" y="9"/>
                    <a:pt x="147" y="9"/>
                  </a:cubicBezTo>
                  <a:cubicBezTo>
                    <a:pt x="96" y="18"/>
                    <a:pt x="96" y="18"/>
                    <a:pt x="96" y="18"/>
                  </a:cubicBezTo>
                  <a:cubicBezTo>
                    <a:pt x="94" y="12"/>
                    <a:pt x="89" y="7"/>
                    <a:pt x="82" y="6"/>
                  </a:cubicBezTo>
                  <a:cubicBezTo>
                    <a:pt x="82" y="2"/>
                    <a:pt x="82" y="2"/>
                    <a:pt x="82" y="2"/>
                  </a:cubicBezTo>
                  <a:cubicBezTo>
                    <a:pt x="82" y="1"/>
                    <a:pt x="81" y="0"/>
                    <a:pt x="80" y="0"/>
                  </a:cubicBezTo>
                  <a:cubicBezTo>
                    <a:pt x="79" y="0"/>
                    <a:pt x="78" y="1"/>
                    <a:pt x="78" y="2"/>
                  </a:cubicBezTo>
                  <a:cubicBezTo>
                    <a:pt x="78" y="6"/>
                    <a:pt x="78" y="6"/>
                    <a:pt x="78" y="6"/>
                  </a:cubicBezTo>
                  <a:cubicBezTo>
                    <a:pt x="69" y="7"/>
                    <a:pt x="63" y="14"/>
                    <a:pt x="63" y="23"/>
                  </a:cubicBezTo>
                  <a:cubicBezTo>
                    <a:pt x="63" y="23"/>
                    <a:pt x="63" y="23"/>
                    <a:pt x="63" y="24"/>
                  </a:cubicBezTo>
                  <a:cubicBezTo>
                    <a:pt x="12" y="32"/>
                    <a:pt x="12" y="32"/>
                    <a:pt x="12" y="32"/>
                  </a:cubicBezTo>
                  <a:cubicBezTo>
                    <a:pt x="11" y="32"/>
                    <a:pt x="10" y="33"/>
                    <a:pt x="10" y="35"/>
                  </a:cubicBezTo>
                  <a:cubicBezTo>
                    <a:pt x="10" y="36"/>
                    <a:pt x="12" y="37"/>
                    <a:pt x="13" y="37"/>
                  </a:cubicBezTo>
                  <a:cubicBezTo>
                    <a:pt x="13" y="37"/>
                    <a:pt x="13" y="37"/>
                    <a:pt x="13" y="37"/>
                  </a:cubicBezTo>
                  <a:cubicBezTo>
                    <a:pt x="26" y="35"/>
                    <a:pt x="26" y="35"/>
                    <a:pt x="26" y="35"/>
                  </a:cubicBezTo>
                  <a:cubicBezTo>
                    <a:pt x="0" y="83"/>
                    <a:pt x="0" y="83"/>
                    <a:pt x="0" y="83"/>
                  </a:cubicBezTo>
                  <a:cubicBezTo>
                    <a:pt x="0" y="83"/>
                    <a:pt x="0" y="83"/>
                    <a:pt x="0" y="84"/>
                  </a:cubicBezTo>
                  <a:cubicBezTo>
                    <a:pt x="0" y="84"/>
                    <a:pt x="0" y="84"/>
                    <a:pt x="0" y="84"/>
                  </a:cubicBezTo>
                  <a:cubicBezTo>
                    <a:pt x="0" y="84"/>
                    <a:pt x="0" y="84"/>
                    <a:pt x="0" y="84"/>
                  </a:cubicBezTo>
                  <a:cubicBezTo>
                    <a:pt x="0" y="84"/>
                    <a:pt x="0" y="85"/>
                    <a:pt x="0" y="85"/>
                  </a:cubicBezTo>
                  <a:cubicBezTo>
                    <a:pt x="0" y="101"/>
                    <a:pt x="13" y="114"/>
                    <a:pt x="30" y="114"/>
                  </a:cubicBezTo>
                  <a:cubicBezTo>
                    <a:pt x="46" y="114"/>
                    <a:pt x="60" y="101"/>
                    <a:pt x="60" y="85"/>
                  </a:cubicBezTo>
                  <a:cubicBezTo>
                    <a:pt x="60" y="85"/>
                    <a:pt x="60" y="84"/>
                    <a:pt x="60" y="84"/>
                  </a:cubicBezTo>
                  <a:cubicBezTo>
                    <a:pt x="60" y="84"/>
                    <a:pt x="60" y="84"/>
                    <a:pt x="60" y="84"/>
                  </a:cubicBezTo>
                  <a:cubicBezTo>
                    <a:pt x="60" y="84"/>
                    <a:pt x="60" y="84"/>
                    <a:pt x="60" y="84"/>
                  </a:cubicBezTo>
                  <a:cubicBezTo>
                    <a:pt x="60" y="83"/>
                    <a:pt x="60" y="83"/>
                    <a:pt x="59" y="83"/>
                  </a:cubicBezTo>
                  <a:cubicBezTo>
                    <a:pt x="33" y="33"/>
                    <a:pt x="33" y="33"/>
                    <a:pt x="33" y="33"/>
                  </a:cubicBezTo>
                  <a:cubicBezTo>
                    <a:pt x="64" y="28"/>
                    <a:pt x="64" y="28"/>
                    <a:pt x="64" y="28"/>
                  </a:cubicBezTo>
                  <a:cubicBezTo>
                    <a:pt x="66" y="34"/>
                    <a:pt x="71" y="39"/>
                    <a:pt x="78" y="40"/>
                  </a:cubicBezTo>
                  <a:cubicBezTo>
                    <a:pt x="78" y="127"/>
                    <a:pt x="78" y="127"/>
                    <a:pt x="78" y="127"/>
                  </a:cubicBezTo>
                  <a:cubicBezTo>
                    <a:pt x="48" y="127"/>
                    <a:pt x="48" y="127"/>
                    <a:pt x="48" y="127"/>
                  </a:cubicBezTo>
                  <a:cubicBezTo>
                    <a:pt x="47" y="127"/>
                    <a:pt x="46" y="128"/>
                    <a:pt x="46" y="129"/>
                  </a:cubicBezTo>
                  <a:cubicBezTo>
                    <a:pt x="46" y="130"/>
                    <a:pt x="47" y="131"/>
                    <a:pt x="48" y="131"/>
                  </a:cubicBezTo>
                  <a:cubicBezTo>
                    <a:pt x="112" y="131"/>
                    <a:pt x="112" y="131"/>
                    <a:pt x="112" y="131"/>
                  </a:cubicBezTo>
                  <a:cubicBezTo>
                    <a:pt x="113" y="131"/>
                    <a:pt x="114" y="130"/>
                    <a:pt x="114" y="129"/>
                  </a:cubicBezTo>
                  <a:cubicBezTo>
                    <a:pt x="114" y="128"/>
                    <a:pt x="113" y="127"/>
                    <a:pt x="112" y="127"/>
                  </a:cubicBezTo>
                  <a:cubicBezTo>
                    <a:pt x="82" y="127"/>
                    <a:pt x="82" y="127"/>
                    <a:pt x="82" y="127"/>
                  </a:cubicBezTo>
                  <a:cubicBezTo>
                    <a:pt x="82" y="40"/>
                    <a:pt x="82" y="40"/>
                    <a:pt x="82" y="40"/>
                  </a:cubicBezTo>
                  <a:cubicBezTo>
                    <a:pt x="91" y="39"/>
                    <a:pt x="97" y="32"/>
                    <a:pt x="97" y="23"/>
                  </a:cubicBezTo>
                  <a:cubicBezTo>
                    <a:pt x="97" y="23"/>
                    <a:pt x="97" y="23"/>
                    <a:pt x="97" y="23"/>
                  </a:cubicBezTo>
                  <a:cubicBezTo>
                    <a:pt x="127" y="18"/>
                    <a:pt x="127" y="18"/>
                    <a:pt x="127" y="18"/>
                  </a:cubicBezTo>
                  <a:cubicBezTo>
                    <a:pt x="101" y="68"/>
                    <a:pt x="101" y="68"/>
                    <a:pt x="101" y="68"/>
                  </a:cubicBezTo>
                  <a:cubicBezTo>
                    <a:pt x="100" y="68"/>
                    <a:pt x="100" y="68"/>
                    <a:pt x="100" y="68"/>
                  </a:cubicBezTo>
                  <a:cubicBezTo>
                    <a:pt x="100" y="68"/>
                    <a:pt x="100" y="68"/>
                    <a:pt x="100" y="68"/>
                  </a:cubicBezTo>
                  <a:cubicBezTo>
                    <a:pt x="100" y="68"/>
                    <a:pt x="100" y="69"/>
                    <a:pt x="100" y="69"/>
                  </a:cubicBezTo>
                  <a:cubicBezTo>
                    <a:pt x="100" y="69"/>
                    <a:pt x="100" y="69"/>
                    <a:pt x="100" y="69"/>
                  </a:cubicBezTo>
                  <a:cubicBezTo>
                    <a:pt x="100" y="85"/>
                    <a:pt x="114" y="99"/>
                    <a:pt x="130" y="99"/>
                  </a:cubicBezTo>
                  <a:cubicBezTo>
                    <a:pt x="147" y="99"/>
                    <a:pt x="160" y="85"/>
                    <a:pt x="160" y="69"/>
                  </a:cubicBezTo>
                  <a:cubicBezTo>
                    <a:pt x="160" y="69"/>
                    <a:pt x="160" y="69"/>
                    <a:pt x="160" y="69"/>
                  </a:cubicBezTo>
                  <a:close/>
                  <a:moveTo>
                    <a:pt x="30" y="37"/>
                  </a:moveTo>
                  <a:cubicBezTo>
                    <a:pt x="53" y="82"/>
                    <a:pt x="53" y="82"/>
                    <a:pt x="53" y="82"/>
                  </a:cubicBezTo>
                  <a:cubicBezTo>
                    <a:pt x="6" y="82"/>
                    <a:pt x="6" y="82"/>
                    <a:pt x="6" y="82"/>
                  </a:cubicBezTo>
                  <a:lnTo>
                    <a:pt x="30" y="37"/>
                  </a:lnTo>
                  <a:close/>
                  <a:moveTo>
                    <a:pt x="30" y="110"/>
                  </a:moveTo>
                  <a:cubicBezTo>
                    <a:pt x="17" y="110"/>
                    <a:pt x="6" y="100"/>
                    <a:pt x="5" y="87"/>
                  </a:cubicBezTo>
                  <a:cubicBezTo>
                    <a:pt x="55" y="87"/>
                    <a:pt x="55" y="87"/>
                    <a:pt x="55" y="87"/>
                  </a:cubicBezTo>
                  <a:cubicBezTo>
                    <a:pt x="54" y="100"/>
                    <a:pt x="43" y="110"/>
                    <a:pt x="30" y="110"/>
                  </a:cubicBezTo>
                  <a:close/>
                  <a:moveTo>
                    <a:pt x="80" y="35"/>
                  </a:moveTo>
                  <a:cubicBezTo>
                    <a:pt x="80" y="35"/>
                    <a:pt x="80" y="35"/>
                    <a:pt x="80" y="35"/>
                  </a:cubicBezTo>
                  <a:cubicBezTo>
                    <a:pt x="80" y="35"/>
                    <a:pt x="80" y="35"/>
                    <a:pt x="80" y="35"/>
                  </a:cubicBezTo>
                  <a:cubicBezTo>
                    <a:pt x="74" y="35"/>
                    <a:pt x="69" y="31"/>
                    <a:pt x="68" y="26"/>
                  </a:cubicBezTo>
                  <a:cubicBezTo>
                    <a:pt x="68" y="25"/>
                    <a:pt x="68" y="25"/>
                    <a:pt x="68" y="25"/>
                  </a:cubicBezTo>
                  <a:cubicBezTo>
                    <a:pt x="68" y="25"/>
                    <a:pt x="68" y="25"/>
                    <a:pt x="68" y="25"/>
                  </a:cubicBezTo>
                  <a:cubicBezTo>
                    <a:pt x="68" y="24"/>
                    <a:pt x="68" y="24"/>
                    <a:pt x="68" y="23"/>
                  </a:cubicBezTo>
                  <a:cubicBezTo>
                    <a:pt x="68" y="16"/>
                    <a:pt x="73" y="11"/>
                    <a:pt x="80" y="11"/>
                  </a:cubicBezTo>
                  <a:cubicBezTo>
                    <a:pt x="87" y="11"/>
                    <a:pt x="92" y="16"/>
                    <a:pt x="92" y="23"/>
                  </a:cubicBezTo>
                  <a:cubicBezTo>
                    <a:pt x="92" y="30"/>
                    <a:pt x="87" y="35"/>
                    <a:pt x="80" y="35"/>
                  </a:cubicBezTo>
                  <a:close/>
                  <a:moveTo>
                    <a:pt x="154" y="66"/>
                  </a:moveTo>
                  <a:cubicBezTo>
                    <a:pt x="107" y="66"/>
                    <a:pt x="107" y="66"/>
                    <a:pt x="107" y="66"/>
                  </a:cubicBezTo>
                  <a:cubicBezTo>
                    <a:pt x="130" y="21"/>
                    <a:pt x="130" y="21"/>
                    <a:pt x="130" y="21"/>
                  </a:cubicBezTo>
                  <a:lnTo>
                    <a:pt x="154" y="66"/>
                  </a:lnTo>
                  <a:close/>
                  <a:moveTo>
                    <a:pt x="130" y="94"/>
                  </a:moveTo>
                  <a:cubicBezTo>
                    <a:pt x="117" y="94"/>
                    <a:pt x="106" y="84"/>
                    <a:pt x="105" y="71"/>
                  </a:cubicBezTo>
                  <a:cubicBezTo>
                    <a:pt x="155" y="71"/>
                    <a:pt x="155" y="71"/>
                    <a:pt x="155" y="71"/>
                  </a:cubicBezTo>
                  <a:cubicBezTo>
                    <a:pt x="154" y="84"/>
                    <a:pt x="143" y="94"/>
                    <a:pt x="130" y="94"/>
                  </a:cubicBezTo>
                  <a:close/>
                </a:path>
              </a:pathLst>
            </a:custGeom>
            <a:solidFill>
              <a:srgbClr val="006975"/>
            </a:solidFill>
            <a:ln w="12700">
              <a:miter lim="400000"/>
            </a:ln>
            <a:effec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Butler Stencil Medium"/>
                <a:ea typeface="+mn-ea"/>
                <a:cs typeface="+mn-cs"/>
              </a:endParaRPr>
            </a:p>
          </p:txBody>
        </p:sp>
        <p:sp>
          <p:nvSpPr>
            <p:cNvPr id="32" name="Rectangle 31">
              <a:extLst>
                <a:ext uri="{FF2B5EF4-FFF2-40B4-BE49-F238E27FC236}">
                  <a16:creationId xmlns:a16="http://schemas.microsoft.com/office/drawing/2014/main" id="{6B090462-A1AF-503F-005A-63BD9F4A6EDB}"/>
                </a:ext>
              </a:extLst>
            </p:cNvPr>
            <p:cNvSpPr/>
            <p:nvPr userDrawn="1"/>
          </p:nvSpPr>
          <p:spPr>
            <a:xfrm>
              <a:off x="4510394" y="3506927"/>
              <a:ext cx="288862" cy="246221"/>
            </a:xfrm>
            <a:prstGeom prst="rect">
              <a:avLst/>
            </a:prstGeom>
          </p:spPr>
          <p:txBody>
            <a:bodyPr wrap="square" tIns="0" bIns="0">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Light" panose="020F0302020204030204"/>
                  <a:ea typeface="+mn-ea"/>
                  <a:cs typeface="+mn-cs"/>
                </a:rPr>
                <a:t>2</a:t>
              </a:r>
            </a:p>
          </p:txBody>
        </p:sp>
      </p:grpSp>
      <p:grpSp>
        <p:nvGrpSpPr>
          <p:cNvPr id="33" name="Group 32">
            <a:extLst>
              <a:ext uri="{FF2B5EF4-FFF2-40B4-BE49-F238E27FC236}">
                <a16:creationId xmlns:a16="http://schemas.microsoft.com/office/drawing/2014/main" id="{378E1A56-F5C9-D15F-0CE3-90BCCD4A51D5}"/>
              </a:ext>
            </a:extLst>
          </p:cNvPr>
          <p:cNvGrpSpPr/>
          <p:nvPr userDrawn="1"/>
        </p:nvGrpSpPr>
        <p:grpSpPr>
          <a:xfrm>
            <a:off x="6374296" y="2196548"/>
            <a:ext cx="2325756" cy="1679713"/>
            <a:chOff x="6374296" y="2196548"/>
            <a:chExt cx="2325756" cy="1679713"/>
          </a:xfrm>
        </p:grpSpPr>
        <p:sp>
          <p:nvSpPr>
            <p:cNvPr id="34" name="Rectangle 33">
              <a:extLst>
                <a:ext uri="{FF2B5EF4-FFF2-40B4-BE49-F238E27FC236}">
                  <a16:creationId xmlns:a16="http://schemas.microsoft.com/office/drawing/2014/main" id="{43E027E6-00F8-70EF-BC23-2E3C9FE1E0EC}"/>
                </a:ext>
              </a:extLst>
            </p:cNvPr>
            <p:cNvSpPr/>
            <p:nvPr userDrawn="1"/>
          </p:nvSpPr>
          <p:spPr>
            <a:xfrm>
              <a:off x="6374296" y="2196548"/>
              <a:ext cx="2325756" cy="1679713"/>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100"/>
                </a:spcAft>
                <a:buClrTx/>
                <a:buSzTx/>
                <a:buFontTx/>
                <a:buNone/>
                <a:tabLst/>
                <a:defRPr/>
              </a:pPr>
              <a:endParaRPr kumimoji="0" lang="en-US" sz="1800" b="1" i="0" u="none" strike="noStrike" kern="1200" cap="none" spc="50" normalizeH="0" baseline="0" noProof="0" dirty="0">
                <a:ln>
                  <a:noFill/>
                </a:ln>
                <a:solidFill>
                  <a:srgbClr val="416CA9"/>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100"/>
                </a:spcAft>
                <a:buClrTx/>
                <a:buSzTx/>
                <a:buFontTx/>
                <a:buNone/>
                <a:tabLst/>
                <a:defRPr/>
              </a:pPr>
              <a:r>
                <a:rPr kumimoji="0" lang="en-US" sz="1800" b="1" i="0" u="none" strike="noStrike" kern="1200" cap="none" spc="50" normalizeH="0" baseline="0" noProof="0" dirty="0">
                  <a:ln>
                    <a:noFill/>
                  </a:ln>
                  <a:solidFill>
                    <a:schemeClr val="tx1"/>
                  </a:solidFill>
                  <a:effectLst/>
                  <a:uLnTx/>
                  <a:uFillTx/>
                  <a:latin typeface="Calibri" panose="020F0502020204030204"/>
                  <a:ea typeface="+mn-ea"/>
                  <a:cs typeface="+mn-cs"/>
                </a:rPr>
                <a:t>Member Economic Participation  </a:t>
              </a:r>
            </a:p>
          </p:txBody>
        </p:sp>
        <p:sp>
          <p:nvSpPr>
            <p:cNvPr id="35" name="Shape">
              <a:extLst>
                <a:ext uri="{FF2B5EF4-FFF2-40B4-BE49-F238E27FC236}">
                  <a16:creationId xmlns:a16="http://schemas.microsoft.com/office/drawing/2014/main" id="{219D0AC1-4694-D85E-9DD5-1A1A87E7EFA2}"/>
                </a:ext>
              </a:extLst>
            </p:cNvPr>
            <p:cNvSpPr>
              <a:spLocks noChangeAspect="1"/>
            </p:cNvSpPr>
            <p:nvPr userDrawn="1"/>
          </p:nvSpPr>
          <p:spPr>
            <a:xfrm>
              <a:off x="7307249" y="2355786"/>
              <a:ext cx="483042" cy="457200"/>
            </a:xfrm>
            <a:custGeom>
              <a:avLst/>
              <a:gdLst/>
              <a:ahLst/>
              <a:cxnLst>
                <a:cxn ang="0">
                  <a:pos x="wd2" y="hd2"/>
                </a:cxn>
                <a:cxn ang="5400000">
                  <a:pos x="wd2" y="hd2"/>
                </a:cxn>
                <a:cxn ang="10800000">
                  <a:pos x="wd2" y="hd2"/>
                </a:cxn>
                <a:cxn ang="16200000">
                  <a:pos x="wd2" y="hd2"/>
                </a:cxn>
              </a:cxnLst>
              <a:rect l="0" t="0" r="r" b="b"/>
              <a:pathLst>
                <a:path w="21600" h="21600" extrusionOk="0">
                  <a:moveTo>
                    <a:pt x="19664" y="9972"/>
                  </a:moveTo>
                  <a:cubicBezTo>
                    <a:pt x="19902" y="9972"/>
                    <a:pt x="20140" y="10044"/>
                    <a:pt x="20377" y="10152"/>
                  </a:cubicBezTo>
                  <a:cubicBezTo>
                    <a:pt x="20615" y="10260"/>
                    <a:pt x="20785" y="10404"/>
                    <a:pt x="20955" y="10548"/>
                  </a:cubicBezTo>
                  <a:cubicBezTo>
                    <a:pt x="21125" y="10728"/>
                    <a:pt x="21260" y="10944"/>
                    <a:pt x="21396" y="11196"/>
                  </a:cubicBezTo>
                  <a:cubicBezTo>
                    <a:pt x="21498" y="11412"/>
                    <a:pt x="21566" y="11664"/>
                    <a:pt x="21600" y="11952"/>
                  </a:cubicBezTo>
                  <a:cubicBezTo>
                    <a:pt x="21600" y="13212"/>
                    <a:pt x="21600" y="13212"/>
                    <a:pt x="21600" y="13212"/>
                  </a:cubicBezTo>
                  <a:cubicBezTo>
                    <a:pt x="21600" y="13500"/>
                    <a:pt x="21566" y="13752"/>
                    <a:pt x="21464" y="14004"/>
                  </a:cubicBezTo>
                  <a:cubicBezTo>
                    <a:pt x="21362" y="14220"/>
                    <a:pt x="21226" y="14436"/>
                    <a:pt x="21091" y="14616"/>
                  </a:cubicBezTo>
                  <a:cubicBezTo>
                    <a:pt x="20887" y="14796"/>
                    <a:pt x="20717" y="14904"/>
                    <a:pt x="20479" y="15012"/>
                  </a:cubicBezTo>
                  <a:cubicBezTo>
                    <a:pt x="20275" y="15120"/>
                    <a:pt x="20004" y="15192"/>
                    <a:pt x="19766" y="15192"/>
                  </a:cubicBezTo>
                  <a:cubicBezTo>
                    <a:pt x="19019" y="15192"/>
                    <a:pt x="19019" y="15192"/>
                    <a:pt x="19019" y="15192"/>
                  </a:cubicBezTo>
                  <a:cubicBezTo>
                    <a:pt x="18849" y="15480"/>
                    <a:pt x="18713" y="15732"/>
                    <a:pt x="18543" y="15948"/>
                  </a:cubicBezTo>
                  <a:cubicBezTo>
                    <a:pt x="18374" y="16200"/>
                    <a:pt x="18204" y="16452"/>
                    <a:pt x="18000" y="16704"/>
                  </a:cubicBezTo>
                  <a:cubicBezTo>
                    <a:pt x="17762" y="16920"/>
                    <a:pt x="17558" y="17136"/>
                    <a:pt x="17355" y="17316"/>
                  </a:cubicBezTo>
                  <a:cubicBezTo>
                    <a:pt x="17117" y="17532"/>
                    <a:pt x="16879" y="17712"/>
                    <a:pt x="16608" y="17892"/>
                  </a:cubicBezTo>
                  <a:cubicBezTo>
                    <a:pt x="16879" y="18504"/>
                    <a:pt x="16879" y="18504"/>
                    <a:pt x="16879" y="18504"/>
                  </a:cubicBezTo>
                  <a:cubicBezTo>
                    <a:pt x="16981" y="18720"/>
                    <a:pt x="17049" y="18972"/>
                    <a:pt x="17049" y="19188"/>
                  </a:cubicBezTo>
                  <a:cubicBezTo>
                    <a:pt x="17049" y="19440"/>
                    <a:pt x="17015" y="19656"/>
                    <a:pt x="16981" y="19872"/>
                  </a:cubicBezTo>
                  <a:cubicBezTo>
                    <a:pt x="16879" y="20088"/>
                    <a:pt x="16777" y="20304"/>
                    <a:pt x="16608" y="20448"/>
                  </a:cubicBezTo>
                  <a:cubicBezTo>
                    <a:pt x="16472" y="20628"/>
                    <a:pt x="16302" y="20772"/>
                    <a:pt x="16098" y="20916"/>
                  </a:cubicBezTo>
                  <a:cubicBezTo>
                    <a:pt x="15113" y="21420"/>
                    <a:pt x="15113" y="21420"/>
                    <a:pt x="15113" y="21420"/>
                  </a:cubicBezTo>
                  <a:cubicBezTo>
                    <a:pt x="14977" y="21528"/>
                    <a:pt x="14875" y="21564"/>
                    <a:pt x="14774" y="21600"/>
                  </a:cubicBezTo>
                  <a:cubicBezTo>
                    <a:pt x="14638" y="21600"/>
                    <a:pt x="14502" y="21600"/>
                    <a:pt x="14366" y="21600"/>
                  </a:cubicBezTo>
                  <a:cubicBezTo>
                    <a:pt x="14196" y="21600"/>
                    <a:pt x="14060" y="21600"/>
                    <a:pt x="13891" y="21528"/>
                  </a:cubicBezTo>
                  <a:cubicBezTo>
                    <a:pt x="13721" y="21492"/>
                    <a:pt x="13585" y="21456"/>
                    <a:pt x="13483" y="21384"/>
                  </a:cubicBezTo>
                  <a:cubicBezTo>
                    <a:pt x="13313" y="21276"/>
                    <a:pt x="13211" y="21168"/>
                    <a:pt x="13109" y="21060"/>
                  </a:cubicBezTo>
                  <a:cubicBezTo>
                    <a:pt x="13008" y="20916"/>
                    <a:pt x="12906" y="20772"/>
                    <a:pt x="12804" y="20628"/>
                  </a:cubicBezTo>
                  <a:cubicBezTo>
                    <a:pt x="12362" y="19656"/>
                    <a:pt x="12362" y="19656"/>
                    <a:pt x="12362" y="19656"/>
                  </a:cubicBezTo>
                  <a:cubicBezTo>
                    <a:pt x="12260" y="19656"/>
                    <a:pt x="12125" y="19656"/>
                    <a:pt x="11989" y="19656"/>
                  </a:cubicBezTo>
                  <a:cubicBezTo>
                    <a:pt x="11853" y="19692"/>
                    <a:pt x="11751" y="19692"/>
                    <a:pt x="11615" y="19728"/>
                  </a:cubicBezTo>
                  <a:cubicBezTo>
                    <a:pt x="11479" y="19728"/>
                    <a:pt x="11343" y="19728"/>
                    <a:pt x="11208" y="19728"/>
                  </a:cubicBezTo>
                  <a:cubicBezTo>
                    <a:pt x="11072" y="19728"/>
                    <a:pt x="10936" y="19728"/>
                    <a:pt x="10834" y="19728"/>
                  </a:cubicBezTo>
                  <a:cubicBezTo>
                    <a:pt x="10630" y="19728"/>
                    <a:pt x="10392" y="19728"/>
                    <a:pt x="10189" y="19728"/>
                  </a:cubicBezTo>
                  <a:cubicBezTo>
                    <a:pt x="9985" y="19692"/>
                    <a:pt x="9815" y="19692"/>
                    <a:pt x="9611" y="19656"/>
                  </a:cubicBezTo>
                  <a:cubicBezTo>
                    <a:pt x="9408" y="19656"/>
                    <a:pt x="9238" y="19620"/>
                    <a:pt x="9034" y="19584"/>
                  </a:cubicBezTo>
                  <a:cubicBezTo>
                    <a:pt x="8830" y="19512"/>
                    <a:pt x="8660" y="19476"/>
                    <a:pt x="8491" y="19440"/>
                  </a:cubicBezTo>
                  <a:cubicBezTo>
                    <a:pt x="8151" y="20376"/>
                    <a:pt x="8151" y="20376"/>
                    <a:pt x="8151" y="20376"/>
                  </a:cubicBezTo>
                  <a:cubicBezTo>
                    <a:pt x="8117" y="20592"/>
                    <a:pt x="8015" y="20736"/>
                    <a:pt x="7913" y="20880"/>
                  </a:cubicBezTo>
                  <a:cubicBezTo>
                    <a:pt x="7777" y="21024"/>
                    <a:pt x="7675" y="21132"/>
                    <a:pt x="7540" y="21240"/>
                  </a:cubicBezTo>
                  <a:cubicBezTo>
                    <a:pt x="7404" y="21348"/>
                    <a:pt x="7234" y="21456"/>
                    <a:pt x="7098" y="21492"/>
                  </a:cubicBezTo>
                  <a:cubicBezTo>
                    <a:pt x="6928" y="21528"/>
                    <a:pt x="6725" y="21564"/>
                    <a:pt x="6521" y="21564"/>
                  </a:cubicBezTo>
                  <a:cubicBezTo>
                    <a:pt x="6453" y="21564"/>
                    <a:pt x="6351" y="21564"/>
                    <a:pt x="6283" y="21528"/>
                  </a:cubicBezTo>
                  <a:cubicBezTo>
                    <a:pt x="6181" y="21528"/>
                    <a:pt x="6079" y="21492"/>
                    <a:pt x="6011" y="21456"/>
                  </a:cubicBezTo>
                  <a:cubicBezTo>
                    <a:pt x="4925" y="21060"/>
                    <a:pt x="4925" y="21060"/>
                    <a:pt x="4925" y="21060"/>
                  </a:cubicBezTo>
                  <a:cubicBezTo>
                    <a:pt x="4687" y="20988"/>
                    <a:pt x="4517" y="20880"/>
                    <a:pt x="4347" y="20736"/>
                  </a:cubicBezTo>
                  <a:cubicBezTo>
                    <a:pt x="4177" y="20556"/>
                    <a:pt x="4042" y="20376"/>
                    <a:pt x="3974" y="20160"/>
                  </a:cubicBezTo>
                  <a:cubicBezTo>
                    <a:pt x="3838" y="19980"/>
                    <a:pt x="3770" y="19764"/>
                    <a:pt x="3770" y="19512"/>
                  </a:cubicBezTo>
                  <a:cubicBezTo>
                    <a:pt x="3736" y="19260"/>
                    <a:pt x="3804" y="19008"/>
                    <a:pt x="3872" y="18792"/>
                  </a:cubicBezTo>
                  <a:cubicBezTo>
                    <a:pt x="4313" y="17388"/>
                    <a:pt x="4313" y="17388"/>
                    <a:pt x="4313" y="17388"/>
                  </a:cubicBezTo>
                  <a:cubicBezTo>
                    <a:pt x="3940" y="17064"/>
                    <a:pt x="3600" y="16668"/>
                    <a:pt x="3294" y="16308"/>
                  </a:cubicBezTo>
                  <a:cubicBezTo>
                    <a:pt x="3023" y="15912"/>
                    <a:pt x="2751" y="15480"/>
                    <a:pt x="2547" y="15012"/>
                  </a:cubicBezTo>
                  <a:cubicBezTo>
                    <a:pt x="2309" y="14580"/>
                    <a:pt x="2140" y="14112"/>
                    <a:pt x="2038" y="13644"/>
                  </a:cubicBezTo>
                  <a:cubicBezTo>
                    <a:pt x="1936" y="13176"/>
                    <a:pt x="1902" y="12708"/>
                    <a:pt x="1902" y="12204"/>
                  </a:cubicBezTo>
                  <a:cubicBezTo>
                    <a:pt x="1902" y="12024"/>
                    <a:pt x="1902" y="11880"/>
                    <a:pt x="1902" y="11772"/>
                  </a:cubicBezTo>
                  <a:cubicBezTo>
                    <a:pt x="1902" y="11628"/>
                    <a:pt x="1902" y="11520"/>
                    <a:pt x="1936" y="11340"/>
                  </a:cubicBezTo>
                  <a:cubicBezTo>
                    <a:pt x="1936" y="11232"/>
                    <a:pt x="1936" y="11088"/>
                    <a:pt x="1970" y="10980"/>
                  </a:cubicBezTo>
                  <a:cubicBezTo>
                    <a:pt x="2004" y="10836"/>
                    <a:pt x="2038" y="10728"/>
                    <a:pt x="2072" y="10584"/>
                  </a:cubicBezTo>
                  <a:cubicBezTo>
                    <a:pt x="1630" y="10404"/>
                    <a:pt x="1257" y="10188"/>
                    <a:pt x="985" y="9972"/>
                  </a:cubicBezTo>
                  <a:cubicBezTo>
                    <a:pt x="713" y="9720"/>
                    <a:pt x="475" y="9504"/>
                    <a:pt x="340" y="9288"/>
                  </a:cubicBezTo>
                  <a:cubicBezTo>
                    <a:pt x="204" y="9036"/>
                    <a:pt x="102" y="8784"/>
                    <a:pt x="68" y="8568"/>
                  </a:cubicBezTo>
                  <a:cubicBezTo>
                    <a:pt x="0" y="8352"/>
                    <a:pt x="0" y="8172"/>
                    <a:pt x="0" y="8028"/>
                  </a:cubicBezTo>
                  <a:cubicBezTo>
                    <a:pt x="0" y="7740"/>
                    <a:pt x="34" y="7452"/>
                    <a:pt x="136" y="7200"/>
                  </a:cubicBezTo>
                  <a:cubicBezTo>
                    <a:pt x="204" y="6948"/>
                    <a:pt x="340" y="6696"/>
                    <a:pt x="509" y="6480"/>
                  </a:cubicBezTo>
                  <a:cubicBezTo>
                    <a:pt x="679" y="6264"/>
                    <a:pt x="849" y="6048"/>
                    <a:pt x="1053" y="5868"/>
                  </a:cubicBezTo>
                  <a:cubicBezTo>
                    <a:pt x="1257" y="5724"/>
                    <a:pt x="1460" y="5580"/>
                    <a:pt x="1698" y="5544"/>
                  </a:cubicBezTo>
                  <a:cubicBezTo>
                    <a:pt x="1936" y="6300"/>
                    <a:pt x="1936" y="6300"/>
                    <a:pt x="1936" y="6300"/>
                  </a:cubicBezTo>
                  <a:cubicBezTo>
                    <a:pt x="1800" y="6336"/>
                    <a:pt x="1698" y="6444"/>
                    <a:pt x="1528" y="6552"/>
                  </a:cubicBezTo>
                  <a:cubicBezTo>
                    <a:pt x="1392" y="6660"/>
                    <a:pt x="1257" y="6804"/>
                    <a:pt x="1121" y="6984"/>
                  </a:cubicBezTo>
                  <a:cubicBezTo>
                    <a:pt x="1019" y="7128"/>
                    <a:pt x="917" y="7308"/>
                    <a:pt x="849" y="7488"/>
                  </a:cubicBezTo>
                  <a:cubicBezTo>
                    <a:pt x="781" y="7704"/>
                    <a:pt x="747" y="7884"/>
                    <a:pt x="747" y="8100"/>
                  </a:cubicBezTo>
                  <a:cubicBezTo>
                    <a:pt x="747" y="8316"/>
                    <a:pt x="781" y="8496"/>
                    <a:pt x="849" y="8640"/>
                  </a:cubicBezTo>
                  <a:cubicBezTo>
                    <a:pt x="917" y="8820"/>
                    <a:pt x="1019" y="8964"/>
                    <a:pt x="1121" y="9108"/>
                  </a:cubicBezTo>
                  <a:cubicBezTo>
                    <a:pt x="1291" y="9252"/>
                    <a:pt x="1460" y="9396"/>
                    <a:pt x="1630" y="9504"/>
                  </a:cubicBezTo>
                  <a:cubicBezTo>
                    <a:pt x="1834" y="9648"/>
                    <a:pt x="2072" y="9756"/>
                    <a:pt x="2343" y="9864"/>
                  </a:cubicBezTo>
                  <a:cubicBezTo>
                    <a:pt x="2479" y="9468"/>
                    <a:pt x="2649" y="9108"/>
                    <a:pt x="2887" y="8784"/>
                  </a:cubicBezTo>
                  <a:cubicBezTo>
                    <a:pt x="3091" y="8424"/>
                    <a:pt x="3362" y="8100"/>
                    <a:pt x="3600" y="7776"/>
                  </a:cubicBezTo>
                  <a:cubicBezTo>
                    <a:pt x="3872" y="7488"/>
                    <a:pt x="4177" y="7164"/>
                    <a:pt x="4483" y="6876"/>
                  </a:cubicBezTo>
                  <a:cubicBezTo>
                    <a:pt x="4823" y="6624"/>
                    <a:pt x="5162" y="6372"/>
                    <a:pt x="5502" y="6156"/>
                  </a:cubicBezTo>
                  <a:cubicBezTo>
                    <a:pt x="5366" y="5976"/>
                    <a:pt x="5230" y="5796"/>
                    <a:pt x="5094" y="5616"/>
                  </a:cubicBezTo>
                  <a:cubicBezTo>
                    <a:pt x="4958" y="5400"/>
                    <a:pt x="4857" y="5184"/>
                    <a:pt x="4755" y="4968"/>
                  </a:cubicBezTo>
                  <a:cubicBezTo>
                    <a:pt x="4687" y="4752"/>
                    <a:pt x="4653" y="4536"/>
                    <a:pt x="4585" y="4284"/>
                  </a:cubicBezTo>
                  <a:cubicBezTo>
                    <a:pt x="4517" y="4068"/>
                    <a:pt x="4483" y="3816"/>
                    <a:pt x="4483" y="3564"/>
                  </a:cubicBezTo>
                  <a:cubicBezTo>
                    <a:pt x="4483" y="3060"/>
                    <a:pt x="4585" y="2592"/>
                    <a:pt x="4755" y="2160"/>
                  </a:cubicBezTo>
                  <a:cubicBezTo>
                    <a:pt x="4925" y="1728"/>
                    <a:pt x="5196" y="1332"/>
                    <a:pt x="5502" y="1044"/>
                  </a:cubicBezTo>
                  <a:cubicBezTo>
                    <a:pt x="5808" y="720"/>
                    <a:pt x="6147" y="468"/>
                    <a:pt x="6589" y="288"/>
                  </a:cubicBezTo>
                  <a:cubicBezTo>
                    <a:pt x="6996" y="108"/>
                    <a:pt x="7438" y="0"/>
                    <a:pt x="7913" y="0"/>
                  </a:cubicBezTo>
                  <a:cubicBezTo>
                    <a:pt x="8389" y="0"/>
                    <a:pt x="8830" y="108"/>
                    <a:pt x="9238" y="288"/>
                  </a:cubicBezTo>
                  <a:cubicBezTo>
                    <a:pt x="9645" y="468"/>
                    <a:pt x="10019" y="720"/>
                    <a:pt x="10325" y="1044"/>
                  </a:cubicBezTo>
                  <a:cubicBezTo>
                    <a:pt x="10630" y="1332"/>
                    <a:pt x="10868" y="1728"/>
                    <a:pt x="11038" y="2160"/>
                  </a:cubicBezTo>
                  <a:cubicBezTo>
                    <a:pt x="11208" y="2592"/>
                    <a:pt x="11309" y="3060"/>
                    <a:pt x="11309" y="3564"/>
                  </a:cubicBezTo>
                  <a:cubicBezTo>
                    <a:pt x="11309" y="3780"/>
                    <a:pt x="11275" y="3996"/>
                    <a:pt x="11275" y="4140"/>
                  </a:cubicBezTo>
                  <a:cubicBezTo>
                    <a:pt x="11242" y="4320"/>
                    <a:pt x="11208" y="4500"/>
                    <a:pt x="11174" y="4644"/>
                  </a:cubicBezTo>
                  <a:cubicBezTo>
                    <a:pt x="11275" y="4680"/>
                    <a:pt x="11411" y="4680"/>
                    <a:pt x="11547" y="4680"/>
                  </a:cubicBezTo>
                  <a:cubicBezTo>
                    <a:pt x="11683" y="4680"/>
                    <a:pt x="11819" y="4716"/>
                    <a:pt x="11955" y="4752"/>
                  </a:cubicBezTo>
                  <a:cubicBezTo>
                    <a:pt x="12091" y="4752"/>
                    <a:pt x="12226" y="4752"/>
                    <a:pt x="12362" y="4788"/>
                  </a:cubicBezTo>
                  <a:cubicBezTo>
                    <a:pt x="12464" y="4824"/>
                    <a:pt x="12600" y="4860"/>
                    <a:pt x="12736" y="4860"/>
                  </a:cubicBezTo>
                  <a:cubicBezTo>
                    <a:pt x="12940" y="4500"/>
                    <a:pt x="13177" y="4176"/>
                    <a:pt x="13449" y="3852"/>
                  </a:cubicBezTo>
                  <a:cubicBezTo>
                    <a:pt x="13721" y="3564"/>
                    <a:pt x="14060" y="3312"/>
                    <a:pt x="14400" y="3096"/>
                  </a:cubicBezTo>
                  <a:cubicBezTo>
                    <a:pt x="14740" y="2844"/>
                    <a:pt x="15079" y="2628"/>
                    <a:pt x="15453" y="2484"/>
                  </a:cubicBezTo>
                  <a:cubicBezTo>
                    <a:pt x="15860" y="2340"/>
                    <a:pt x="16234" y="2232"/>
                    <a:pt x="16608" y="2196"/>
                  </a:cubicBezTo>
                  <a:cubicBezTo>
                    <a:pt x="16540" y="2520"/>
                    <a:pt x="16438" y="2808"/>
                    <a:pt x="16370" y="3060"/>
                  </a:cubicBezTo>
                  <a:cubicBezTo>
                    <a:pt x="16302" y="3348"/>
                    <a:pt x="16234" y="3600"/>
                    <a:pt x="16166" y="3888"/>
                  </a:cubicBezTo>
                  <a:cubicBezTo>
                    <a:pt x="16098" y="4176"/>
                    <a:pt x="16064" y="4500"/>
                    <a:pt x="16064" y="4824"/>
                  </a:cubicBezTo>
                  <a:cubicBezTo>
                    <a:pt x="16030" y="5184"/>
                    <a:pt x="16030" y="5616"/>
                    <a:pt x="16030" y="6156"/>
                  </a:cubicBezTo>
                  <a:cubicBezTo>
                    <a:pt x="16404" y="6408"/>
                    <a:pt x="16743" y="6660"/>
                    <a:pt x="17083" y="6948"/>
                  </a:cubicBezTo>
                  <a:cubicBezTo>
                    <a:pt x="17423" y="7236"/>
                    <a:pt x="17728" y="7524"/>
                    <a:pt x="18000" y="7848"/>
                  </a:cubicBezTo>
                  <a:cubicBezTo>
                    <a:pt x="18238" y="8136"/>
                    <a:pt x="18475" y="8496"/>
                    <a:pt x="18679" y="8856"/>
                  </a:cubicBezTo>
                  <a:cubicBezTo>
                    <a:pt x="18883" y="9216"/>
                    <a:pt x="19087" y="9576"/>
                    <a:pt x="19223" y="9972"/>
                  </a:cubicBezTo>
                  <a:lnTo>
                    <a:pt x="19664" y="9972"/>
                  </a:lnTo>
                  <a:close/>
                  <a:moveTo>
                    <a:pt x="20717" y="13212"/>
                  </a:moveTo>
                  <a:cubicBezTo>
                    <a:pt x="20717" y="11952"/>
                    <a:pt x="20717" y="11952"/>
                    <a:pt x="20717" y="11952"/>
                  </a:cubicBezTo>
                  <a:cubicBezTo>
                    <a:pt x="20717" y="11808"/>
                    <a:pt x="20683" y="11664"/>
                    <a:pt x="20649" y="11520"/>
                  </a:cubicBezTo>
                  <a:cubicBezTo>
                    <a:pt x="20581" y="11376"/>
                    <a:pt x="20513" y="11232"/>
                    <a:pt x="20411" y="11124"/>
                  </a:cubicBezTo>
                  <a:cubicBezTo>
                    <a:pt x="20343" y="11016"/>
                    <a:pt x="20208" y="10944"/>
                    <a:pt x="20072" y="10872"/>
                  </a:cubicBezTo>
                  <a:cubicBezTo>
                    <a:pt x="19970" y="10800"/>
                    <a:pt x="19800" y="10800"/>
                    <a:pt x="19664" y="10800"/>
                  </a:cubicBezTo>
                  <a:cubicBezTo>
                    <a:pt x="18679" y="10800"/>
                    <a:pt x="18679" y="10800"/>
                    <a:pt x="18679" y="10800"/>
                  </a:cubicBezTo>
                  <a:cubicBezTo>
                    <a:pt x="18509" y="10260"/>
                    <a:pt x="18509" y="10260"/>
                    <a:pt x="18509" y="10260"/>
                  </a:cubicBezTo>
                  <a:cubicBezTo>
                    <a:pt x="18408" y="9936"/>
                    <a:pt x="18238" y="9612"/>
                    <a:pt x="18068" y="9288"/>
                  </a:cubicBezTo>
                  <a:cubicBezTo>
                    <a:pt x="17864" y="8964"/>
                    <a:pt x="17626" y="8676"/>
                    <a:pt x="17355" y="8352"/>
                  </a:cubicBezTo>
                  <a:cubicBezTo>
                    <a:pt x="17117" y="8064"/>
                    <a:pt x="16879" y="7812"/>
                    <a:pt x="16574" y="7560"/>
                  </a:cubicBezTo>
                  <a:cubicBezTo>
                    <a:pt x="16268" y="7308"/>
                    <a:pt x="15962" y="7056"/>
                    <a:pt x="15589" y="6840"/>
                  </a:cubicBezTo>
                  <a:cubicBezTo>
                    <a:pt x="15249" y="6552"/>
                    <a:pt x="15249" y="6552"/>
                    <a:pt x="15249" y="6552"/>
                  </a:cubicBezTo>
                  <a:cubicBezTo>
                    <a:pt x="15249" y="6156"/>
                    <a:pt x="15249" y="6156"/>
                    <a:pt x="15249" y="6156"/>
                  </a:cubicBezTo>
                  <a:cubicBezTo>
                    <a:pt x="15249" y="5796"/>
                    <a:pt x="15249" y="5508"/>
                    <a:pt x="15249" y="5220"/>
                  </a:cubicBezTo>
                  <a:cubicBezTo>
                    <a:pt x="15283" y="4968"/>
                    <a:pt x="15317" y="4716"/>
                    <a:pt x="15317" y="4500"/>
                  </a:cubicBezTo>
                  <a:cubicBezTo>
                    <a:pt x="15317" y="4284"/>
                    <a:pt x="15351" y="4068"/>
                    <a:pt x="15385" y="3888"/>
                  </a:cubicBezTo>
                  <a:cubicBezTo>
                    <a:pt x="15419" y="3708"/>
                    <a:pt x="15453" y="3528"/>
                    <a:pt x="15521" y="3348"/>
                  </a:cubicBezTo>
                  <a:cubicBezTo>
                    <a:pt x="15283" y="3420"/>
                    <a:pt x="15045" y="3528"/>
                    <a:pt x="14842" y="3672"/>
                  </a:cubicBezTo>
                  <a:cubicBezTo>
                    <a:pt x="14638" y="3816"/>
                    <a:pt x="14434" y="3960"/>
                    <a:pt x="14264" y="4140"/>
                  </a:cubicBezTo>
                  <a:cubicBezTo>
                    <a:pt x="14094" y="4284"/>
                    <a:pt x="13925" y="4464"/>
                    <a:pt x="13789" y="4680"/>
                  </a:cubicBezTo>
                  <a:cubicBezTo>
                    <a:pt x="13653" y="4860"/>
                    <a:pt x="13517" y="5076"/>
                    <a:pt x="13381" y="5256"/>
                  </a:cubicBezTo>
                  <a:cubicBezTo>
                    <a:pt x="13109" y="5724"/>
                    <a:pt x="13109" y="5724"/>
                    <a:pt x="13109" y="5724"/>
                  </a:cubicBezTo>
                  <a:cubicBezTo>
                    <a:pt x="12600" y="5616"/>
                    <a:pt x="12600" y="5616"/>
                    <a:pt x="12600" y="5616"/>
                  </a:cubicBezTo>
                  <a:cubicBezTo>
                    <a:pt x="12430" y="5580"/>
                    <a:pt x="12294" y="5580"/>
                    <a:pt x="12125" y="5544"/>
                  </a:cubicBezTo>
                  <a:cubicBezTo>
                    <a:pt x="11955" y="5544"/>
                    <a:pt x="11819" y="5544"/>
                    <a:pt x="11649" y="5544"/>
                  </a:cubicBezTo>
                  <a:cubicBezTo>
                    <a:pt x="11513" y="5508"/>
                    <a:pt x="11343" y="5472"/>
                    <a:pt x="11208" y="5472"/>
                  </a:cubicBezTo>
                  <a:cubicBezTo>
                    <a:pt x="11038" y="5472"/>
                    <a:pt x="10868" y="5472"/>
                    <a:pt x="10732" y="5472"/>
                  </a:cubicBezTo>
                  <a:cubicBezTo>
                    <a:pt x="9611" y="5472"/>
                    <a:pt x="8558" y="5652"/>
                    <a:pt x="7608" y="6012"/>
                  </a:cubicBezTo>
                  <a:cubicBezTo>
                    <a:pt x="6623" y="6336"/>
                    <a:pt x="5774" y="6840"/>
                    <a:pt x="5026" y="7452"/>
                  </a:cubicBezTo>
                  <a:cubicBezTo>
                    <a:pt x="4279" y="8064"/>
                    <a:pt x="3702" y="8748"/>
                    <a:pt x="3294" y="9576"/>
                  </a:cubicBezTo>
                  <a:cubicBezTo>
                    <a:pt x="2853" y="10368"/>
                    <a:pt x="2649" y="11268"/>
                    <a:pt x="2649" y="12204"/>
                  </a:cubicBezTo>
                  <a:cubicBezTo>
                    <a:pt x="2649" y="12636"/>
                    <a:pt x="2683" y="13032"/>
                    <a:pt x="2785" y="13464"/>
                  </a:cubicBezTo>
                  <a:cubicBezTo>
                    <a:pt x="2853" y="13860"/>
                    <a:pt x="2989" y="14256"/>
                    <a:pt x="3158" y="14616"/>
                  </a:cubicBezTo>
                  <a:cubicBezTo>
                    <a:pt x="3362" y="15048"/>
                    <a:pt x="3600" y="15408"/>
                    <a:pt x="3872" y="15768"/>
                  </a:cubicBezTo>
                  <a:cubicBezTo>
                    <a:pt x="4143" y="16092"/>
                    <a:pt x="4449" y="16416"/>
                    <a:pt x="4823" y="16740"/>
                  </a:cubicBezTo>
                  <a:cubicBezTo>
                    <a:pt x="5264" y="17100"/>
                    <a:pt x="5264" y="17100"/>
                    <a:pt x="5264" y="17100"/>
                  </a:cubicBezTo>
                  <a:cubicBezTo>
                    <a:pt x="5026" y="17640"/>
                    <a:pt x="5026" y="17640"/>
                    <a:pt x="5026" y="17640"/>
                  </a:cubicBezTo>
                  <a:cubicBezTo>
                    <a:pt x="4585" y="19080"/>
                    <a:pt x="4585" y="19080"/>
                    <a:pt x="4585" y="19080"/>
                  </a:cubicBezTo>
                  <a:cubicBezTo>
                    <a:pt x="4551" y="19188"/>
                    <a:pt x="4551" y="19332"/>
                    <a:pt x="4551" y="19440"/>
                  </a:cubicBezTo>
                  <a:cubicBezTo>
                    <a:pt x="4551" y="19584"/>
                    <a:pt x="4585" y="19692"/>
                    <a:pt x="4619" y="19836"/>
                  </a:cubicBezTo>
                  <a:cubicBezTo>
                    <a:pt x="4687" y="19944"/>
                    <a:pt x="4755" y="20052"/>
                    <a:pt x="4857" y="20124"/>
                  </a:cubicBezTo>
                  <a:cubicBezTo>
                    <a:pt x="4925" y="20196"/>
                    <a:pt x="5026" y="20268"/>
                    <a:pt x="5162" y="20340"/>
                  </a:cubicBezTo>
                  <a:cubicBezTo>
                    <a:pt x="6215" y="20736"/>
                    <a:pt x="6215" y="20736"/>
                    <a:pt x="6215" y="20736"/>
                  </a:cubicBezTo>
                  <a:cubicBezTo>
                    <a:pt x="6249" y="20736"/>
                    <a:pt x="6283" y="20772"/>
                    <a:pt x="6351" y="20772"/>
                  </a:cubicBezTo>
                  <a:cubicBezTo>
                    <a:pt x="6419" y="20772"/>
                    <a:pt x="6487" y="20772"/>
                    <a:pt x="6521" y="20772"/>
                  </a:cubicBezTo>
                  <a:cubicBezTo>
                    <a:pt x="6725" y="20772"/>
                    <a:pt x="6928" y="20700"/>
                    <a:pt x="7098" y="20592"/>
                  </a:cubicBezTo>
                  <a:cubicBezTo>
                    <a:pt x="7234" y="20448"/>
                    <a:pt x="7370" y="20304"/>
                    <a:pt x="7404" y="20124"/>
                  </a:cubicBezTo>
                  <a:cubicBezTo>
                    <a:pt x="7709" y="19188"/>
                    <a:pt x="7709" y="19188"/>
                    <a:pt x="7709" y="19188"/>
                  </a:cubicBezTo>
                  <a:cubicBezTo>
                    <a:pt x="7913" y="18504"/>
                    <a:pt x="7913" y="18504"/>
                    <a:pt x="7913" y="18504"/>
                  </a:cubicBezTo>
                  <a:cubicBezTo>
                    <a:pt x="8558" y="18648"/>
                    <a:pt x="8558" y="18648"/>
                    <a:pt x="8558" y="18648"/>
                  </a:cubicBezTo>
                  <a:cubicBezTo>
                    <a:pt x="8728" y="18684"/>
                    <a:pt x="8932" y="18720"/>
                    <a:pt x="9102" y="18756"/>
                  </a:cubicBezTo>
                  <a:cubicBezTo>
                    <a:pt x="9272" y="18792"/>
                    <a:pt x="9442" y="18828"/>
                    <a:pt x="9611" y="18864"/>
                  </a:cubicBezTo>
                  <a:cubicBezTo>
                    <a:pt x="9849" y="18864"/>
                    <a:pt x="10019" y="18900"/>
                    <a:pt x="10189" y="18900"/>
                  </a:cubicBezTo>
                  <a:cubicBezTo>
                    <a:pt x="10392" y="18900"/>
                    <a:pt x="10562" y="18900"/>
                    <a:pt x="10732" y="18900"/>
                  </a:cubicBezTo>
                  <a:cubicBezTo>
                    <a:pt x="10970" y="18900"/>
                    <a:pt x="11208" y="18900"/>
                    <a:pt x="11445" y="18864"/>
                  </a:cubicBezTo>
                  <a:cubicBezTo>
                    <a:pt x="11683" y="18864"/>
                    <a:pt x="11921" y="18828"/>
                    <a:pt x="12192" y="18792"/>
                  </a:cubicBezTo>
                  <a:cubicBezTo>
                    <a:pt x="12736" y="18720"/>
                    <a:pt x="12736" y="18720"/>
                    <a:pt x="12736" y="18720"/>
                  </a:cubicBezTo>
                  <a:cubicBezTo>
                    <a:pt x="12974" y="19224"/>
                    <a:pt x="12974" y="19224"/>
                    <a:pt x="12974" y="19224"/>
                  </a:cubicBezTo>
                  <a:cubicBezTo>
                    <a:pt x="13415" y="20196"/>
                    <a:pt x="13415" y="20196"/>
                    <a:pt x="13415" y="20196"/>
                  </a:cubicBezTo>
                  <a:cubicBezTo>
                    <a:pt x="13517" y="20376"/>
                    <a:pt x="13653" y="20520"/>
                    <a:pt x="13789" y="20628"/>
                  </a:cubicBezTo>
                  <a:cubicBezTo>
                    <a:pt x="13925" y="20736"/>
                    <a:pt x="14094" y="20772"/>
                    <a:pt x="14264" y="20772"/>
                  </a:cubicBezTo>
                  <a:cubicBezTo>
                    <a:pt x="14366" y="20772"/>
                    <a:pt x="14434" y="20772"/>
                    <a:pt x="14502" y="20736"/>
                  </a:cubicBezTo>
                  <a:cubicBezTo>
                    <a:pt x="14604" y="20736"/>
                    <a:pt x="14638" y="20700"/>
                    <a:pt x="14706" y="20664"/>
                  </a:cubicBezTo>
                  <a:cubicBezTo>
                    <a:pt x="15691" y="20196"/>
                    <a:pt x="15691" y="20196"/>
                    <a:pt x="15691" y="20196"/>
                  </a:cubicBezTo>
                  <a:cubicBezTo>
                    <a:pt x="15792" y="20160"/>
                    <a:pt x="15894" y="20052"/>
                    <a:pt x="15996" y="19944"/>
                  </a:cubicBezTo>
                  <a:cubicBezTo>
                    <a:pt x="16098" y="19836"/>
                    <a:pt x="16132" y="19728"/>
                    <a:pt x="16166" y="19584"/>
                  </a:cubicBezTo>
                  <a:cubicBezTo>
                    <a:pt x="16234" y="19476"/>
                    <a:pt x="16268" y="19332"/>
                    <a:pt x="16234" y="19188"/>
                  </a:cubicBezTo>
                  <a:cubicBezTo>
                    <a:pt x="16234" y="19044"/>
                    <a:pt x="16200" y="18936"/>
                    <a:pt x="16132" y="18864"/>
                  </a:cubicBezTo>
                  <a:cubicBezTo>
                    <a:pt x="15860" y="18252"/>
                    <a:pt x="15860" y="18252"/>
                    <a:pt x="15860" y="18252"/>
                  </a:cubicBezTo>
                  <a:cubicBezTo>
                    <a:pt x="15555" y="17640"/>
                    <a:pt x="15555" y="17640"/>
                    <a:pt x="15555" y="17640"/>
                  </a:cubicBezTo>
                  <a:cubicBezTo>
                    <a:pt x="16098" y="17208"/>
                    <a:pt x="16098" y="17208"/>
                    <a:pt x="16098" y="17208"/>
                  </a:cubicBezTo>
                  <a:cubicBezTo>
                    <a:pt x="16336" y="17064"/>
                    <a:pt x="16540" y="16884"/>
                    <a:pt x="16743" y="16704"/>
                  </a:cubicBezTo>
                  <a:cubicBezTo>
                    <a:pt x="16947" y="16488"/>
                    <a:pt x="17151" y="16308"/>
                    <a:pt x="17321" y="16092"/>
                  </a:cubicBezTo>
                  <a:cubicBezTo>
                    <a:pt x="17491" y="15876"/>
                    <a:pt x="17660" y="15696"/>
                    <a:pt x="17796" y="15480"/>
                  </a:cubicBezTo>
                  <a:cubicBezTo>
                    <a:pt x="17966" y="15264"/>
                    <a:pt x="18102" y="15012"/>
                    <a:pt x="18204" y="14760"/>
                  </a:cubicBezTo>
                  <a:cubicBezTo>
                    <a:pt x="18442" y="14400"/>
                    <a:pt x="18442" y="14400"/>
                    <a:pt x="18442" y="14400"/>
                  </a:cubicBezTo>
                  <a:cubicBezTo>
                    <a:pt x="19664" y="14400"/>
                    <a:pt x="19664" y="14400"/>
                    <a:pt x="19664" y="14400"/>
                  </a:cubicBezTo>
                  <a:cubicBezTo>
                    <a:pt x="19800" y="14400"/>
                    <a:pt x="19970" y="14364"/>
                    <a:pt x="20072" y="14292"/>
                  </a:cubicBezTo>
                  <a:cubicBezTo>
                    <a:pt x="20208" y="14220"/>
                    <a:pt x="20343" y="14148"/>
                    <a:pt x="20411" y="14076"/>
                  </a:cubicBezTo>
                  <a:cubicBezTo>
                    <a:pt x="20513" y="13932"/>
                    <a:pt x="20581" y="13824"/>
                    <a:pt x="20649" y="13680"/>
                  </a:cubicBezTo>
                  <a:cubicBezTo>
                    <a:pt x="20683" y="13536"/>
                    <a:pt x="20717" y="13392"/>
                    <a:pt x="20717" y="13212"/>
                  </a:cubicBezTo>
                  <a:close/>
                  <a:moveTo>
                    <a:pt x="5264" y="3564"/>
                  </a:moveTo>
                  <a:cubicBezTo>
                    <a:pt x="5264" y="3780"/>
                    <a:pt x="5264" y="3996"/>
                    <a:pt x="5332" y="4212"/>
                  </a:cubicBezTo>
                  <a:cubicBezTo>
                    <a:pt x="5400" y="4392"/>
                    <a:pt x="5468" y="4608"/>
                    <a:pt x="5502" y="4788"/>
                  </a:cubicBezTo>
                  <a:cubicBezTo>
                    <a:pt x="5604" y="4968"/>
                    <a:pt x="5706" y="5148"/>
                    <a:pt x="5808" y="5292"/>
                  </a:cubicBezTo>
                  <a:cubicBezTo>
                    <a:pt x="5943" y="5472"/>
                    <a:pt x="6079" y="5580"/>
                    <a:pt x="6215" y="5724"/>
                  </a:cubicBezTo>
                  <a:cubicBezTo>
                    <a:pt x="6521" y="5580"/>
                    <a:pt x="6826" y="5472"/>
                    <a:pt x="7166" y="5364"/>
                  </a:cubicBezTo>
                  <a:cubicBezTo>
                    <a:pt x="7472" y="5220"/>
                    <a:pt x="7811" y="5112"/>
                    <a:pt x="8151" y="5004"/>
                  </a:cubicBezTo>
                  <a:cubicBezTo>
                    <a:pt x="8491" y="4932"/>
                    <a:pt x="8830" y="4860"/>
                    <a:pt x="9204" y="4824"/>
                  </a:cubicBezTo>
                  <a:cubicBezTo>
                    <a:pt x="9577" y="4752"/>
                    <a:pt x="9951" y="4716"/>
                    <a:pt x="10325" y="4680"/>
                  </a:cubicBezTo>
                  <a:cubicBezTo>
                    <a:pt x="10392" y="4536"/>
                    <a:pt x="10460" y="4356"/>
                    <a:pt x="10494" y="4176"/>
                  </a:cubicBezTo>
                  <a:cubicBezTo>
                    <a:pt x="10528" y="3996"/>
                    <a:pt x="10562" y="3780"/>
                    <a:pt x="10562" y="3564"/>
                  </a:cubicBezTo>
                  <a:cubicBezTo>
                    <a:pt x="10562" y="3204"/>
                    <a:pt x="10494" y="2844"/>
                    <a:pt x="10358" y="2484"/>
                  </a:cubicBezTo>
                  <a:cubicBezTo>
                    <a:pt x="10223" y="2160"/>
                    <a:pt x="10053" y="1836"/>
                    <a:pt x="9815" y="1584"/>
                  </a:cubicBezTo>
                  <a:cubicBezTo>
                    <a:pt x="9543" y="1332"/>
                    <a:pt x="9238" y="1152"/>
                    <a:pt x="8932" y="1008"/>
                  </a:cubicBezTo>
                  <a:cubicBezTo>
                    <a:pt x="8626" y="864"/>
                    <a:pt x="8287" y="792"/>
                    <a:pt x="7913" y="792"/>
                  </a:cubicBezTo>
                  <a:cubicBezTo>
                    <a:pt x="7540" y="792"/>
                    <a:pt x="7200" y="864"/>
                    <a:pt x="6894" y="1008"/>
                  </a:cubicBezTo>
                  <a:cubicBezTo>
                    <a:pt x="6555" y="1152"/>
                    <a:pt x="6283" y="1332"/>
                    <a:pt x="6045" y="1584"/>
                  </a:cubicBezTo>
                  <a:cubicBezTo>
                    <a:pt x="5808" y="1836"/>
                    <a:pt x="5604" y="2160"/>
                    <a:pt x="5468" y="2484"/>
                  </a:cubicBezTo>
                  <a:cubicBezTo>
                    <a:pt x="5332" y="2844"/>
                    <a:pt x="5264" y="3204"/>
                    <a:pt x="5264" y="3564"/>
                  </a:cubicBezTo>
                  <a:close/>
                  <a:moveTo>
                    <a:pt x="16574" y="10584"/>
                  </a:moveTo>
                  <a:cubicBezTo>
                    <a:pt x="16574" y="10440"/>
                    <a:pt x="16540" y="10296"/>
                    <a:pt x="16506" y="10188"/>
                  </a:cubicBezTo>
                  <a:cubicBezTo>
                    <a:pt x="16472" y="10080"/>
                    <a:pt x="16404" y="9972"/>
                    <a:pt x="16302" y="9900"/>
                  </a:cubicBezTo>
                  <a:cubicBezTo>
                    <a:pt x="16200" y="9792"/>
                    <a:pt x="16132" y="9720"/>
                    <a:pt x="16030" y="9648"/>
                  </a:cubicBezTo>
                  <a:cubicBezTo>
                    <a:pt x="15928" y="9612"/>
                    <a:pt x="15792" y="9576"/>
                    <a:pt x="15657" y="9576"/>
                  </a:cubicBezTo>
                  <a:cubicBezTo>
                    <a:pt x="15521" y="9576"/>
                    <a:pt x="15419" y="9612"/>
                    <a:pt x="15283" y="9648"/>
                  </a:cubicBezTo>
                  <a:cubicBezTo>
                    <a:pt x="15181" y="9720"/>
                    <a:pt x="15079" y="9792"/>
                    <a:pt x="14977" y="9900"/>
                  </a:cubicBezTo>
                  <a:cubicBezTo>
                    <a:pt x="14875" y="9972"/>
                    <a:pt x="14808" y="10080"/>
                    <a:pt x="14774" y="10188"/>
                  </a:cubicBezTo>
                  <a:cubicBezTo>
                    <a:pt x="14740" y="10296"/>
                    <a:pt x="14706" y="10440"/>
                    <a:pt x="14706" y="10584"/>
                  </a:cubicBezTo>
                  <a:cubicBezTo>
                    <a:pt x="14706" y="10728"/>
                    <a:pt x="14740" y="10836"/>
                    <a:pt x="14774" y="10980"/>
                  </a:cubicBezTo>
                  <a:cubicBezTo>
                    <a:pt x="14808" y="11088"/>
                    <a:pt x="14875" y="11196"/>
                    <a:pt x="14977" y="11304"/>
                  </a:cubicBezTo>
                  <a:cubicBezTo>
                    <a:pt x="15079" y="11376"/>
                    <a:pt x="15181" y="11448"/>
                    <a:pt x="15283" y="11520"/>
                  </a:cubicBezTo>
                  <a:cubicBezTo>
                    <a:pt x="15419" y="11556"/>
                    <a:pt x="15521" y="11592"/>
                    <a:pt x="15657" y="11592"/>
                  </a:cubicBezTo>
                  <a:cubicBezTo>
                    <a:pt x="15792" y="11592"/>
                    <a:pt x="15928" y="11556"/>
                    <a:pt x="16030" y="11520"/>
                  </a:cubicBezTo>
                  <a:cubicBezTo>
                    <a:pt x="16132" y="11448"/>
                    <a:pt x="16200" y="11376"/>
                    <a:pt x="16302" y="11304"/>
                  </a:cubicBezTo>
                  <a:cubicBezTo>
                    <a:pt x="16404" y="11196"/>
                    <a:pt x="16472" y="11088"/>
                    <a:pt x="16506" y="10980"/>
                  </a:cubicBezTo>
                  <a:cubicBezTo>
                    <a:pt x="16540" y="10836"/>
                    <a:pt x="16574" y="10728"/>
                    <a:pt x="16574" y="10584"/>
                  </a:cubicBezTo>
                  <a:close/>
                </a:path>
              </a:pathLst>
            </a:custGeom>
            <a:solidFill>
              <a:srgbClr val="006975"/>
            </a:solidFill>
            <a:ln w="12700">
              <a:miter lim="400000"/>
            </a:ln>
            <a:effec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dirty="0">
                <a:ln>
                  <a:noFill/>
                </a:ln>
                <a:solidFill>
                  <a:srgbClr val="FFFFFF"/>
                </a:solidFill>
                <a:effectLst/>
                <a:uLnTx/>
                <a:uFillTx/>
                <a:latin typeface="Butler Stencil Medium"/>
                <a:ea typeface="+mn-ea"/>
                <a:cs typeface="+mn-cs"/>
              </a:endParaRPr>
            </a:p>
          </p:txBody>
        </p:sp>
        <p:sp>
          <p:nvSpPr>
            <p:cNvPr id="36" name="Rectangle 35">
              <a:extLst>
                <a:ext uri="{FF2B5EF4-FFF2-40B4-BE49-F238E27FC236}">
                  <a16:creationId xmlns:a16="http://schemas.microsoft.com/office/drawing/2014/main" id="{355F37EE-9531-3AF0-6C80-E61CA12B554B}"/>
                </a:ext>
              </a:extLst>
            </p:cNvPr>
            <p:cNvSpPr/>
            <p:nvPr userDrawn="1"/>
          </p:nvSpPr>
          <p:spPr>
            <a:xfrm>
              <a:off x="7392743" y="3506927"/>
              <a:ext cx="288862" cy="246221"/>
            </a:xfrm>
            <a:prstGeom prst="rect">
              <a:avLst/>
            </a:prstGeom>
          </p:spPr>
          <p:txBody>
            <a:bodyPr wrap="none" tIns="0" bIns="0">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Light" panose="020F0302020204030204"/>
                  <a:ea typeface="+mn-ea"/>
                  <a:cs typeface="+mn-cs"/>
                </a:rPr>
                <a:t>3</a:t>
              </a:r>
            </a:p>
          </p:txBody>
        </p:sp>
      </p:grpSp>
      <p:grpSp>
        <p:nvGrpSpPr>
          <p:cNvPr id="37" name="Group 36">
            <a:extLst>
              <a:ext uri="{FF2B5EF4-FFF2-40B4-BE49-F238E27FC236}">
                <a16:creationId xmlns:a16="http://schemas.microsoft.com/office/drawing/2014/main" id="{C5EF44A1-259D-BA9C-39B5-B72E161E757A}"/>
              </a:ext>
            </a:extLst>
          </p:cNvPr>
          <p:cNvGrpSpPr/>
          <p:nvPr userDrawn="1"/>
        </p:nvGrpSpPr>
        <p:grpSpPr>
          <a:xfrm>
            <a:off x="9279835" y="2192813"/>
            <a:ext cx="2325756" cy="1679713"/>
            <a:chOff x="9279835" y="2192813"/>
            <a:chExt cx="2325756" cy="1679713"/>
          </a:xfrm>
        </p:grpSpPr>
        <p:sp>
          <p:nvSpPr>
            <p:cNvPr id="38" name="Rectangle 37">
              <a:extLst>
                <a:ext uri="{FF2B5EF4-FFF2-40B4-BE49-F238E27FC236}">
                  <a16:creationId xmlns:a16="http://schemas.microsoft.com/office/drawing/2014/main" id="{2698122E-8992-5244-63EF-186AD0ECDD7B}"/>
                </a:ext>
              </a:extLst>
            </p:cNvPr>
            <p:cNvSpPr/>
            <p:nvPr userDrawn="1"/>
          </p:nvSpPr>
          <p:spPr>
            <a:xfrm>
              <a:off x="9279835" y="2192813"/>
              <a:ext cx="2325756" cy="1679713"/>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100"/>
                </a:spcAft>
                <a:buClrTx/>
                <a:buSzTx/>
                <a:buFontTx/>
                <a:buNone/>
                <a:tabLst/>
                <a:defRPr/>
              </a:pPr>
              <a:endParaRPr kumimoji="0" lang="en-US" sz="1800" b="1" i="0" u="none" strike="noStrike" kern="1200" cap="none" spc="50" normalizeH="0" baseline="0" noProof="0">
                <a:ln>
                  <a:noFill/>
                </a:ln>
                <a:solidFill>
                  <a:srgbClr val="416CA9"/>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100"/>
                </a:spcAft>
                <a:buClrTx/>
                <a:buSzTx/>
                <a:buFontTx/>
                <a:buNone/>
                <a:tabLst/>
                <a:defRPr/>
              </a:pPr>
              <a:r>
                <a:rPr kumimoji="0" lang="en-US" sz="1800" b="1" i="0" u="none" strike="noStrike" kern="1200" cap="none" spc="50" normalizeH="0" baseline="0" noProof="0">
                  <a:ln>
                    <a:noFill/>
                  </a:ln>
                  <a:solidFill>
                    <a:schemeClr val="tx1"/>
                  </a:solidFill>
                  <a:effectLst/>
                  <a:uLnTx/>
                  <a:uFillTx/>
                  <a:latin typeface="Calibri" panose="020F0502020204030204"/>
                  <a:ea typeface="+mn-ea"/>
                  <a:cs typeface="+mn-cs"/>
                </a:rPr>
                <a:t>Autonomy and Independence</a:t>
              </a:r>
            </a:p>
          </p:txBody>
        </p:sp>
        <p:sp>
          <p:nvSpPr>
            <p:cNvPr id="39" name="Freeform 832">
              <a:extLst>
                <a:ext uri="{FF2B5EF4-FFF2-40B4-BE49-F238E27FC236}">
                  <a16:creationId xmlns:a16="http://schemas.microsoft.com/office/drawing/2014/main" id="{B27E6F8D-A5A3-6FF8-12D3-0BE3369313F9}"/>
                </a:ext>
              </a:extLst>
            </p:cNvPr>
            <p:cNvSpPr>
              <a:spLocks noChangeAspect="1" noEditPoints="1"/>
            </p:cNvSpPr>
            <p:nvPr userDrawn="1"/>
          </p:nvSpPr>
          <p:spPr bwMode="auto">
            <a:xfrm>
              <a:off x="10232984" y="2355786"/>
              <a:ext cx="453247" cy="457200"/>
            </a:xfrm>
            <a:custGeom>
              <a:avLst/>
              <a:gdLst>
                <a:gd name="T0" fmla="*/ 54 w 160"/>
                <a:gd name="T1" fmla="*/ 22 h 160"/>
                <a:gd name="T2" fmla="*/ 22 w 160"/>
                <a:gd name="T3" fmla="*/ 54 h 160"/>
                <a:gd name="T4" fmla="*/ 25 w 160"/>
                <a:gd name="T5" fmla="*/ 57 h 160"/>
                <a:gd name="T6" fmla="*/ 28 w 160"/>
                <a:gd name="T7" fmla="*/ 54 h 160"/>
                <a:gd name="T8" fmla="*/ 54 w 160"/>
                <a:gd name="T9" fmla="*/ 28 h 160"/>
                <a:gd name="T10" fmla="*/ 57 w 160"/>
                <a:gd name="T11" fmla="*/ 25 h 160"/>
                <a:gd name="T12" fmla="*/ 54 w 160"/>
                <a:gd name="T13" fmla="*/ 22 h 160"/>
                <a:gd name="T14" fmla="*/ 110 w 160"/>
                <a:gd name="T15" fmla="*/ 91 h 160"/>
                <a:gd name="T16" fmla="*/ 106 w 160"/>
                <a:gd name="T17" fmla="*/ 91 h 160"/>
                <a:gd name="T18" fmla="*/ 101 w 160"/>
                <a:gd name="T19" fmla="*/ 97 h 160"/>
                <a:gd name="T20" fmla="*/ 94 w 160"/>
                <a:gd name="T21" fmla="*/ 90 h 160"/>
                <a:gd name="T22" fmla="*/ 108 w 160"/>
                <a:gd name="T23" fmla="*/ 54 h 160"/>
                <a:gd name="T24" fmla="*/ 54 w 160"/>
                <a:gd name="T25" fmla="*/ 0 h 160"/>
                <a:gd name="T26" fmla="*/ 0 w 160"/>
                <a:gd name="T27" fmla="*/ 54 h 160"/>
                <a:gd name="T28" fmla="*/ 54 w 160"/>
                <a:gd name="T29" fmla="*/ 108 h 160"/>
                <a:gd name="T30" fmla="*/ 90 w 160"/>
                <a:gd name="T31" fmla="*/ 94 h 160"/>
                <a:gd name="T32" fmla="*/ 97 w 160"/>
                <a:gd name="T33" fmla="*/ 101 h 160"/>
                <a:gd name="T34" fmla="*/ 91 w 160"/>
                <a:gd name="T35" fmla="*/ 106 h 160"/>
                <a:gd name="T36" fmla="*/ 91 w 160"/>
                <a:gd name="T37" fmla="*/ 108 h 160"/>
                <a:gd name="T38" fmla="*/ 91 w 160"/>
                <a:gd name="T39" fmla="*/ 110 h 160"/>
                <a:gd name="T40" fmla="*/ 138 w 160"/>
                <a:gd name="T41" fmla="*/ 157 h 160"/>
                <a:gd name="T42" fmla="*/ 145 w 160"/>
                <a:gd name="T43" fmla="*/ 160 h 160"/>
                <a:gd name="T44" fmla="*/ 152 w 160"/>
                <a:gd name="T45" fmla="*/ 157 h 160"/>
                <a:gd name="T46" fmla="*/ 157 w 160"/>
                <a:gd name="T47" fmla="*/ 152 h 160"/>
                <a:gd name="T48" fmla="*/ 160 w 160"/>
                <a:gd name="T49" fmla="*/ 145 h 160"/>
                <a:gd name="T50" fmla="*/ 157 w 160"/>
                <a:gd name="T51" fmla="*/ 138 h 160"/>
                <a:gd name="T52" fmla="*/ 110 w 160"/>
                <a:gd name="T53" fmla="*/ 91 h 160"/>
                <a:gd name="T54" fmla="*/ 6 w 160"/>
                <a:gd name="T55" fmla="*/ 54 h 160"/>
                <a:gd name="T56" fmla="*/ 54 w 160"/>
                <a:gd name="T57" fmla="*/ 6 h 160"/>
                <a:gd name="T58" fmla="*/ 102 w 160"/>
                <a:gd name="T59" fmla="*/ 54 h 160"/>
                <a:gd name="T60" fmla="*/ 54 w 160"/>
                <a:gd name="T61" fmla="*/ 102 h 160"/>
                <a:gd name="T62" fmla="*/ 6 w 160"/>
                <a:gd name="T63" fmla="*/ 54 h 160"/>
                <a:gd name="T64" fmla="*/ 153 w 160"/>
                <a:gd name="T65" fmla="*/ 148 h 160"/>
                <a:gd name="T66" fmla="*/ 148 w 160"/>
                <a:gd name="T67" fmla="*/ 153 h 160"/>
                <a:gd name="T68" fmla="*/ 145 w 160"/>
                <a:gd name="T69" fmla="*/ 154 h 160"/>
                <a:gd name="T70" fmla="*/ 142 w 160"/>
                <a:gd name="T71" fmla="*/ 153 h 160"/>
                <a:gd name="T72" fmla="*/ 98 w 160"/>
                <a:gd name="T73" fmla="*/ 108 h 160"/>
                <a:gd name="T74" fmla="*/ 108 w 160"/>
                <a:gd name="T75" fmla="*/ 98 h 160"/>
                <a:gd name="T76" fmla="*/ 153 w 160"/>
                <a:gd name="T77" fmla="*/ 142 h 160"/>
                <a:gd name="T78" fmla="*/ 154 w 160"/>
                <a:gd name="T79" fmla="*/ 145 h 160"/>
                <a:gd name="T80" fmla="*/ 153 w 160"/>
                <a:gd name="T81" fmla="*/ 14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 h="160">
                  <a:moveTo>
                    <a:pt x="54" y="22"/>
                  </a:moveTo>
                  <a:cubicBezTo>
                    <a:pt x="36" y="22"/>
                    <a:pt x="22" y="36"/>
                    <a:pt x="22" y="54"/>
                  </a:cubicBezTo>
                  <a:cubicBezTo>
                    <a:pt x="22" y="56"/>
                    <a:pt x="23" y="57"/>
                    <a:pt x="25" y="57"/>
                  </a:cubicBezTo>
                  <a:cubicBezTo>
                    <a:pt x="27" y="57"/>
                    <a:pt x="28" y="56"/>
                    <a:pt x="28" y="54"/>
                  </a:cubicBezTo>
                  <a:cubicBezTo>
                    <a:pt x="28" y="40"/>
                    <a:pt x="40" y="28"/>
                    <a:pt x="54" y="28"/>
                  </a:cubicBezTo>
                  <a:cubicBezTo>
                    <a:pt x="55" y="28"/>
                    <a:pt x="57" y="27"/>
                    <a:pt x="57" y="25"/>
                  </a:cubicBezTo>
                  <a:cubicBezTo>
                    <a:pt x="57" y="23"/>
                    <a:pt x="55" y="22"/>
                    <a:pt x="54" y="22"/>
                  </a:cubicBezTo>
                  <a:close/>
                  <a:moveTo>
                    <a:pt x="110" y="91"/>
                  </a:moveTo>
                  <a:cubicBezTo>
                    <a:pt x="109" y="90"/>
                    <a:pt x="107" y="90"/>
                    <a:pt x="106" y="91"/>
                  </a:cubicBezTo>
                  <a:cubicBezTo>
                    <a:pt x="101" y="97"/>
                    <a:pt x="101" y="97"/>
                    <a:pt x="101" y="97"/>
                  </a:cubicBezTo>
                  <a:cubicBezTo>
                    <a:pt x="94" y="90"/>
                    <a:pt x="94" y="90"/>
                    <a:pt x="94" y="90"/>
                  </a:cubicBezTo>
                  <a:cubicBezTo>
                    <a:pt x="103" y="80"/>
                    <a:pt x="108" y="68"/>
                    <a:pt x="108" y="54"/>
                  </a:cubicBezTo>
                  <a:cubicBezTo>
                    <a:pt x="108" y="24"/>
                    <a:pt x="84" y="0"/>
                    <a:pt x="54" y="0"/>
                  </a:cubicBezTo>
                  <a:cubicBezTo>
                    <a:pt x="24" y="0"/>
                    <a:pt x="0" y="24"/>
                    <a:pt x="0" y="54"/>
                  </a:cubicBezTo>
                  <a:cubicBezTo>
                    <a:pt x="0" y="84"/>
                    <a:pt x="24" y="108"/>
                    <a:pt x="54" y="108"/>
                  </a:cubicBezTo>
                  <a:cubicBezTo>
                    <a:pt x="68" y="108"/>
                    <a:pt x="80" y="102"/>
                    <a:pt x="90" y="94"/>
                  </a:cubicBezTo>
                  <a:cubicBezTo>
                    <a:pt x="97" y="101"/>
                    <a:pt x="97" y="101"/>
                    <a:pt x="97" y="101"/>
                  </a:cubicBezTo>
                  <a:cubicBezTo>
                    <a:pt x="91" y="106"/>
                    <a:pt x="91" y="106"/>
                    <a:pt x="91" y="106"/>
                  </a:cubicBezTo>
                  <a:cubicBezTo>
                    <a:pt x="91" y="107"/>
                    <a:pt x="91" y="107"/>
                    <a:pt x="91" y="108"/>
                  </a:cubicBezTo>
                  <a:cubicBezTo>
                    <a:pt x="91" y="109"/>
                    <a:pt x="91" y="110"/>
                    <a:pt x="91" y="110"/>
                  </a:cubicBezTo>
                  <a:cubicBezTo>
                    <a:pt x="138" y="157"/>
                    <a:pt x="138" y="157"/>
                    <a:pt x="138" y="157"/>
                  </a:cubicBezTo>
                  <a:cubicBezTo>
                    <a:pt x="140" y="159"/>
                    <a:pt x="142" y="160"/>
                    <a:pt x="145" y="160"/>
                  </a:cubicBezTo>
                  <a:cubicBezTo>
                    <a:pt x="148" y="160"/>
                    <a:pt x="150" y="159"/>
                    <a:pt x="152" y="157"/>
                  </a:cubicBezTo>
                  <a:cubicBezTo>
                    <a:pt x="157" y="152"/>
                    <a:pt x="157" y="152"/>
                    <a:pt x="157" y="152"/>
                  </a:cubicBezTo>
                  <a:cubicBezTo>
                    <a:pt x="159" y="150"/>
                    <a:pt x="160" y="148"/>
                    <a:pt x="160" y="145"/>
                  </a:cubicBezTo>
                  <a:cubicBezTo>
                    <a:pt x="160" y="142"/>
                    <a:pt x="159" y="140"/>
                    <a:pt x="157" y="138"/>
                  </a:cubicBezTo>
                  <a:lnTo>
                    <a:pt x="110" y="91"/>
                  </a:lnTo>
                  <a:close/>
                  <a:moveTo>
                    <a:pt x="6" y="54"/>
                  </a:moveTo>
                  <a:cubicBezTo>
                    <a:pt x="6" y="27"/>
                    <a:pt x="27" y="6"/>
                    <a:pt x="54" y="6"/>
                  </a:cubicBezTo>
                  <a:cubicBezTo>
                    <a:pt x="80" y="6"/>
                    <a:pt x="102" y="27"/>
                    <a:pt x="102" y="54"/>
                  </a:cubicBezTo>
                  <a:cubicBezTo>
                    <a:pt x="102" y="80"/>
                    <a:pt x="80" y="102"/>
                    <a:pt x="54" y="102"/>
                  </a:cubicBezTo>
                  <a:cubicBezTo>
                    <a:pt x="27" y="102"/>
                    <a:pt x="6" y="80"/>
                    <a:pt x="6" y="54"/>
                  </a:cubicBezTo>
                  <a:close/>
                  <a:moveTo>
                    <a:pt x="153" y="148"/>
                  </a:moveTo>
                  <a:cubicBezTo>
                    <a:pt x="148" y="153"/>
                    <a:pt x="148" y="153"/>
                    <a:pt x="148" y="153"/>
                  </a:cubicBezTo>
                  <a:cubicBezTo>
                    <a:pt x="147" y="154"/>
                    <a:pt x="146" y="154"/>
                    <a:pt x="145" y="154"/>
                  </a:cubicBezTo>
                  <a:cubicBezTo>
                    <a:pt x="144" y="154"/>
                    <a:pt x="143" y="154"/>
                    <a:pt x="142" y="153"/>
                  </a:cubicBezTo>
                  <a:cubicBezTo>
                    <a:pt x="98" y="108"/>
                    <a:pt x="98" y="108"/>
                    <a:pt x="98" y="108"/>
                  </a:cubicBezTo>
                  <a:cubicBezTo>
                    <a:pt x="108" y="98"/>
                    <a:pt x="108" y="98"/>
                    <a:pt x="108" y="98"/>
                  </a:cubicBezTo>
                  <a:cubicBezTo>
                    <a:pt x="153" y="142"/>
                    <a:pt x="153" y="142"/>
                    <a:pt x="153" y="142"/>
                  </a:cubicBezTo>
                  <a:cubicBezTo>
                    <a:pt x="154" y="143"/>
                    <a:pt x="154" y="144"/>
                    <a:pt x="154" y="145"/>
                  </a:cubicBezTo>
                  <a:cubicBezTo>
                    <a:pt x="154" y="146"/>
                    <a:pt x="154" y="147"/>
                    <a:pt x="153" y="148"/>
                  </a:cubicBezTo>
                  <a:close/>
                </a:path>
              </a:pathLst>
            </a:custGeom>
            <a:solidFill>
              <a:srgbClr val="006975"/>
            </a:solidFill>
            <a:ln w="12700">
              <a:miter lim="400000"/>
            </a:ln>
            <a:effec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Butler Stencil Medium"/>
                <a:ea typeface="+mn-ea"/>
                <a:cs typeface="+mn-cs"/>
              </a:endParaRPr>
            </a:p>
          </p:txBody>
        </p:sp>
        <p:sp>
          <p:nvSpPr>
            <p:cNvPr id="40" name="Rectangle 39">
              <a:extLst>
                <a:ext uri="{FF2B5EF4-FFF2-40B4-BE49-F238E27FC236}">
                  <a16:creationId xmlns:a16="http://schemas.microsoft.com/office/drawing/2014/main" id="{3E9505CA-1443-ED7E-ECF1-48B32ECB0207}"/>
                </a:ext>
              </a:extLst>
            </p:cNvPr>
            <p:cNvSpPr/>
            <p:nvPr userDrawn="1"/>
          </p:nvSpPr>
          <p:spPr>
            <a:xfrm>
              <a:off x="10315176" y="3506927"/>
              <a:ext cx="288862" cy="246221"/>
            </a:xfrm>
            <a:prstGeom prst="rect">
              <a:avLst/>
            </a:prstGeom>
          </p:spPr>
          <p:txBody>
            <a:bodyPr wrap="none" tIns="0" bIns="0">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Light" panose="020F0302020204030204"/>
                  <a:ea typeface="+mn-ea"/>
                  <a:cs typeface="+mn-cs"/>
                </a:rPr>
                <a:t>4</a:t>
              </a:r>
            </a:p>
          </p:txBody>
        </p:sp>
      </p:grpSp>
      <p:grpSp>
        <p:nvGrpSpPr>
          <p:cNvPr id="41" name="Group 40">
            <a:extLst>
              <a:ext uri="{FF2B5EF4-FFF2-40B4-BE49-F238E27FC236}">
                <a16:creationId xmlns:a16="http://schemas.microsoft.com/office/drawing/2014/main" id="{4A63BA7C-6C28-EFE2-8479-61DCFD3C47C2}"/>
              </a:ext>
            </a:extLst>
          </p:cNvPr>
          <p:cNvGrpSpPr/>
          <p:nvPr userDrawn="1"/>
        </p:nvGrpSpPr>
        <p:grpSpPr>
          <a:xfrm>
            <a:off x="1901687" y="4343401"/>
            <a:ext cx="2325756" cy="1679713"/>
            <a:chOff x="1901687" y="4343401"/>
            <a:chExt cx="2325756" cy="1679713"/>
          </a:xfrm>
        </p:grpSpPr>
        <p:sp>
          <p:nvSpPr>
            <p:cNvPr id="42" name="Rectangle 41">
              <a:extLst>
                <a:ext uri="{FF2B5EF4-FFF2-40B4-BE49-F238E27FC236}">
                  <a16:creationId xmlns:a16="http://schemas.microsoft.com/office/drawing/2014/main" id="{7804451D-F6A5-284D-4920-9992858A6356}"/>
                </a:ext>
              </a:extLst>
            </p:cNvPr>
            <p:cNvSpPr/>
            <p:nvPr userDrawn="1"/>
          </p:nvSpPr>
          <p:spPr>
            <a:xfrm>
              <a:off x="1901687" y="4343401"/>
              <a:ext cx="2325756" cy="1679713"/>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100"/>
                </a:spcAft>
                <a:buClrTx/>
                <a:buSzTx/>
                <a:buFontTx/>
                <a:buNone/>
                <a:tabLst/>
                <a:defRPr/>
              </a:pPr>
              <a:endParaRPr kumimoji="0" lang="en-US" sz="1800" b="1" i="0" u="none" strike="noStrike" kern="1200" cap="none" spc="50" normalizeH="0" baseline="0" noProof="0" dirty="0">
                <a:ln>
                  <a:noFill/>
                </a:ln>
                <a:solidFill>
                  <a:srgbClr val="416CA9"/>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100"/>
                </a:spcAft>
                <a:buClrTx/>
                <a:buSzTx/>
                <a:buFontTx/>
                <a:buNone/>
                <a:tabLst/>
                <a:defRPr/>
              </a:pPr>
              <a:r>
                <a:rPr kumimoji="0" lang="en-US" sz="1800" b="1" i="0" u="none" strike="noStrike" kern="1200" cap="none" spc="50" normalizeH="0" baseline="0" noProof="0" dirty="0">
                  <a:ln>
                    <a:noFill/>
                  </a:ln>
                  <a:solidFill>
                    <a:schemeClr val="tx1"/>
                  </a:solidFill>
                  <a:effectLst/>
                  <a:uLnTx/>
                  <a:uFillTx/>
                  <a:latin typeface="Calibri" panose="020F0502020204030204"/>
                  <a:ea typeface="+mn-ea"/>
                  <a:cs typeface="+mn-cs"/>
                </a:rPr>
                <a:t>Education, Training and Information</a:t>
              </a:r>
            </a:p>
          </p:txBody>
        </p:sp>
        <p:sp>
          <p:nvSpPr>
            <p:cNvPr id="43" name="Freeform 16">
              <a:extLst>
                <a:ext uri="{FF2B5EF4-FFF2-40B4-BE49-F238E27FC236}">
                  <a16:creationId xmlns:a16="http://schemas.microsoft.com/office/drawing/2014/main" id="{3A5CA115-A9ED-DC59-B2D6-47C6BFE65607}"/>
                </a:ext>
              </a:extLst>
            </p:cNvPr>
            <p:cNvSpPr>
              <a:spLocks noChangeAspect="1" noEditPoints="1"/>
            </p:cNvSpPr>
            <p:nvPr userDrawn="1"/>
          </p:nvSpPr>
          <p:spPr bwMode="auto">
            <a:xfrm>
              <a:off x="2782558" y="4508474"/>
              <a:ext cx="564014" cy="429768"/>
            </a:xfrm>
            <a:custGeom>
              <a:avLst/>
              <a:gdLst>
                <a:gd name="T0" fmla="*/ 4 w 340"/>
                <a:gd name="T1" fmla="*/ 17 h 257"/>
                <a:gd name="T2" fmla="*/ 4 w 340"/>
                <a:gd name="T3" fmla="*/ 240 h 257"/>
                <a:gd name="T4" fmla="*/ 323 w 340"/>
                <a:gd name="T5" fmla="*/ 13 h 257"/>
                <a:gd name="T6" fmla="*/ 311 w 340"/>
                <a:gd name="T7" fmla="*/ 257 h 257"/>
                <a:gd name="T8" fmla="*/ 162 w 340"/>
                <a:gd name="T9" fmla="*/ 257 h 257"/>
                <a:gd name="T10" fmla="*/ 17 w 340"/>
                <a:gd name="T11" fmla="*/ 245 h 257"/>
                <a:gd name="T12" fmla="*/ 29 w 340"/>
                <a:gd name="T13" fmla="*/ 0 h 257"/>
                <a:gd name="T14" fmla="*/ 178 w 340"/>
                <a:gd name="T15" fmla="*/ 0 h 257"/>
                <a:gd name="T16" fmla="*/ 166 w 340"/>
                <a:gd name="T17" fmla="*/ 245 h 257"/>
                <a:gd name="T18" fmla="*/ 166 w 340"/>
                <a:gd name="T19" fmla="*/ 23 h 257"/>
                <a:gd name="T20" fmla="*/ 29 w 340"/>
                <a:gd name="T21" fmla="*/ 9 h 257"/>
                <a:gd name="T22" fmla="*/ 29 w 340"/>
                <a:gd name="T23" fmla="*/ 249 h 257"/>
                <a:gd name="T24" fmla="*/ 149 w 340"/>
                <a:gd name="T25" fmla="*/ 46 h 257"/>
                <a:gd name="T26" fmla="*/ 41 w 340"/>
                <a:gd name="T27" fmla="*/ 46 h 257"/>
                <a:gd name="T28" fmla="*/ 149 w 340"/>
                <a:gd name="T29" fmla="*/ 46 h 257"/>
                <a:gd name="T30" fmla="*/ 46 w 340"/>
                <a:gd name="T31" fmla="*/ 83 h 257"/>
                <a:gd name="T32" fmla="*/ 145 w 340"/>
                <a:gd name="T33" fmla="*/ 75 h 257"/>
                <a:gd name="T34" fmla="*/ 145 w 340"/>
                <a:gd name="T35" fmla="*/ 116 h 257"/>
                <a:gd name="T36" fmla="*/ 46 w 340"/>
                <a:gd name="T37" fmla="*/ 108 h 257"/>
                <a:gd name="T38" fmla="*/ 149 w 340"/>
                <a:gd name="T39" fmla="*/ 145 h 257"/>
                <a:gd name="T40" fmla="*/ 41 w 340"/>
                <a:gd name="T41" fmla="*/ 145 h 257"/>
                <a:gd name="T42" fmla="*/ 149 w 340"/>
                <a:gd name="T43" fmla="*/ 145 h 257"/>
                <a:gd name="T44" fmla="*/ 46 w 340"/>
                <a:gd name="T45" fmla="*/ 182 h 257"/>
                <a:gd name="T46" fmla="*/ 145 w 340"/>
                <a:gd name="T47" fmla="*/ 174 h 257"/>
                <a:gd name="T48" fmla="*/ 145 w 340"/>
                <a:gd name="T49" fmla="*/ 216 h 257"/>
                <a:gd name="T50" fmla="*/ 46 w 340"/>
                <a:gd name="T51" fmla="*/ 207 h 257"/>
                <a:gd name="T52" fmla="*/ 315 w 340"/>
                <a:gd name="T53" fmla="*/ 13 h 257"/>
                <a:gd name="T54" fmla="*/ 174 w 340"/>
                <a:gd name="T55" fmla="*/ 13 h 257"/>
                <a:gd name="T56" fmla="*/ 174 w 340"/>
                <a:gd name="T57" fmla="*/ 244 h 257"/>
                <a:gd name="T58" fmla="*/ 311 w 340"/>
                <a:gd name="T59" fmla="*/ 249 h 257"/>
                <a:gd name="T60" fmla="*/ 298 w 340"/>
                <a:gd name="T61" fmla="*/ 46 h 257"/>
                <a:gd name="T62" fmla="*/ 191 w 340"/>
                <a:gd name="T63" fmla="*/ 46 h 257"/>
                <a:gd name="T64" fmla="*/ 298 w 340"/>
                <a:gd name="T65" fmla="*/ 46 h 257"/>
                <a:gd name="T66" fmla="*/ 195 w 340"/>
                <a:gd name="T67" fmla="*/ 83 h 257"/>
                <a:gd name="T68" fmla="*/ 294 w 340"/>
                <a:gd name="T69" fmla="*/ 75 h 257"/>
                <a:gd name="T70" fmla="*/ 294 w 340"/>
                <a:gd name="T71" fmla="*/ 116 h 257"/>
                <a:gd name="T72" fmla="*/ 195 w 340"/>
                <a:gd name="T73" fmla="*/ 108 h 257"/>
                <a:gd name="T74" fmla="*/ 298 w 340"/>
                <a:gd name="T75" fmla="*/ 145 h 257"/>
                <a:gd name="T76" fmla="*/ 191 w 340"/>
                <a:gd name="T77" fmla="*/ 145 h 257"/>
                <a:gd name="T78" fmla="*/ 298 w 340"/>
                <a:gd name="T79" fmla="*/ 145 h 257"/>
                <a:gd name="T80" fmla="*/ 195 w 340"/>
                <a:gd name="T81" fmla="*/ 182 h 257"/>
                <a:gd name="T82" fmla="*/ 294 w 340"/>
                <a:gd name="T83" fmla="*/ 174 h 257"/>
                <a:gd name="T84" fmla="*/ 294 w 340"/>
                <a:gd name="T85" fmla="*/ 216 h 257"/>
                <a:gd name="T86" fmla="*/ 195 w 340"/>
                <a:gd name="T87" fmla="*/ 207 h 257"/>
                <a:gd name="T88" fmla="*/ 340 w 340"/>
                <a:gd name="T89" fmla="*/ 21 h 257"/>
                <a:gd name="T90" fmla="*/ 331 w 340"/>
                <a:gd name="T91" fmla="*/ 236 h 257"/>
                <a:gd name="T92" fmla="*/ 340 w 340"/>
                <a:gd name="T93" fmla="*/ 21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257">
                  <a:moveTo>
                    <a:pt x="0" y="236"/>
                  </a:moveTo>
                  <a:cubicBezTo>
                    <a:pt x="0" y="21"/>
                    <a:pt x="0" y="21"/>
                    <a:pt x="0" y="21"/>
                  </a:cubicBezTo>
                  <a:cubicBezTo>
                    <a:pt x="0" y="18"/>
                    <a:pt x="1" y="17"/>
                    <a:pt x="4" y="17"/>
                  </a:cubicBezTo>
                  <a:cubicBezTo>
                    <a:pt x="7" y="17"/>
                    <a:pt x="8" y="18"/>
                    <a:pt x="8" y="21"/>
                  </a:cubicBezTo>
                  <a:cubicBezTo>
                    <a:pt x="8" y="236"/>
                    <a:pt x="8" y="236"/>
                    <a:pt x="8" y="236"/>
                  </a:cubicBezTo>
                  <a:cubicBezTo>
                    <a:pt x="8" y="239"/>
                    <a:pt x="7" y="240"/>
                    <a:pt x="4" y="240"/>
                  </a:cubicBezTo>
                  <a:cubicBezTo>
                    <a:pt x="1" y="240"/>
                    <a:pt x="0" y="239"/>
                    <a:pt x="0" y="236"/>
                  </a:cubicBezTo>
                  <a:close/>
                  <a:moveTo>
                    <a:pt x="319" y="4"/>
                  </a:moveTo>
                  <a:cubicBezTo>
                    <a:pt x="322" y="6"/>
                    <a:pt x="323" y="9"/>
                    <a:pt x="323" y="13"/>
                  </a:cubicBezTo>
                  <a:cubicBezTo>
                    <a:pt x="323" y="245"/>
                    <a:pt x="323" y="245"/>
                    <a:pt x="323" y="245"/>
                  </a:cubicBezTo>
                  <a:cubicBezTo>
                    <a:pt x="323" y="248"/>
                    <a:pt x="322" y="251"/>
                    <a:pt x="319" y="253"/>
                  </a:cubicBezTo>
                  <a:cubicBezTo>
                    <a:pt x="317" y="256"/>
                    <a:pt x="314" y="257"/>
                    <a:pt x="311" y="257"/>
                  </a:cubicBezTo>
                  <a:cubicBezTo>
                    <a:pt x="178" y="257"/>
                    <a:pt x="178" y="257"/>
                    <a:pt x="178" y="257"/>
                  </a:cubicBezTo>
                  <a:cubicBezTo>
                    <a:pt x="175" y="257"/>
                    <a:pt x="172" y="256"/>
                    <a:pt x="170" y="254"/>
                  </a:cubicBezTo>
                  <a:cubicBezTo>
                    <a:pt x="167" y="256"/>
                    <a:pt x="165" y="257"/>
                    <a:pt x="162" y="257"/>
                  </a:cubicBezTo>
                  <a:cubicBezTo>
                    <a:pt x="29" y="257"/>
                    <a:pt x="29" y="257"/>
                    <a:pt x="29" y="257"/>
                  </a:cubicBezTo>
                  <a:cubicBezTo>
                    <a:pt x="26" y="257"/>
                    <a:pt x="23" y="256"/>
                    <a:pt x="20" y="253"/>
                  </a:cubicBezTo>
                  <a:cubicBezTo>
                    <a:pt x="18" y="251"/>
                    <a:pt x="17" y="248"/>
                    <a:pt x="17" y="245"/>
                  </a:cubicBezTo>
                  <a:cubicBezTo>
                    <a:pt x="17" y="13"/>
                    <a:pt x="17" y="13"/>
                    <a:pt x="17" y="13"/>
                  </a:cubicBezTo>
                  <a:cubicBezTo>
                    <a:pt x="17" y="9"/>
                    <a:pt x="18" y="6"/>
                    <a:pt x="20" y="4"/>
                  </a:cubicBezTo>
                  <a:cubicBezTo>
                    <a:pt x="23" y="1"/>
                    <a:pt x="26" y="0"/>
                    <a:pt x="29" y="0"/>
                  </a:cubicBezTo>
                  <a:cubicBezTo>
                    <a:pt x="162" y="0"/>
                    <a:pt x="162" y="0"/>
                    <a:pt x="162" y="0"/>
                  </a:cubicBezTo>
                  <a:cubicBezTo>
                    <a:pt x="165" y="0"/>
                    <a:pt x="167" y="1"/>
                    <a:pt x="170" y="3"/>
                  </a:cubicBezTo>
                  <a:cubicBezTo>
                    <a:pt x="172" y="1"/>
                    <a:pt x="175" y="0"/>
                    <a:pt x="178" y="0"/>
                  </a:cubicBezTo>
                  <a:cubicBezTo>
                    <a:pt x="311" y="0"/>
                    <a:pt x="311" y="0"/>
                    <a:pt x="311" y="0"/>
                  </a:cubicBezTo>
                  <a:cubicBezTo>
                    <a:pt x="314" y="0"/>
                    <a:pt x="317" y="1"/>
                    <a:pt x="319" y="4"/>
                  </a:cubicBezTo>
                  <a:close/>
                  <a:moveTo>
                    <a:pt x="166" y="245"/>
                  </a:moveTo>
                  <a:cubicBezTo>
                    <a:pt x="166" y="244"/>
                    <a:pt x="166" y="244"/>
                    <a:pt x="166" y="244"/>
                  </a:cubicBezTo>
                  <a:cubicBezTo>
                    <a:pt x="166" y="237"/>
                    <a:pt x="166" y="237"/>
                    <a:pt x="166" y="237"/>
                  </a:cubicBezTo>
                  <a:cubicBezTo>
                    <a:pt x="166" y="23"/>
                    <a:pt x="166" y="23"/>
                    <a:pt x="166" y="23"/>
                  </a:cubicBezTo>
                  <a:cubicBezTo>
                    <a:pt x="166" y="13"/>
                    <a:pt x="166" y="13"/>
                    <a:pt x="166" y="13"/>
                  </a:cubicBezTo>
                  <a:cubicBezTo>
                    <a:pt x="166" y="10"/>
                    <a:pt x="164" y="9"/>
                    <a:pt x="162" y="9"/>
                  </a:cubicBezTo>
                  <a:cubicBezTo>
                    <a:pt x="29" y="9"/>
                    <a:pt x="29" y="9"/>
                    <a:pt x="29" y="9"/>
                  </a:cubicBezTo>
                  <a:cubicBezTo>
                    <a:pt x="26" y="9"/>
                    <a:pt x="25" y="10"/>
                    <a:pt x="25" y="13"/>
                  </a:cubicBezTo>
                  <a:cubicBezTo>
                    <a:pt x="25" y="245"/>
                    <a:pt x="25" y="245"/>
                    <a:pt x="25" y="245"/>
                  </a:cubicBezTo>
                  <a:cubicBezTo>
                    <a:pt x="25" y="247"/>
                    <a:pt x="26" y="249"/>
                    <a:pt x="29" y="249"/>
                  </a:cubicBezTo>
                  <a:cubicBezTo>
                    <a:pt x="162" y="249"/>
                    <a:pt x="162" y="249"/>
                    <a:pt x="162" y="249"/>
                  </a:cubicBezTo>
                  <a:cubicBezTo>
                    <a:pt x="164" y="249"/>
                    <a:pt x="166" y="247"/>
                    <a:pt x="166" y="245"/>
                  </a:cubicBezTo>
                  <a:close/>
                  <a:moveTo>
                    <a:pt x="149" y="46"/>
                  </a:moveTo>
                  <a:cubicBezTo>
                    <a:pt x="149" y="49"/>
                    <a:pt x="148" y="50"/>
                    <a:pt x="145" y="50"/>
                  </a:cubicBezTo>
                  <a:cubicBezTo>
                    <a:pt x="46" y="50"/>
                    <a:pt x="46" y="50"/>
                    <a:pt x="46" y="50"/>
                  </a:cubicBezTo>
                  <a:cubicBezTo>
                    <a:pt x="43" y="50"/>
                    <a:pt x="41" y="49"/>
                    <a:pt x="41" y="46"/>
                  </a:cubicBezTo>
                  <a:cubicBezTo>
                    <a:pt x="41" y="43"/>
                    <a:pt x="43" y="42"/>
                    <a:pt x="46" y="42"/>
                  </a:cubicBezTo>
                  <a:cubicBezTo>
                    <a:pt x="145" y="42"/>
                    <a:pt x="145" y="42"/>
                    <a:pt x="145" y="42"/>
                  </a:cubicBezTo>
                  <a:cubicBezTo>
                    <a:pt x="148" y="42"/>
                    <a:pt x="149" y="43"/>
                    <a:pt x="149" y="46"/>
                  </a:cubicBezTo>
                  <a:close/>
                  <a:moveTo>
                    <a:pt x="149" y="79"/>
                  </a:moveTo>
                  <a:cubicBezTo>
                    <a:pt x="149" y="82"/>
                    <a:pt x="148" y="83"/>
                    <a:pt x="145" y="83"/>
                  </a:cubicBezTo>
                  <a:cubicBezTo>
                    <a:pt x="46" y="83"/>
                    <a:pt x="46" y="83"/>
                    <a:pt x="46" y="83"/>
                  </a:cubicBezTo>
                  <a:cubicBezTo>
                    <a:pt x="43" y="83"/>
                    <a:pt x="41" y="82"/>
                    <a:pt x="41" y="79"/>
                  </a:cubicBezTo>
                  <a:cubicBezTo>
                    <a:pt x="41" y="76"/>
                    <a:pt x="43" y="75"/>
                    <a:pt x="46" y="75"/>
                  </a:cubicBezTo>
                  <a:cubicBezTo>
                    <a:pt x="145" y="75"/>
                    <a:pt x="145" y="75"/>
                    <a:pt x="145" y="75"/>
                  </a:cubicBezTo>
                  <a:cubicBezTo>
                    <a:pt x="148" y="75"/>
                    <a:pt x="149" y="76"/>
                    <a:pt x="149" y="79"/>
                  </a:cubicBezTo>
                  <a:close/>
                  <a:moveTo>
                    <a:pt x="149" y="112"/>
                  </a:moveTo>
                  <a:cubicBezTo>
                    <a:pt x="149" y="115"/>
                    <a:pt x="148" y="116"/>
                    <a:pt x="145" y="116"/>
                  </a:cubicBezTo>
                  <a:cubicBezTo>
                    <a:pt x="46" y="116"/>
                    <a:pt x="46" y="116"/>
                    <a:pt x="46" y="116"/>
                  </a:cubicBezTo>
                  <a:cubicBezTo>
                    <a:pt x="43" y="116"/>
                    <a:pt x="41" y="115"/>
                    <a:pt x="41" y="112"/>
                  </a:cubicBezTo>
                  <a:cubicBezTo>
                    <a:pt x="41" y="109"/>
                    <a:pt x="43" y="108"/>
                    <a:pt x="46" y="108"/>
                  </a:cubicBezTo>
                  <a:cubicBezTo>
                    <a:pt x="145" y="108"/>
                    <a:pt x="145" y="108"/>
                    <a:pt x="145" y="108"/>
                  </a:cubicBezTo>
                  <a:cubicBezTo>
                    <a:pt x="148" y="108"/>
                    <a:pt x="149" y="109"/>
                    <a:pt x="149" y="112"/>
                  </a:cubicBezTo>
                  <a:close/>
                  <a:moveTo>
                    <a:pt x="149" y="145"/>
                  </a:moveTo>
                  <a:cubicBezTo>
                    <a:pt x="149" y="148"/>
                    <a:pt x="148" y="149"/>
                    <a:pt x="145" y="149"/>
                  </a:cubicBezTo>
                  <a:cubicBezTo>
                    <a:pt x="46" y="149"/>
                    <a:pt x="46" y="149"/>
                    <a:pt x="46" y="149"/>
                  </a:cubicBezTo>
                  <a:cubicBezTo>
                    <a:pt x="43" y="149"/>
                    <a:pt x="41" y="148"/>
                    <a:pt x="41" y="145"/>
                  </a:cubicBezTo>
                  <a:cubicBezTo>
                    <a:pt x="41" y="142"/>
                    <a:pt x="43" y="141"/>
                    <a:pt x="46" y="141"/>
                  </a:cubicBezTo>
                  <a:cubicBezTo>
                    <a:pt x="145" y="141"/>
                    <a:pt x="145" y="141"/>
                    <a:pt x="145" y="141"/>
                  </a:cubicBezTo>
                  <a:cubicBezTo>
                    <a:pt x="148" y="141"/>
                    <a:pt x="149" y="142"/>
                    <a:pt x="149" y="145"/>
                  </a:cubicBezTo>
                  <a:close/>
                  <a:moveTo>
                    <a:pt x="149" y="178"/>
                  </a:moveTo>
                  <a:cubicBezTo>
                    <a:pt x="149" y="181"/>
                    <a:pt x="148" y="182"/>
                    <a:pt x="145" y="182"/>
                  </a:cubicBezTo>
                  <a:cubicBezTo>
                    <a:pt x="46" y="182"/>
                    <a:pt x="46" y="182"/>
                    <a:pt x="46" y="182"/>
                  </a:cubicBezTo>
                  <a:cubicBezTo>
                    <a:pt x="43" y="182"/>
                    <a:pt x="41" y="181"/>
                    <a:pt x="41" y="178"/>
                  </a:cubicBezTo>
                  <a:cubicBezTo>
                    <a:pt x="41" y="176"/>
                    <a:pt x="43" y="174"/>
                    <a:pt x="46" y="174"/>
                  </a:cubicBezTo>
                  <a:cubicBezTo>
                    <a:pt x="145" y="174"/>
                    <a:pt x="145" y="174"/>
                    <a:pt x="145" y="174"/>
                  </a:cubicBezTo>
                  <a:cubicBezTo>
                    <a:pt x="148" y="174"/>
                    <a:pt x="149" y="176"/>
                    <a:pt x="149" y="178"/>
                  </a:cubicBezTo>
                  <a:close/>
                  <a:moveTo>
                    <a:pt x="149" y="211"/>
                  </a:moveTo>
                  <a:cubicBezTo>
                    <a:pt x="149" y="214"/>
                    <a:pt x="148" y="216"/>
                    <a:pt x="145" y="216"/>
                  </a:cubicBezTo>
                  <a:cubicBezTo>
                    <a:pt x="46" y="216"/>
                    <a:pt x="46" y="216"/>
                    <a:pt x="46" y="216"/>
                  </a:cubicBezTo>
                  <a:cubicBezTo>
                    <a:pt x="43" y="216"/>
                    <a:pt x="41" y="214"/>
                    <a:pt x="41" y="211"/>
                  </a:cubicBezTo>
                  <a:cubicBezTo>
                    <a:pt x="41" y="209"/>
                    <a:pt x="43" y="207"/>
                    <a:pt x="46" y="207"/>
                  </a:cubicBezTo>
                  <a:cubicBezTo>
                    <a:pt x="145" y="207"/>
                    <a:pt x="145" y="207"/>
                    <a:pt x="145" y="207"/>
                  </a:cubicBezTo>
                  <a:cubicBezTo>
                    <a:pt x="148" y="207"/>
                    <a:pt x="149" y="209"/>
                    <a:pt x="149" y="211"/>
                  </a:cubicBezTo>
                  <a:close/>
                  <a:moveTo>
                    <a:pt x="315" y="13"/>
                  </a:moveTo>
                  <a:cubicBezTo>
                    <a:pt x="315" y="10"/>
                    <a:pt x="313" y="9"/>
                    <a:pt x="311" y="9"/>
                  </a:cubicBezTo>
                  <a:cubicBezTo>
                    <a:pt x="178" y="9"/>
                    <a:pt x="178" y="9"/>
                    <a:pt x="178" y="9"/>
                  </a:cubicBezTo>
                  <a:cubicBezTo>
                    <a:pt x="175" y="9"/>
                    <a:pt x="174" y="10"/>
                    <a:pt x="174" y="13"/>
                  </a:cubicBezTo>
                  <a:cubicBezTo>
                    <a:pt x="174" y="23"/>
                    <a:pt x="174" y="23"/>
                    <a:pt x="174" y="23"/>
                  </a:cubicBezTo>
                  <a:cubicBezTo>
                    <a:pt x="174" y="237"/>
                    <a:pt x="174" y="237"/>
                    <a:pt x="174" y="237"/>
                  </a:cubicBezTo>
                  <a:cubicBezTo>
                    <a:pt x="174" y="244"/>
                    <a:pt x="174" y="244"/>
                    <a:pt x="174" y="244"/>
                  </a:cubicBezTo>
                  <a:cubicBezTo>
                    <a:pt x="174" y="245"/>
                    <a:pt x="174" y="245"/>
                    <a:pt x="174" y="245"/>
                  </a:cubicBezTo>
                  <a:cubicBezTo>
                    <a:pt x="174" y="247"/>
                    <a:pt x="175" y="249"/>
                    <a:pt x="178" y="249"/>
                  </a:cubicBezTo>
                  <a:cubicBezTo>
                    <a:pt x="311" y="249"/>
                    <a:pt x="311" y="249"/>
                    <a:pt x="311" y="249"/>
                  </a:cubicBezTo>
                  <a:cubicBezTo>
                    <a:pt x="313" y="249"/>
                    <a:pt x="315" y="247"/>
                    <a:pt x="315" y="245"/>
                  </a:cubicBezTo>
                  <a:lnTo>
                    <a:pt x="315" y="13"/>
                  </a:lnTo>
                  <a:close/>
                  <a:moveTo>
                    <a:pt x="298" y="46"/>
                  </a:moveTo>
                  <a:cubicBezTo>
                    <a:pt x="298" y="49"/>
                    <a:pt x="297" y="50"/>
                    <a:pt x="294" y="50"/>
                  </a:cubicBezTo>
                  <a:cubicBezTo>
                    <a:pt x="195" y="50"/>
                    <a:pt x="195" y="50"/>
                    <a:pt x="195" y="50"/>
                  </a:cubicBezTo>
                  <a:cubicBezTo>
                    <a:pt x="192" y="50"/>
                    <a:pt x="191" y="49"/>
                    <a:pt x="191" y="46"/>
                  </a:cubicBezTo>
                  <a:cubicBezTo>
                    <a:pt x="191" y="43"/>
                    <a:pt x="192" y="42"/>
                    <a:pt x="195" y="42"/>
                  </a:cubicBezTo>
                  <a:cubicBezTo>
                    <a:pt x="294" y="42"/>
                    <a:pt x="294" y="42"/>
                    <a:pt x="294" y="42"/>
                  </a:cubicBezTo>
                  <a:cubicBezTo>
                    <a:pt x="297" y="42"/>
                    <a:pt x="298" y="43"/>
                    <a:pt x="298" y="46"/>
                  </a:cubicBezTo>
                  <a:close/>
                  <a:moveTo>
                    <a:pt x="298" y="79"/>
                  </a:moveTo>
                  <a:cubicBezTo>
                    <a:pt x="298" y="82"/>
                    <a:pt x="297" y="83"/>
                    <a:pt x="294" y="83"/>
                  </a:cubicBezTo>
                  <a:cubicBezTo>
                    <a:pt x="195" y="83"/>
                    <a:pt x="195" y="83"/>
                    <a:pt x="195" y="83"/>
                  </a:cubicBezTo>
                  <a:cubicBezTo>
                    <a:pt x="192" y="83"/>
                    <a:pt x="191" y="82"/>
                    <a:pt x="191" y="79"/>
                  </a:cubicBezTo>
                  <a:cubicBezTo>
                    <a:pt x="191" y="76"/>
                    <a:pt x="192" y="75"/>
                    <a:pt x="195" y="75"/>
                  </a:cubicBezTo>
                  <a:cubicBezTo>
                    <a:pt x="294" y="75"/>
                    <a:pt x="294" y="75"/>
                    <a:pt x="294" y="75"/>
                  </a:cubicBezTo>
                  <a:cubicBezTo>
                    <a:pt x="297" y="75"/>
                    <a:pt x="298" y="76"/>
                    <a:pt x="298" y="79"/>
                  </a:cubicBezTo>
                  <a:close/>
                  <a:moveTo>
                    <a:pt x="298" y="112"/>
                  </a:moveTo>
                  <a:cubicBezTo>
                    <a:pt x="298" y="115"/>
                    <a:pt x="297" y="116"/>
                    <a:pt x="294" y="116"/>
                  </a:cubicBezTo>
                  <a:cubicBezTo>
                    <a:pt x="195" y="116"/>
                    <a:pt x="195" y="116"/>
                    <a:pt x="195" y="116"/>
                  </a:cubicBezTo>
                  <a:cubicBezTo>
                    <a:pt x="192" y="116"/>
                    <a:pt x="191" y="115"/>
                    <a:pt x="191" y="112"/>
                  </a:cubicBezTo>
                  <a:cubicBezTo>
                    <a:pt x="191" y="109"/>
                    <a:pt x="192" y="108"/>
                    <a:pt x="195" y="108"/>
                  </a:cubicBezTo>
                  <a:cubicBezTo>
                    <a:pt x="294" y="108"/>
                    <a:pt x="294" y="108"/>
                    <a:pt x="294" y="108"/>
                  </a:cubicBezTo>
                  <a:cubicBezTo>
                    <a:pt x="297" y="108"/>
                    <a:pt x="298" y="109"/>
                    <a:pt x="298" y="112"/>
                  </a:cubicBezTo>
                  <a:close/>
                  <a:moveTo>
                    <a:pt x="298" y="145"/>
                  </a:moveTo>
                  <a:cubicBezTo>
                    <a:pt x="298" y="148"/>
                    <a:pt x="297" y="149"/>
                    <a:pt x="294" y="149"/>
                  </a:cubicBezTo>
                  <a:cubicBezTo>
                    <a:pt x="195" y="149"/>
                    <a:pt x="195" y="149"/>
                    <a:pt x="195" y="149"/>
                  </a:cubicBezTo>
                  <a:cubicBezTo>
                    <a:pt x="192" y="149"/>
                    <a:pt x="191" y="148"/>
                    <a:pt x="191" y="145"/>
                  </a:cubicBezTo>
                  <a:cubicBezTo>
                    <a:pt x="191" y="142"/>
                    <a:pt x="192" y="141"/>
                    <a:pt x="195" y="141"/>
                  </a:cubicBezTo>
                  <a:cubicBezTo>
                    <a:pt x="294" y="141"/>
                    <a:pt x="294" y="141"/>
                    <a:pt x="294" y="141"/>
                  </a:cubicBezTo>
                  <a:cubicBezTo>
                    <a:pt x="297" y="141"/>
                    <a:pt x="298" y="142"/>
                    <a:pt x="298" y="145"/>
                  </a:cubicBezTo>
                  <a:close/>
                  <a:moveTo>
                    <a:pt x="298" y="178"/>
                  </a:moveTo>
                  <a:cubicBezTo>
                    <a:pt x="298" y="181"/>
                    <a:pt x="297" y="182"/>
                    <a:pt x="294" y="182"/>
                  </a:cubicBezTo>
                  <a:cubicBezTo>
                    <a:pt x="195" y="182"/>
                    <a:pt x="195" y="182"/>
                    <a:pt x="195" y="182"/>
                  </a:cubicBezTo>
                  <a:cubicBezTo>
                    <a:pt x="192" y="182"/>
                    <a:pt x="191" y="181"/>
                    <a:pt x="191" y="178"/>
                  </a:cubicBezTo>
                  <a:cubicBezTo>
                    <a:pt x="191" y="176"/>
                    <a:pt x="192" y="174"/>
                    <a:pt x="195" y="174"/>
                  </a:cubicBezTo>
                  <a:cubicBezTo>
                    <a:pt x="294" y="174"/>
                    <a:pt x="294" y="174"/>
                    <a:pt x="294" y="174"/>
                  </a:cubicBezTo>
                  <a:cubicBezTo>
                    <a:pt x="297" y="174"/>
                    <a:pt x="298" y="176"/>
                    <a:pt x="298" y="178"/>
                  </a:cubicBezTo>
                  <a:close/>
                  <a:moveTo>
                    <a:pt x="298" y="211"/>
                  </a:moveTo>
                  <a:cubicBezTo>
                    <a:pt x="298" y="214"/>
                    <a:pt x="297" y="216"/>
                    <a:pt x="294" y="216"/>
                  </a:cubicBezTo>
                  <a:cubicBezTo>
                    <a:pt x="195" y="216"/>
                    <a:pt x="195" y="216"/>
                    <a:pt x="195" y="216"/>
                  </a:cubicBezTo>
                  <a:cubicBezTo>
                    <a:pt x="192" y="216"/>
                    <a:pt x="191" y="214"/>
                    <a:pt x="191" y="211"/>
                  </a:cubicBezTo>
                  <a:cubicBezTo>
                    <a:pt x="191" y="209"/>
                    <a:pt x="192" y="207"/>
                    <a:pt x="195" y="207"/>
                  </a:cubicBezTo>
                  <a:cubicBezTo>
                    <a:pt x="294" y="207"/>
                    <a:pt x="294" y="207"/>
                    <a:pt x="294" y="207"/>
                  </a:cubicBezTo>
                  <a:cubicBezTo>
                    <a:pt x="297" y="207"/>
                    <a:pt x="298" y="209"/>
                    <a:pt x="298" y="211"/>
                  </a:cubicBezTo>
                  <a:close/>
                  <a:moveTo>
                    <a:pt x="340" y="21"/>
                  </a:moveTo>
                  <a:cubicBezTo>
                    <a:pt x="340" y="236"/>
                    <a:pt x="340" y="236"/>
                    <a:pt x="340" y="236"/>
                  </a:cubicBezTo>
                  <a:cubicBezTo>
                    <a:pt x="340" y="239"/>
                    <a:pt x="338" y="240"/>
                    <a:pt x="335" y="240"/>
                  </a:cubicBezTo>
                  <a:cubicBezTo>
                    <a:pt x="333" y="240"/>
                    <a:pt x="331" y="239"/>
                    <a:pt x="331" y="236"/>
                  </a:cubicBezTo>
                  <a:cubicBezTo>
                    <a:pt x="331" y="21"/>
                    <a:pt x="331" y="21"/>
                    <a:pt x="331" y="21"/>
                  </a:cubicBezTo>
                  <a:cubicBezTo>
                    <a:pt x="331" y="18"/>
                    <a:pt x="333" y="17"/>
                    <a:pt x="335" y="17"/>
                  </a:cubicBezTo>
                  <a:cubicBezTo>
                    <a:pt x="338" y="17"/>
                    <a:pt x="340" y="18"/>
                    <a:pt x="340" y="21"/>
                  </a:cubicBezTo>
                  <a:close/>
                </a:path>
              </a:pathLst>
            </a:custGeom>
            <a:solidFill>
              <a:srgbClr val="006975"/>
            </a:solidFill>
            <a:ln w="12700">
              <a:miter lim="400000"/>
            </a:ln>
            <a:effec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FFFFFF"/>
                </a:solidFill>
                <a:effectLst/>
                <a:uLnTx/>
                <a:uFillTx/>
                <a:latin typeface="Butler Stencil Medium"/>
                <a:ea typeface="+mn-ea"/>
                <a:cs typeface="+mn-cs"/>
              </a:endParaRPr>
            </a:p>
          </p:txBody>
        </p:sp>
        <p:sp>
          <p:nvSpPr>
            <p:cNvPr id="44" name="Rectangle 43">
              <a:extLst>
                <a:ext uri="{FF2B5EF4-FFF2-40B4-BE49-F238E27FC236}">
                  <a16:creationId xmlns:a16="http://schemas.microsoft.com/office/drawing/2014/main" id="{252D858F-C82B-255A-7F3D-6CF647B08783}"/>
                </a:ext>
              </a:extLst>
            </p:cNvPr>
            <p:cNvSpPr/>
            <p:nvPr userDrawn="1"/>
          </p:nvSpPr>
          <p:spPr>
            <a:xfrm>
              <a:off x="2920134" y="5653781"/>
              <a:ext cx="288862" cy="246221"/>
            </a:xfrm>
            <a:prstGeom prst="rect">
              <a:avLst/>
            </a:prstGeom>
          </p:spPr>
          <p:txBody>
            <a:bodyPr wrap="none" tIns="0" bIns="0">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Light" panose="020F0302020204030204"/>
                  <a:ea typeface="+mn-ea"/>
                  <a:cs typeface="+mn-cs"/>
                </a:rPr>
                <a:t>5</a:t>
              </a:r>
            </a:p>
          </p:txBody>
        </p:sp>
      </p:grpSp>
      <p:grpSp>
        <p:nvGrpSpPr>
          <p:cNvPr id="45" name="Group 44">
            <a:extLst>
              <a:ext uri="{FF2B5EF4-FFF2-40B4-BE49-F238E27FC236}">
                <a16:creationId xmlns:a16="http://schemas.microsoft.com/office/drawing/2014/main" id="{63464264-10D8-A994-61C2-2CC9BC0C59F3}"/>
              </a:ext>
            </a:extLst>
          </p:cNvPr>
          <p:cNvGrpSpPr/>
          <p:nvPr userDrawn="1"/>
        </p:nvGrpSpPr>
        <p:grpSpPr>
          <a:xfrm>
            <a:off x="4931464" y="4366634"/>
            <a:ext cx="2325756" cy="1679713"/>
            <a:chOff x="4931464" y="4366634"/>
            <a:chExt cx="2325756" cy="1679713"/>
          </a:xfrm>
        </p:grpSpPr>
        <p:sp>
          <p:nvSpPr>
            <p:cNvPr id="46" name="Rectangle 45">
              <a:extLst>
                <a:ext uri="{FF2B5EF4-FFF2-40B4-BE49-F238E27FC236}">
                  <a16:creationId xmlns:a16="http://schemas.microsoft.com/office/drawing/2014/main" id="{3ACE5FF8-B8B2-D383-1720-886A2D954DB3}"/>
                </a:ext>
              </a:extLst>
            </p:cNvPr>
            <p:cNvSpPr/>
            <p:nvPr userDrawn="1"/>
          </p:nvSpPr>
          <p:spPr>
            <a:xfrm>
              <a:off x="4931464" y="4366634"/>
              <a:ext cx="2325756" cy="1679713"/>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100"/>
                </a:spcAft>
                <a:buClrTx/>
                <a:buSzTx/>
                <a:buFontTx/>
                <a:buNone/>
                <a:tabLst/>
                <a:defRPr/>
              </a:pPr>
              <a:endParaRPr kumimoji="0" lang="en-US" sz="1800" b="1" i="0" u="none" strike="noStrike" kern="1200" cap="none" spc="10" normalizeH="0" baseline="0" noProof="0" dirty="0">
                <a:ln>
                  <a:noFill/>
                </a:ln>
                <a:solidFill>
                  <a:srgbClr val="416CA9"/>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100"/>
                </a:spcAft>
                <a:buClrTx/>
                <a:buSzTx/>
                <a:buFontTx/>
                <a:buNone/>
                <a:tabLst/>
                <a:defRPr/>
              </a:pPr>
              <a:r>
                <a:rPr kumimoji="0" lang="en-US" sz="1800" b="1" i="0" u="none" strike="noStrike" kern="1200" cap="none" spc="10" normalizeH="0" baseline="0" noProof="0" dirty="0">
                  <a:ln>
                    <a:noFill/>
                  </a:ln>
                  <a:solidFill>
                    <a:schemeClr val="tx1"/>
                  </a:solidFill>
                  <a:effectLst/>
                  <a:uLnTx/>
                  <a:uFillTx/>
                  <a:latin typeface="Calibri" panose="020F0502020204030204"/>
                  <a:ea typeface="+mn-ea"/>
                  <a:cs typeface="+mn-cs"/>
                </a:rPr>
                <a:t>Cooperation Among Cooperatives</a:t>
              </a:r>
            </a:p>
          </p:txBody>
        </p:sp>
        <p:grpSp>
          <p:nvGrpSpPr>
            <p:cNvPr id="47" name="Group 46">
              <a:extLst>
                <a:ext uri="{FF2B5EF4-FFF2-40B4-BE49-F238E27FC236}">
                  <a16:creationId xmlns:a16="http://schemas.microsoft.com/office/drawing/2014/main" id="{EA33F3EA-9210-AD21-6FE5-5994A7027A5B}"/>
                </a:ext>
              </a:extLst>
            </p:cNvPr>
            <p:cNvGrpSpPr/>
            <p:nvPr userDrawn="1"/>
          </p:nvGrpSpPr>
          <p:grpSpPr>
            <a:xfrm>
              <a:off x="5867718" y="4508474"/>
              <a:ext cx="453248" cy="1391528"/>
              <a:chOff x="5867718" y="4508474"/>
              <a:chExt cx="453248" cy="1391528"/>
            </a:xfrm>
          </p:grpSpPr>
          <p:sp>
            <p:nvSpPr>
              <p:cNvPr id="48" name="Freeform 1367">
                <a:extLst>
                  <a:ext uri="{FF2B5EF4-FFF2-40B4-BE49-F238E27FC236}">
                    <a16:creationId xmlns:a16="http://schemas.microsoft.com/office/drawing/2014/main" id="{A08A0A9B-D4F2-C1BA-82D0-DC082CA76768}"/>
                  </a:ext>
                </a:extLst>
              </p:cNvPr>
              <p:cNvSpPr>
                <a:spLocks noChangeAspect="1" noEditPoints="1"/>
              </p:cNvSpPr>
              <p:nvPr userDrawn="1"/>
            </p:nvSpPr>
            <p:spPr bwMode="auto">
              <a:xfrm>
                <a:off x="5867718" y="4508474"/>
                <a:ext cx="453248" cy="457200"/>
              </a:xfrm>
              <a:custGeom>
                <a:avLst/>
                <a:gdLst>
                  <a:gd name="T0" fmla="*/ 150 w 160"/>
                  <a:gd name="T1" fmla="*/ 104 h 160"/>
                  <a:gd name="T2" fmla="*/ 152 w 160"/>
                  <a:gd name="T3" fmla="*/ 88 h 160"/>
                  <a:gd name="T4" fmla="*/ 118 w 160"/>
                  <a:gd name="T5" fmla="*/ 27 h 160"/>
                  <a:gd name="T6" fmla="*/ 114 w 160"/>
                  <a:gd name="T7" fmla="*/ 28 h 160"/>
                  <a:gd name="T8" fmla="*/ 115 w 160"/>
                  <a:gd name="T9" fmla="*/ 32 h 160"/>
                  <a:gd name="T10" fmla="*/ 146 w 160"/>
                  <a:gd name="T11" fmla="*/ 88 h 160"/>
                  <a:gd name="T12" fmla="*/ 145 w 160"/>
                  <a:gd name="T13" fmla="*/ 102 h 160"/>
                  <a:gd name="T14" fmla="*/ 141 w 160"/>
                  <a:gd name="T15" fmla="*/ 102 h 160"/>
                  <a:gd name="T16" fmla="*/ 121 w 160"/>
                  <a:gd name="T17" fmla="*/ 121 h 160"/>
                  <a:gd name="T18" fmla="*/ 141 w 160"/>
                  <a:gd name="T19" fmla="*/ 141 h 160"/>
                  <a:gd name="T20" fmla="*/ 160 w 160"/>
                  <a:gd name="T21" fmla="*/ 121 h 160"/>
                  <a:gd name="T22" fmla="*/ 150 w 160"/>
                  <a:gd name="T23" fmla="*/ 104 h 160"/>
                  <a:gd name="T24" fmla="*/ 141 w 160"/>
                  <a:gd name="T25" fmla="*/ 135 h 160"/>
                  <a:gd name="T26" fmla="*/ 127 w 160"/>
                  <a:gd name="T27" fmla="*/ 121 h 160"/>
                  <a:gd name="T28" fmla="*/ 141 w 160"/>
                  <a:gd name="T29" fmla="*/ 108 h 160"/>
                  <a:gd name="T30" fmla="*/ 154 w 160"/>
                  <a:gd name="T31" fmla="*/ 121 h 160"/>
                  <a:gd name="T32" fmla="*/ 141 w 160"/>
                  <a:gd name="T33" fmla="*/ 135 h 160"/>
                  <a:gd name="T34" fmla="*/ 105 w 160"/>
                  <a:gd name="T35" fmla="*/ 149 h 160"/>
                  <a:gd name="T36" fmla="*/ 80 w 160"/>
                  <a:gd name="T37" fmla="*/ 154 h 160"/>
                  <a:gd name="T38" fmla="*/ 33 w 160"/>
                  <a:gd name="T39" fmla="*/ 135 h 160"/>
                  <a:gd name="T40" fmla="*/ 39 w 160"/>
                  <a:gd name="T41" fmla="*/ 121 h 160"/>
                  <a:gd name="T42" fmla="*/ 19 w 160"/>
                  <a:gd name="T43" fmla="*/ 102 h 160"/>
                  <a:gd name="T44" fmla="*/ 0 w 160"/>
                  <a:gd name="T45" fmla="*/ 121 h 160"/>
                  <a:gd name="T46" fmla="*/ 19 w 160"/>
                  <a:gd name="T47" fmla="*/ 141 h 160"/>
                  <a:gd name="T48" fmla="*/ 29 w 160"/>
                  <a:gd name="T49" fmla="*/ 138 h 160"/>
                  <a:gd name="T50" fmla="*/ 80 w 160"/>
                  <a:gd name="T51" fmla="*/ 160 h 160"/>
                  <a:gd name="T52" fmla="*/ 107 w 160"/>
                  <a:gd name="T53" fmla="*/ 155 h 160"/>
                  <a:gd name="T54" fmla="*/ 109 w 160"/>
                  <a:gd name="T55" fmla="*/ 151 h 160"/>
                  <a:gd name="T56" fmla="*/ 105 w 160"/>
                  <a:gd name="T57" fmla="*/ 149 h 160"/>
                  <a:gd name="T58" fmla="*/ 6 w 160"/>
                  <a:gd name="T59" fmla="*/ 121 h 160"/>
                  <a:gd name="T60" fmla="*/ 19 w 160"/>
                  <a:gd name="T61" fmla="*/ 108 h 160"/>
                  <a:gd name="T62" fmla="*/ 33 w 160"/>
                  <a:gd name="T63" fmla="*/ 121 h 160"/>
                  <a:gd name="T64" fmla="*/ 19 w 160"/>
                  <a:gd name="T65" fmla="*/ 135 h 160"/>
                  <a:gd name="T66" fmla="*/ 6 w 160"/>
                  <a:gd name="T67" fmla="*/ 121 h 160"/>
                  <a:gd name="T68" fmla="*/ 11 w 160"/>
                  <a:gd name="T69" fmla="*/ 86 h 160"/>
                  <a:gd name="T70" fmla="*/ 11 w 160"/>
                  <a:gd name="T71" fmla="*/ 86 h 160"/>
                  <a:gd name="T72" fmla="*/ 14 w 160"/>
                  <a:gd name="T73" fmla="*/ 84 h 160"/>
                  <a:gd name="T74" fmla="*/ 61 w 160"/>
                  <a:gd name="T75" fmla="*/ 25 h 160"/>
                  <a:gd name="T76" fmla="*/ 80 w 160"/>
                  <a:gd name="T77" fmla="*/ 39 h 160"/>
                  <a:gd name="T78" fmla="*/ 99 w 160"/>
                  <a:gd name="T79" fmla="*/ 19 h 160"/>
                  <a:gd name="T80" fmla="*/ 80 w 160"/>
                  <a:gd name="T81" fmla="*/ 0 h 160"/>
                  <a:gd name="T82" fmla="*/ 61 w 160"/>
                  <a:gd name="T83" fmla="*/ 19 h 160"/>
                  <a:gd name="T84" fmla="*/ 8 w 160"/>
                  <a:gd name="T85" fmla="*/ 83 h 160"/>
                  <a:gd name="T86" fmla="*/ 11 w 160"/>
                  <a:gd name="T87" fmla="*/ 86 h 160"/>
                  <a:gd name="T88" fmla="*/ 80 w 160"/>
                  <a:gd name="T89" fmla="*/ 6 h 160"/>
                  <a:gd name="T90" fmla="*/ 94 w 160"/>
                  <a:gd name="T91" fmla="*/ 19 h 160"/>
                  <a:gd name="T92" fmla="*/ 80 w 160"/>
                  <a:gd name="T93" fmla="*/ 33 h 160"/>
                  <a:gd name="T94" fmla="*/ 66 w 160"/>
                  <a:gd name="T95" fmla="*/ 19 h 160"/>
                  <a:gd name="T96" fmla="*/ 80 w 160"/>
                  <a:gd name="T97" fmla="*/ 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0" h="160">
                    <a:moveTo>
                      <a:pt x="150" y="104"/>
                    </a:moveTo>
                    <a:cubicBezTo>
                      <a:pt x="151" y="99"/>
                      <a:pt x="152" y="94"/>
                      <a:pt x="152" y="88"/>
                    </a:cubicBezTo>
                    <a:cubicBezTo>
                      <a:pt x="152" y="63"/>
                      <a:pt x="139" y="40"/>
                      <a:pt x="118" y="27"/>
                    </a:cubicBezTo>
                    <a:cubicBezTo>
                      <a:pt x="116" y="26"/>
                      <a:pt x="115" y="27"/>
                      <a:pt x="114" y="28"/>
                    </a:cubicBezTo>
                    <a:cubicBezTo>
                      <a:pt x="113" y="29"/>
                      <a:pt x="113" y="31"/>
                      <a:pt x="115" y="32"/>
                    </a:cubicBezTo>
                    <a:cubicBezTo>
                      <a:pt x="134" y="44"/>
                      <a:pt x="146" y="65"/>
                      <a:pt x="146" y="88"/>
                    </a:cubicBezTo>
                    <a:cubicBezTo>
                      <a:pt x="146" y="93"/>
                      <a:pt x="146" y="98"/>
                      <a:pt x="145" y="102"/>
                    </a:cubicBezTo>
                    <a:cubicBezTo>
                      <a:pt x="143" y="102"/>
                      <a:pt x="142" y="102"/>
                      <a:pt x="141" y="102"/>
                    </a:cubicBezTo>
                    <a:cubicBezTo>
                      <a:pt x="130" y="102"/>
                      <a:pt x="121" y="111"/>
                      <a:pt x="121" y="121"/>
                    </a:cubicBezTo>
                    <a:cubicBezTo>
                      <a:pt x="121" y="132"/>
                      <a:pt x="130" y="141"/>
                      <a:pt x="141" y="141"/>
                    </a:cubicBezTo>
                    <a:cubicBezTo>
                      <a:pt x="151" y="141"/>
                      <a:pt x="160" y="132"/>
                      <a:pt x="160" y="121"/>
                    </a:cubicBezTo>
                    <a:cubicBezTo>
                      <a:pt x="160" y="114"/>
                      <a:pt x="156" y="108"/>
                      <a:pt x="150" y="104"/>
                    </a:cubicBezTo>
                    <a:close/>
                    <a:moveTo>
                      <a:pt x="141" y="135"/>
                    </a:moveTo>
                    <a:cubicBezTo>
                      <a:pt x="133" y="135"/>
                      <a:pt x="127" y="129"/>
                      <a:pt x="127" y="121"/>
                    </a:cubicBezTo>
                    <a:cubicBezTo>
                      <a:pt x="127" y="114"/>
                      <a:pt x="133" y="108"/>
                      <a:pt x="141" y="108"/>
                    </a:cubicBezTo>
                    <a:cubicBezTo>
                      <a:pt x="148" y="108"/>
                      <a:pt x="154" y="114"/>
                      <a:pt x="154" y="121"/>
                    </a:cubicBezTo>
                    <a:cubicBezTo>
                      <a:pt x="154" y="129"/>
                      <a:pt x="148" y="135"/>
                      <a:pt x="141" y="135"/>
                    </a:cubicBezTo>
                    <a:close/>
                    <a:moveTo>
                      <a:pt x="105" y="149"/>
                    </a:moveTo>
                    <a:cubicBezTo>
                      <a:pt x="97" y="153"/>
                      <a:pt x="89" y="154"/>
                      <a:pt x="80" y="154"/>
                    </a:cubicBezTo>
                    <a:cubicBezTo>
                      <a:pt x="62" y="154"/>
                      <a:pt x="45" y="147"/>
                      <a:pt x="33" y="135"/>
                    </a:cubicBezTo>
                    <a:cubicBezTo>
                      <a:pt x="36" y="131"/>
                      <a:pt x="39" y="127"/>
                      <a:pt x="39" y="121"/>
                    </a:cubicBezTo>
                    <a:cubicBezTo>
                      <a:pt x="39" y="111"/>
                      <a:pt x="30" y="102"/>
                      <a:pt x="19" y="102"/>
                    </a:cubicBezTo>
                    <a:cubicBezTo>
                      <a:pt x="9" y="102"/>
                      <a:pt x="0" y="111"/>
                      <a:pt x="0" y="121"/>
                    </a:cubicBezTo>
                    <a:cubicBezTo>
                      <a:pt x="0" y="132"/>
                      <a:pt x="9" y="141"/>
                      <a:pt x="19" y="141"/>
                    </a:cubicBezTo>
                    <a:cubicBezTo>
                      <a:pt x="23" y="141"/>
                      <a:pt x="26" y="140"/>
                      <a:pt x="29" y="138"/>
                    </a:cubicBezTo>
                    <a:cubicBezTo>
                      <a:pt x="42" y="152"/>
                      <a:pt x="61" y="160"/>
                      <a:pt x="80" y="160"/>
                    </a:cubicBezTo>
                    <a:cubicBezTo>
                      <a:pt x="89" y="160"/>
                      <a:pt x="99" y="158"/>
                      <a:pt x="107" y="155"/>
                    </a:cubicBezTo>
                    <a:cubicBezTo>
                      <a:pt x="109" y="154"/>
                      <a:pt x="109" y="152"/>
                      <a:pt x="109" y="151"/>
                    </a:cubicBezTo>
                    <a:cubicBezTo>
                      <a:pt x="108" y="150"/>
                      <a:pt x="107" y="149"/>
                      <a:pt x="105" y="149"/>
                    </a:cubicBezTo>
                    <a:close/>
                    <a:moveTo>
                      <a:pt x="6" y="121"/>
                    </a:moveTo>
                    <a:cubicBezTo>
                      <a:pt x="6" y="114"/>
                      <a:pt x="12" y="108"/>
                      <a:pt x="19" y="108"/>
                    </a:cubicBezTo>
                    <a:cubicBezTo>
                      <a:pt x="27" y="108"/>
                      <a:pt x="33" y="114"/>
                      <a:pt x="33" y="121"/>
                    </a:cubicBezTo>
                    <a:cubicBezTo>
                      <a:pt x="33" y="129"/>
                      <a:pt x="27" y="135"/>
                      <a:pt x="19" y="135"/>
                    </a:cubicBezTo>
                    <a:cubicBezTo>
                      <a:pt x="12" y="135"/>
                      <a:pt x="6" y="129"/>
                      <a:pt x="6" y="121"/>
                    </a:cubicBezTo>
                    <a:close/>
                    <a:moveTo>
                      <a:pt x="11" y="86"/>
                    </a:moveTo>
                    <a:cubicBezTo>
                      <a:pt x="11" y="86"/>
                      <a:pt x="11" y="86"/>
                      <a:pt x="11" y="86"/>
                    </a:cubicBezTo>
                    <a:cubicBezTo>
                      <a:pt x="13" y="86"/>
                      <a:pt x="14" y="85"/>
                      <a:pt x="14" y="84"/>
                    </a:cubicBezTo>
                    <a:cubicBezTo>
                      <a:pt x="16" y="56"/>
                      <a:pt x="35" y="32"/>
                      <a:pt x="61" y="25"/>
                    </a:cubicBezTo>
                    <a:cubicBezTo>
                      <a:pt x="64" y="33"/>
                      <a:pt x="71" y="39"/>
                      <a:pt x="80" y="39"/>
                    </a:cubicBezTo>
                    <a:cubicBezTo>
                      <a:pt x="91" y="39"/>
                      <a:pt x="99" y="30"/>
                      <a:pt x="99" y="19"/>
                    </a:cubicBezTo>
                    <a:cubicBezTo>
                      <a:pt x="99" y="9"/>
                      <a:pt x="91" y="0"/>
                      <a:pt x="80" y="0"/>
                    </a:cubicBezTo>
                    <a:cubicBezTo>
                      <a:pt x="69" y="0"/>
                      <a:pt x="61" y="9"/>
                      <a:pt x="61" y="19"/>
                    </a:cubicBezTo>
                    <a:cubicBezTo>
                      <a:pt x="32" y="27"/>
                      <a:pt x="11" y="53"/>
                      <a:pt x="8" y="83"/>
                    </a:cubicBezTo>
                    <a:cubicBezTo>
                      <a:pt x="8" y="85"/>
                      <a:pt x="10" y="86"/>
                      <a:pt x="11" y="86"/>
                    </a:cubicBezTo>
                    <a:close/>
                    <a:moveTo>
                      <a:pt x="80" y="6"/>
                    </a:moveTo>
                    <a:cubicBezTo>
                      <a:pt x="88" y="6"/>
                      <a:pt x="94" y="12"/>
                      <a:pt x="94" y="19"/>
                    </a:cubicBezTo>
                    <a:cubicBezTo>
                      <a:pt x="94" y="27"/>
                      <a:pt x="88" y="33"/>
                      <a:pt x="80" y="33"/>
                    </a:cubicBezTo>
                    <a:cubicBezTo>
                      <a:pt x="72" y="33"/>
                      <a:pt x="66" y="27"/>
                      <a:pt x="66" y="19"/>
                    </a:cubicBezTo>
                    <a:cubicBezTo>
                      <a:pt x="66" y="12"/>
                      <a:pt x="72" y="6"/>
                      <a:pt x="80" y="6"/>
                    </a:cubicBezTo>
                    <a:close/>
                  </a:path>
                </a:pathLst>
              </a:custGeom>
              <a:solidFill>
                <a:srgbClr val="006975"/>
              </a:solidFill>
              <a:ln w="12700">
                <a:miter lim="400000"/>
              </a:ln>
              <a:effec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Butler Stencil Medium"/>
                  <a:ea typeface="+mn-ea"/>
                  <a:cs typeface="+mn-cs"/>
                </a:endParaRPr>
              </a:p>
            </p:txBody>
          </p:sp>
          <p:sp>
            <p:nvSpPr>
              <p:cNvPr id="49" name="Rectangle 48">
                <a:extLst>
                  <a:ext uri="{FF2B5EF4-FFF2-40B4-BE49-F238E27FC236}">
                    <a16:creationId xmlns:a16="http://schemas.microsoft.com/office/drawing/2014/main" id="{0258295A-D817-27FB-AAEC-03340D6AC5B8}"/>
                  </a:ext>
                </a:extLst>
              </p:cNvPr>
              <p:cNvSpPr/>
              <p:nvPr userDrawn="1"/>
            </p:nvSpPr>
            <p:spPr>
              <a:xfrm>
                <a:off x="5949911" y="5653781"/>
                <a:ext cx="288862" cy="246221"/>
              </a:xfrm>
              <a:prstGeom prst="rect">
                <a:avLst/>
              </a:prstGeom>
            </p:spPr>
            <p:txBody>
              <a:bodyPr wrap="none" tIns="0" bIns="0">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Light" panose="020F0302020204030204"/>
                    <a:ea typeface="+mn-ea"/>
                    <a:cs typeface="+mn-cs"/>
                  </a:rPr>
                  <a:t>6</a:t>
                </a:r>
              </a:p>
            </p:txBody>
          </p:sp>
        </p:grpSp>
      </p:grpSp>
      <p:grpSp>
        <p:nvGrpSpPr>
          <p:cNvPr id="50" name="Group 49">
            <a:extLst>
              <a:ext uri="{FF2B5EF4-FFF2-40B4-BE49-F238E27FC236}">
                <a16:creationId xmlns:a16="http://schemas.microsoft.com/office/drawing/2014/main" id="{E8032CB9-D41A-6C44-8B99-2EE3B20114CC}"/>
              </a:ext>
            </a:extLst>
          </p:cNvPr>
          <p:cNvGrpSpPr/>
          <p:nvPr userDrawn="1"/>
        </p:nvGrpSpPr>
        <p:grpSpPr>
          <a:xfrm>
            <a:off x="7989420" y="4380803"/>
            <a:ext cx="2325756" cy="1679713"/>
            <a:chOff x="7964557" y="4365894"/>
            <a:chExt cx="2325756" cy="1679713"/>
          </a:xfrm>
        </p:grpSpPr>
        <p:sp>
          <p:nvSpPr>
            <p:cNvPr id="51" name="Rectangle 50">
              <a:extLst>
                <a:ext uri="{FF2B5EF4-FFF2-40B4-BE49-F238E27FC236}">
                  <a16:creationId xmlns:a16="http://schemas.microsoft.com/office/drawing/2014/main" id="{89A4DAD5-4EEF-A892-7D46-85A4F89F4C53}"/>
                </a:ext>
              </a:extLst>
            </p:cNvPr>
            <p:cNvSpPr/>
            <p:nvPr userDrawn="1"/>
          </p:nvSpPr>
          <p:spPr>
            <a:xfrm>
              <a:off x="7964557" y="4365894"/>
              <a:ext cx="2325756" cy="1679713"/>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100"/>
                </a:spcAft>
                <a:buClrTx/>
                <a:buSzTx/>
                <a:buFontTx/>
                <a:buNone/>
                <a:tabLst/>
                <a:defRPr/>
              </a:pPr>
              <a:endParaRPr kumimoji="0" lang="en-US" sz="1800" b="1" i="0" u="none" strike="noStrike" kern="1200" cap="none" spc="50" normalizeH="0" baseline="0" noProof="0" dirty="0">
                <a:ln>
                  <a:noFill/>
                </a:ln>
                <a:solidFill>
                  <a:srgbClr val="416CA9"/>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100"/>
                </a:spcAft>
                <a:buClrTx/>
                <a:buSzTx/>
                <a:buFontTx/>
                <a:buNone/>
                <a:tabLst/>
                <a:defRPr/>
              </a:pPr>
              <a:r>
                <a:rPr kumimoji="0" lang="en-US" sz="1800" b="1" i="0" u="none" strike="noStrike" kern="1200" cap="none" spc="50" normalizeH="0" baseline="0" noProof="0" dirty="0">
                  <a:ln>
                    <a:noFill/>
                  </a:ln>
                  <a:solidFill>
                    <a:schemeClr val="tx1"/>
                  </a:solidFill>
                  <a:effectLst/>
                  <a:uLnTx/>
                  <a:uFillTx/>
                  <a:latin typeface="Calibri" panose="020F0502020204030204"/>
                  <a:ea typeface="+mn-ea"/>
                  <a:cs typeface="+mn-cs"/>
                </a:rPr>
                <a:t>Concern for Community</a:t>
              </a:r>
            </a:p>
          </p:txBody>
        </p:sp>
        <p:sp>
          <p:nvSpPr>
            <p:cNvPr id="52" name="Freeform 2111">
              <a:extLst>
                <a:ext uri="{FF2B5EF4-FFF2-40B4-BE49-F238E27FC236}">
                  <a16:creationId xmlns:a16="http://schemas.microsoft.com/office/drawing/2014/main" id="{750A4B8B-BE1B-51EB-CB5B-68F4B2004FE2}"/>
                </a:ext>
              </a:extLst>
            </p:cNvPr>
            <p:cNvSpPr>
              <a:spLocks noChangeAspect="1" noEditPoints="1"/>
            </p:cNvSpPr>
            <p:nvPr userDrawn="1"/>
          </p:nvSpPr>
          <p:spPr bwMode="auto">
            <a:xfrm>
              <a:off x="8898815" y="4508474"/>
              <a:ext cx="450611" cy="457200"/>
            </a:xfrm>
            <a:custGeom>
              <a:avLst/>
              <a:gdLst>
                <a:gd name="T0" fmla="*/ 158 w 159"/>
                <a:gd name="T1" fmla="*/ 73 h 160"/>
                <a:gd name="T2" fmla="*/ 134 w 159"/>
                <a:gd name="T3" fmla="*/ 51 h 160"/>
                <a:gd name="T4" fmla="*/ 134 w 159"/>
                <a:gd name="T5" fmla="*/ 15 h 160"/>
                <a:gd name="T6" fmla="*/ 107 w 159"/>
                <a:gd name="T7" fmla="*/ 15 h 160"/>
                <a:gd name="T8" fmla="*/ 107 w 159"/>
                <a:gd name="T9" fmla="*/ 25 h 160"/>
                <a:gd name="T10" fmla="*/ 79 w 159"/>
                <a:gd name="T11" fmla="*/ 0 h 160"/>
                <a:gd name="T12" fmla="*/ 1 w 159"/>
                <a:gd name="T13" fmla="*/ 73 h 160"/>
                <a:gd name="T14" fmla="*/ 1 w 159"/>
                <a:gd name="T15" fmla="*/ 77 h 160"/>
                <a:gd name="T16" fmla="*/ 5 w 159"/>
                <a:gd name="T17" fmla="*/ 77 h 160"/>
                <a:gd name="T18" fmla="*/ 14 w 159"/>
                <a:gd name="T19" fmla="*/ 69 h 160"/>
                <a:gd name="T20" fmla="*/ 14 w 159"/>
                <a:gd name="T21" fmla="*/ 160 h 160"/>
                <a:gd name="T22" fmla="*/ 58 w 159"/>
                <a:gd name="T23" fmla="*/ 160 h 160"/>
                <a:gd name="T24" fmla="*/ 101 w 159"/>
                <a:gd name="T25" fmla="*/ 160 h 160"/>
                <a:gd name="T26" fmla="*/ 145 w 159"/>
                <a:gd name="T27" fmla="*/ 160 h 160"/>
                <a:gd name="T28" fmla="*/ 145 w 159"/>
                <a:gd name="T29" fmla="*/ 69 h 160"/>
                <a:gd name="T30" fmla="*/ 154 w 159"/>
                <a:gd name="T31" fmla="*/ 77 h 160"/>
                <a:gd name="T32" fmla="*/ 156 w 159"/>
                <a:gd name="T33" fmla="*/ 78 h 160"/>
                <a:gd name="T34" fmla="*/ 158 w 159"/>
                <a:gd name="T35" fmla="*/ 77 h 160"/>
                <a:gd name="T36" fmla="*/ 158 w 159"/>
                <a:gd name="T37" fmla="*/ 73 h 160"/>
                <a:gd name="T38" fmla="*/ 112 w 159"/>
                <a:gd name="T39" fmla="*/ 20 h 160"/>
                <a:gd name="T40" fmla="*/ 129 w 159"/>
                <a:gd name="T41" fmla="*/ 20 h 160"/>
                <a:gd name="T42" fmla="*/ 129 w 159"/>
                <a:gd name="T43" fmla="*/ 46 h 160"/>
                <a:gd name="T44" fmla="*/ 112 w 159"/>
                <a:gd name="T45" fmla="*/ 31 h 160"/>
                <a:gd name="T46" fmla="*/ 112 w 159"/>
                <a:gd name="T47" fmla="*/ 20 h 160"/>
                <a:gd name="T48" fmla="*/ 63 w 159"/>
                <a:gd name="T49" fmla="*/ 155 h 160"/>
                <a:gd name="T50" fmla="*/ 63 w 159"/>
                <a:gd name="T51" fmla="*/ 97 h 160"/>
                <a:gd name="T52" fmla="*/ 66 w 159"/>
                <a:gd name="T53" fmla="*/ 94 h 160"/>
                <a:gd name="T54" fmla="*/ 93 w 159"/>
                <a:gd name="T55" fmla="*/ 94 h 160"/>
                <a:gd name="T56" fmla="*/ 96 w 159"/>
                <a:gd name="T57" fmla="*/ 97 h 160"/>
                <a:gd name="T58" fmla="*/ 96 w 159"/>
                <a:gd name="T59" fmla="*/ 155 h 160"/>
                <a:gd name="T60" fmla="*/ 63 w 159"/>
                <a:gd name="T61" fmla="*/ 155 h 160"/>
                <a:gd name="T62" fmla="*/ 140 w 159"/>
                <a:gd name="T63" fmla="*/ 155 h 160"/>
                <a:gd name="T64" fmla="*/ 101 w 159"/>
                <a:gd name="T65" fmla="*/ 155 h 160"/>
                <a:gd name="T66" fmla="*/ 101 w 159"/>
                <a:gd name="T67" fmla="*/ 97 h 160"/>
                <a:gd name="T68" fmla="*/ 93 w 159"/>
                <a:gd name="T69" fmla="*/ 89 h 160"/>
                <a:gd name="T70" fmla="*/ 66 w 159"/>
                <a:gd name="T71" fmla="*/ 89 h 160"/>
                <a:gd name="T72" fmla="*/ 58 w 159"/>
                <a:gd name="T73" fmla="*/ 97 h 160"/>
                <a:gd name="T74" fmla="*/ 58 w 159"/>
                <a:gd name="T75" fmla="*/ 155 h 160"/>
                <a:gd name="T76" fmla="*/ 19 w 159"/>
                <a:gd name="T77" fmla="*/ 155 h 160"/>
                <a:gd name="T78" fmla="*/ 19 w 159"/>
                <a:gd name="T79" fmla="*/ 63 h 160"/>
                <a:gd name="T80" fmla="*/ 79 w 159"/>
                <a:gd name="T81" fmla="*/ 7 h 160"/>
                <a:gd name="T82" fmla="*/ 119 w 159"/>
                <a:gd name="T83" fmla="*/ 44 h 160"/>
                <a:gd name="T84" fmla="*/ 134 w 159"/>
                <a:gd name="T85" fmla="*/ 58 h 160"/>
                <a:gd name="T86" fmla="*/ 134 w 159"/>
                <a:gd name="T87" fmla="*/ 58 h 160"/>
                <a:gd name="T88" fmla="*/ 140 w 159"/>
                <a:gd name="T89" fmla="*/ 63 h 160"/>
                <a:gd name="T90" fmla="*/ 140 w 159"/>
                <a:gd name="T91"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9" h="160">
                  <a:moveTo>
                    <a:pt x="158" y="73"/>
                  </a:moveTo>
                  <a:cubicBezTo>
                    <a:pt x="134" y="51"/>
                    <a:pt x="134" y="51"/>
                    <a:pt x="134" y="51"/>
                  </a:cubicBezTo>
                  <a:cubicBezTo>
                    <a:pt x="134" y="15"/>
                    <a:pt x="134" y="15"/>
                    <a:pt x="134" y="15"/>
                  </a:cubicBezTo>
                  <a:cubicBezTo>
                    <a:pt x="107" y="15"/>
                    <a:pt x="107" y="15"/>
                    <a:pt x="107" y="15"/>
                  </a:cubicBezTo>
                  <a:cubicBezTo>
                    <a:pt x="107" y="25"/>
                    <a:pt x="107" y="25"/>
                    <a:pt x="107" y="25"/>
                  </a:cubicBezTo>
                  <a:cubicBezTo>
                    <a:pt x="79" y="0"/>
                    <a:pt x="79" y="0"/>
                    <a:pt x="79" y="0"/>
                  </a:cubicBezTo>
                  <a:cubicBezTo>
                    <a:pt x="1" y="73"/>
                    <a:pt x="1" y="73"/>
                    <a:pt x="1" y="73"/>
                  </a:cubicBezTo>
                  <a:cubicBezTo>
                    <a:pt x="0" y="74"/>
                    <a:pt x="0" y="76"/>
                    <a:pt x="1" y="77"/>
                  </a:cubicBezTo>
                  <a:cubicBezTo>
                    <a:pt x="2" y="78"/>
                    <a:pt x="3" y="78"/>
                    <a:pt x="5" y="77"/>
                  </a:cubicBezTo>
                  <a:cubicBezTo>
                    <a:pt x="14" y="69"/>
                    <a:pt x="14" y="69"/>
                    <a:pt x="14" y="69"/>
                  </a:cubicBezTo>
                  <a:cubicBezTo>
                    <a:pt x="14" y="160"/>
                    <a:pt x="14" y="160"/>
                    <a:pt x="14" y="160"/>
                  </a:cubicBezTo>
                  <a:cubicBezTo>
                    <a:pt x="58" y="160"/>
                    <a:pt x="58" y="160"/>
                    <a:pt x="58" y="160"/>
                  </a:cubicBezTo>
                  <a:cubicBezTo>
                    <a:pt x="101" y="160"/>
                    <a:pt x="101" y="160"/>
                    <a:pt x="101" y="160"/>
                  </a:cubicBezTo>
                  <a:cubicBezTo>
                    <a:pt x="145" y="160"/>
                    <a:pt x="145" y="160"/>
                    <a:pt x="145" y="160"/>
                  </a:cubicBezTo>
                  <a:cubicBezTo>
                    <a:pt x="145" y="69"/>
                    <a:pt x="145" y="69"/>
                    <a:pt x="145" y="69"/>
                  </a:cubicBezTo>
                  <a:cubicBezTo>
                    <a:pt x="154" y="77"/>
                    <a:pt x="154" y="77"/>
                    <a:pt x="154" y="77"/>
                  </a:cubicBezTo>
                  <a:cubicBezTo>
                    <a:pt x="155" y="78"/>
                    <a:pt x="156" y="78"/>
                    <a:pt x="156" y="78"/>
                  </a:cubicBezTo>
                  <a:cubicBezTo>
                    <a:pt x="157" y="78"/>
                    <a:pt x="158" y="77"/>
                    <a:pt x="158" y="77"/>
                  </a:cubicBezTo>
                  <a:cubicBezTo>
                    <a:pt x="159" y="76"/>
                    <a:pt x="159" y="74"/>
                    <a:pt x="158" y="73"/>
                  </a:cubicBezTo>
                  <a:close/>
                  <a:moveTo>
                    <a:pt x="112" y="20"/>
                  </a:moveTo>
                  <a:cubicBezTo>
                    <a:pt x="129" y="20"/>
                    <a:pt x="129" y="20"/>
                    <a:pt x="129" y="20"/>
                  </a:cubicBezTo>
                  <a:cubicBezTo>
                    <a:pt x="129" y="46"/>
                    <a:pt x="129" y="46"/>
                    <a:pt x="129" y="46"/>
                  </a:cubicBezTo>
                  <a:cubicBezTo>
                    <a:pt x="112" y="31"/>
                    <a:pt x="112" y="31"/>
                    <a:pt x="112" y="31"/>
                  </a:cubicBezTo>
                  <a:lnTo>
                    <a:pt x="112" y="20"/>
                  </a:lnTo>
                  <a:close/>
                  <a:moveTo>
                    <a:pt x="63" y="155"/>
                  </a:moveTo>
                  <a:cubicBezTo>
                    <a:pt x="63" y="97"/>
                    <a:pt x="63" y="97"/>
                    <a:pt x="63" y="97"/>
                  </a:cubicBezTo>
                  <a:cubicBezTo>
                    <a:pt x="63" y="95"/>
                    <a:pt x="64" y="94"/>
                    <a:pt x="66" y="94"/>
                  </a:cubicBezTo>
                  <a:cubicBezTo>
                    <a:pt x="93" y="94"/>
                    <a:pt x="93" y="94"/>
                    <a:pt x="93" y="94"/>
                  </a:cubicBezTo>
                  <a:cubicBezTo>
                    <a:pt x="95" y="94"/>
                    <a:pt x="96" y="95"/>
                    <a:pt x="96" y="97"/>
                  </a:cubicBezTo>
                  <a:cubicBezTo>
                    <a:pt x="96" y="155"/>
                    <a:pt x="96" y="155"/>
                    <a:pt x="96" y="155"/>
                  </a:cubicBezTo>
                  <a:lnTo>
                    <a:pt x="63" y="155"/>
                  </a:lnTo>
                  <a:close/>
                  <a:moveTo>
                    <a:pt x="140" y="155"/>
                  </a:moveTo>
                  <a:cubicBezTo>
                    <a:pt x="101" y="155"/>
                    <a:pt x="101" y="155"/>
                    <a:pt x="101" y="155"/>
                  </a:cubicBezTo>
                  <a:cubicBezTo>
                    <a:pt x="101" y="97"/>
                    <a:pt x="101" y="97"/>
                    <a:pt x="101" y="97"/>
                  </a:cubicBezTo>
                  <a:cubicBezTo>
                    <a:pt x="101" y="92"/>
                    <a:pt x="98" y="89"/>
                    <a:pt x="93" y="89"/>
                  </a:cubicBezTo>
                  <a:cubicBezTo>
                    <a:pt x="66" y="89"/>
                    <a:pt x="66" y="89"/>
                    <a:pt x="66" y="89"/>
                  </a:cubicBezTo>
                  <a:cubicBezTo>
                    <a:pt x="61" y="89"/>
                    <a:pt x="58" y="92"/>
                    <a:pt x="58" y="97"/>
                  </a:cubicBezTo>
                  <a:cubicBezTo>
                    <a:pt x="58" y="155"/>
                    <a:pt x="58" y="155"/>
                    <a:pt x="58" y="155"/>
                  </a:cubicBezTo>
                  <a:cubicBezTo>
                    <a:pt x="19" y="155"/>
                    <a:pt x="19" y="155"/>
                    <a:pt x="19" y="155"/>
                  </a:cubicBezTo>
                  <a:cubicBezTo>
                    <a:pt x="19" y="63"/>
                    <a:pt x="19" y="63"/>
                    <a:pt x="19" y="63"/>
                  </a:cubicBezTo>
                  <a:cubicBezTo>
                    <a:pt x="79" y="7"/>
                    <a:pt x="79" y="7"/>
                    <a:pt x="79" y="7"/>
                  </a:cubicBezTo>
                  <a:cubicBezTo>
                    <a:pt x="119" y="44"/>
                    <a:pt x="119" y="44"/>
                    <a:pt x="119" y="44"/>
                  </a:cubicBezTo>
                  <a:cubicBezTo>
                    <a:pt x="134" y="58"/>
                    <a:pt x="134" y="58"/>
                    <a:pt x="134" y="58"/>
                  </a:cubicBezTo>
                  <a:cubicBezTo>
                    <a:pt x="134" y="58"/>
                    <a:pt x="134" y="58"/>
                    <a:pt x="134" y="58"/>
                  </a:cubicBezTo>
                  <a:cubicBezTo>
                    <a:pt x="140" y="63"/>
                    <a:pt x="140" y="63"/>
                    <a:pt x="140" y="63"/>
                  </a:cubicBezTo>
                  <a:lnTo>
                    <a:pt x="140" y="155"/>
                  </a:lnTo>
                  <a:close/>
                </a:path>
              </a:pathLst>
            </a:custGeom>
            <a:solidFill>
              <a:srgbClr val="006975"/>
            </a:solidFill>
            <a:ln w="12700">
              <a:miter lim="400000"/>
            </a:ln>
            <a:effec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Butler Stencil Medium"/>
                <a:ea typeface="+mn-ea"/>
                <a:cs typeface="+mn-cs"/>
              </a:endParaRPr>
            </a:p>
          </p:txBody>
        </p:sp>
        <p:sp>
          <p:nvSpPr>
            <p:cNvPr id="53" name="Rectangle 52">
              <a:extLst>
                <a:ext uri="{FF2B5EF4-FFF2-40B4-BE49-F238E27FC236}">
                  <a16:creationId xmlns:a16="http://schemas.microsoft.com/office/drawing/2014/main" id="{E7044326-F292-9BA8-CA3D-EB6B74F78B9B}"/>
                </a:ext>
              </a:extLst>
            </p:cNvPr>
            <p:cNvSpPr/>
            <p:nvPr userDrawn="1"/>
          </p:nvSpPr>
          <p:spPr>
            <a:xfrm>
              <a:off x="8979689" y="5655674"/>
              <a:ext cx="288862" cy="246221"/>
            </a:xfrm>
            <a:prstGeom prst="rect">
              <a:avLst/>
            </a:prstGeom>
          </p:spPr>
          <p:txBody>
            <a:bodyPr wrap="none" tIns="0" bIns="0">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Light" panose="020F0302020204030204"/>
                  <a:ea typeface="+mn-ea"/>
                  <a:cs typeface="+mn-cs"/>
                </a:rPr>
                <a:t>7</a:t>
              </a:r>
            </a:p>
          </p:txBody>
        </p:sp>
      </p:grpSp>
      <p:grpSp>
        <p:nvGrpSpPr>
          <p:cNvPr id="54" name="Group 53">
            <a:extLst>
              <a:ext uri="{FF2B5EF4-FFF2-40B4-BE49-F238E27FC236}">
                <a16:creationId xmlns:a16="http://schemas.microsoft.com/office/drawing/2014/main" id="{7B2EF6D0-E056-462F-C46C-2514CFA64B25}"/>
              </a:ext>
            </a:extLst>
          </p:cNvPr>
          <p:cNvGrpSpPr/>
          <p:nvPr userDrawn="1"/>
        </p:nvGrpSpPr>
        <p:grpSpPr>
          <a:xfrm>
            <a:off x="586409" y="2196548"/>
            <a:ext cx="2325756" cy="1679713"/>
            <a:chOff x="586409" y="2196548"/>
            <a:chExt cx="2325756" cy="1679713"/>
          </a:xfrm>
        </p:grpSpPr>
        <p:sp>
          <p:nvSpPr>
            <p:cNvPr id="55" name="Rectangle 54">
              <a:extLst>
                <a:ext uri="{FF2B5EF4-FFF2-40B4-BE49-F238E27FC236}">
                  <a16:creationId xmlns:a16="http://schemas.microsoft.com/office/drawing/2014/main" id="{07E80ECF-749C-BEAC-7AD3-49B7D2E7B289}"/>
                </a:ext>
              </a:extLst>
            </p:cNvPr>
            <p:cNvSpPr/>
            <p:nvPr userDrawn="1"/>
          </p:nvSpPr>
          <p:spPr>
            <a:xfrm>
              <a:off x="586409" y="2196548"/>
              <a:ext cx="2325756" cy="1679713"/>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100"/>
                </a:spcAft>
                <a:buClrTx/>
                <a:buSzTx/>
                <a:buFontTx/>
                <a:buNone/>
                <a:tabLst/>
                <a:defRPr/>
              </a:pPr>
              <a:endParaRPr kumimoji="0" lang="en-US" sz="1800" b="1" i="0" u="none" strike="noStrike" kern="1200" cap="none" spc="50" normalizeH="0" baseline="0" noProof="0">
                <a:ln>
                  <a:noFill/>
                </a:ln>
                <a:solidFill>
                  <a:srgbClr val="416CA9"/>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100"/>
                </a:spcAft>
                <a:buClrTx/>
                <a:buSzTx/>
                <a:buFontTx/>
                <a:buNone/>
                <a:tabLst/>
                <a:defRPr/>
              </a:pPr>
              <a:r>
                <a:rPr kumimoji="0" lang="en-US" sz="1800" b="1" i="0" u="none" strike="noStrike" kern="1200" cap="none" spc="50" normalizeH="0" baseline="0" noProof="0">
                  <a:ln>
                    <a:noFill/>
                  </a:ln>
                  <a:solidFill>
                    <a:schemeClr val="tx1"/>
                  </a:solidFill>
                  <a:effectLst/>
                  <a:uLnTx/>
                  <a:uFillTx/>
                  <a:latin typeface="Calibri" panose="020F0502020204030204"/>
                  <a:ea typeface="+mn-ea"/>
                  <a:cs typeface="+mn-cs"/>
                </a:rPr>
                <a:t>Voluntary and Open Membership</a:t>
              </a:r>
            </a:p>
          </p:txBody>
        </p:sp>
        <p:grpSp>
          <p:nvGrpSpPr>
            <p:cNvPr id="56" name="Group 55">
              <a:extLst>
                <a:ext uri="{FF2B5EF4-FFF2-40B4-BE49-F238E27FC236}">
                  <a16:creationId xmlns:a16="http://schemas.microsoft.com/office/drawing/2014/main" id="{357476A3-D3EE-8CA6-614D-D78368260393}"/>
                </a:ext>
              </a:extLst>
            </p:cNvPr>
            <p:cNvGrpSpPr/>
            <p:nvPr userDrawn="1"/>
          </p:nvGrpSpPr>
          <p:grpSpPr>
            <a:xfrm>
              <a:off x="1478970" y="2350604"/>
              <a:ext cx="517357" cy="1402543"/>
              <a:chOff x="1478970" y="2350604"/>
              <a:chExt cx="517357" cy="1402543"/>
            </a:xfrm>
          </p:grpSpPr>
          <p:sp>
            <p:nvSpPr>
              <p:cNvPr id="57" name="Rectangle 56">
                <a:extLst>
                  <a:ext uri="{FF2B5EF4-FFF2-40B4-BE49-F238E27FC236}">
                    <a16:creationId xmlns:a16="http://schemas.microsoft.com/office/drawing/2014/main" id="{7EF99BA8-199F-979D-3BAF-18329BE3FBFA}"/>
                  </a:ext>
                </a:extLst>
              </p:cNvPr>
              <p:cNvSpPr/>
              <p:nvPr userDrawn="1"/>
            </p:nvSpPr>
            <p:spPr>
              <a:xfrm>
                <a:off x="1587962" y="3506926"/>
                <a:ext cx="288862" cy="246221"/>
              </a:xfrm>
              <a:prstGeom prst="rect">
                <a:avLst/>
              </a:prstGeom>
            </p:spPr>
            <p:txBody>
              <a:bodyPr wrap="none" tIns="0" bIns="0">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Light" panose="020F0302020204030204"/>
                    <a:ea typeface="+mn-ea"/>
                    <a:cs typeface="+mn-cs"/>
                  </a:rPr>
                  <a:t>1</a:t>
                </a:r>
              </a:p>
            </p:txBody>
          </p:sp>
          <p:sp>
            <p:nvSpPr>
              <p:cNvPr id="58" name="Freeform 169">
                <a:extLst>
                  <a:ext uri="{FF2B5EF4-FFF2-40B4-BE49-F238E27FC236}">
                    <a16:creationId xmlns:a16="http://schemas.microsoft.com/office/drawing/2014/main" id="{12021D80-770E-AAEA-AACD-B2B2F4ABDA7E}"/>
                  </a:ext>
                </a:extLst>
              </p:cNvPr>
              <p:cNvSpPr>
                <a:spLocks noChangeAspect="1" noEditPoints="1"/>
              </p:cNvSpPr>
              <p:nvPr userDrawn="1"/>
            </p:nvSpPr>
            <p:spPr bwMode="auto">
              <a:xfrm>
                <a:off x="1478970" y="2350604"/>
                <a:ext cx="517357" cy="457200"/>
              </a:xfrm>
              <a:custGeom>
                <a:avLst/>
                <a:gdLst>
                  <a:gd name="T0" fmla="*/ 132 w 160"/>
                  <a:gd name="T1" fmla="*/ 96 h 140"/>
                  <a:gd name="T2" fmla="*/ 96 w 160"/>
                  <a:gd name="T3" fmla="*/ 78 h 140"/>
                  <a:gd name="T4" fmla="*/ 101 w 160"/>
                  <a:gd name="T5" fmla="*/ 62 h 140"/>
                  <a:gd name="T6" fmla="*/ 95 w 160"/>
                  <a:gd name="T7" fmla="*/ 29 h 140"/>
                  <a:gd name="T8" fmla="*/ 93 w 160"/>
                  <a:gd name="T9" fmla="*/ 11 h 140"/>
                  <a:gd name="T10" fmla="*/ 96 w 160"/>
                  <a:gd name="T11" fmla="*/ 0 h 140"/>
                  <a:gd name="T12" fmla="*/ 65 w 160"/>
                  <a:gd name="T13" fmla="*/ 31 h 140"/>
                  <a:gd name="T14" fmla="*/ 68 w 160"/>
                  <a:gd name="T15" fmla="*/ 72 h 140"/>
                  <a:gd name="T16" fmla="*/ 51 w 160"/>
                  <a:gd name="T17" fmla="*/ 76 h 140"/>
                  <a:gd name="T18" fmla="*/ 23 w 160"/>
                  <a:gd name="T19" fmla="*/ 99 h 140"/>
                  <a:gd name="T20" fmla="*/ 19 w 160"/>
                  <a:gd name="T21" fmla="*/ 103 h 140"/>
                  <a:gd name="T22" fmla="*/ 16 w 160"/>
                  <a:gd name="T23" fmla="*/ 138 h 140"/>
                  <a:gd name="T24" fmla="*/ 37 w 160"/>
                  <a:gd name="T25" fmla="*/ 125 h 140"/>
                  <a:gd name="T26" fmla="*/ 74 w 160"/>
                  <a:gd name="T27" fmla="*/ 101 h 140"/>
                  <a:gd name="T28" fmla="*/ 82 w 160"/>
                  <a:gd name="T29" fmla="*/ 103 h 140"/>
                  <a:gd name="T30" fmla="*/ 98 w 160"/>
                  <a:gd name="T31" fmla="*/ 123 h 140"/>
                  <a:gd name="T32" fmla="*/ 133 w 160"/>
                  <a:gd name="T33" fmla="*/ 135 h 140"/>
                  <a:gd name="T34" fmla="*/ 140 w 160"/>
                  <a:gd name="T35" fmla="*/ 104 h 140"/>
                  <a:gd name="T36" fmla="*/ 144 w 160"/>
                  <a:gd name="T37" fmla="*/ 138 h 140"/>
                  <a:gd name="T38" fmla="*/ 66 w 160"/>
                  <a:gd name="T39" fmla="*/ 64 h 140"/>
                  <a:gd name="T40" fmla="*/ 70 w 160"/>
                  <a:gd name="T41" fmla="*/ 25 h 140"/>
                  <a:gd name="T42" fmla="*/ 103 w 160"/>
                  <a:gd name="T43" fmla="*/ 56 h 140"/>
                  <a:gd name="T44" fmla="*/ 91 w 160"/>
                  <a:gd name="T45" fmla="*/ 61 h 140"/>
                  <a:gd name="T46" fmla="*/ 88 w 160"/>
                  <a:gd name="T47" fmla="*/ 72 h 140"/>
                  <a:gd name="T48" fmla="*/ 83 w 160"/>
                  <a:gd name="T49" fmla="*/ 72 h 140"/>
                  <a:gd name="T50" fmla="*/ 81 w 160"/>
                  <a:gd name="T51" fmla="*/ 72 h 140"/>
                  <a:gd name="T52" fmla="*/ 76 w 160"/>
                  <a:gd name="T53" fmla="*/ 53 h 140"/>
                  <a:gd name="T54" fmla="*/ 74 w 160"/>
                  <a:gd name="T55" fmla="*/ 73 h 140"/>
                  <a:gd name="T56" fmla="*/ 68 w 160"/>
                  <a:gd name="T57" fmla="*/ 53 h 140"/>
                  <a:gd name="T58" fmla="*/ 66 w 160"/>
                  <a:gd name="T59" fmla="*/ 100 h 140"/>
                  <a:gd name="T60" fmla="*/ 70 w 160"/>
                  <a:gd name="T61" fmla="*/ 105 h 140"/>
                  <a:gd name="T62" fmla="*/ 46 w 160"/>
                  <a:gd name="T63" fmla="*/ 117 h 140"/>
                  <a:gd name="T64" fmla="*/ 35 w 160"/>
                  <a:gd name="T65" fmla="*/ 121 h 140"/>
                  <a:gd name="T66" fmla="*/ 45 w 160"/>
                  <a:gd name="T67" fmla="*/ 76 h 140"/>
                  <a:gd name="T68" fmla="*/ 55 w 160"/>
                  <a:gd name="T69" fmla="*/ 85 h 140"/>
                  <a:gd name="T70" fmla="*/ 66 w 160"/>
                  <a:gd name="T71" fmla="*/ 82 h 140"/>
                  <a:gd name="T72" fmla="*/ 53 w 160"/>
                  <a:gd name="T73" fmla="*/ 95 h 140"/>
                  <a:gd name="T74" fmla="*/ 74 w 160"/>
                  <a:gd name="T75" fmla="*/ 85 h 140"/>
                  <a:gd name="T76" fmla="*/ 66 w 160"/>
                  <a:gd name="T77" fmla="*/ 91 h 140"/>
                  <a:gd name="T78" fmla="*/ 69 w 160"/>
                  <a:gd name="T79" fmla="*/ 95 h 140"/>
                  <a:gd name="T80" fmla="*/ 74 w 160"/>
                  <a:gd name="T81" fmla="*/ 93 h 140"/>
                  <a:gd name="T82" fmla="*/ 79 w 160"/>
                  <a:gd name="T83" fmla="*/ 91 h 140"/>
                  <a:gd name="T84" fmla="*/ 72 w 160"/>
                  <a:gd name="T85" fmla="*/ 79 h 140"/>
                  <a:gd name="T86" fmla="*/ 76 w 160"/>
                  <a:gd name="T87" fmla="*/ 78 h 140"/>
                  <a:gd name="T88" fmla="*/ 90 w 160"/>
                  <a:gd name="T89" fmla="*/ 78 h 140"/>
                  <a:gd name="T90" fmla="*/ 125 w 160"/>
                  <a:gd name="T91" fmla="*/ 120 h 140"/>
                  <a:gd name="T92" fmla="*/ 118 w 160"/>
                  <a:gd name="T93" fmla="*/ 118 h 140"/>
                  <a:gd name="T94" fmla="*/ 108 w 160"/>
                  <a:gd name="T95" fmla="*/ 119 h 140"/>
                  <a:gd name="T96" fmla="*/ 100 w 160"/>
                  <a:gd name="T97" fmla="*/ 113 h 140"/>
                  <a:gd name="T98" fmla="*/ 84 w 160"/>
                  <a:gd name="T99" fmla="*/ 99 h 140"/>
                  <a:gd name="T100" fmla="*/ 85 w 160"/>
                  <a:gd name="T101" fmla="*/ 96 h 140"/>
                  <a:gd name="T102" fmla="*/ 104 w 160"/>
                  <a:gd name="T103" fmla="*/ 101 h 140"/>
                  <a:gd name="T104" fmla="*/ 84 w 160"/>
                  <a:gd name="T105" fmla="*/ 88 h 140"/>
                  <a:gd name="T106" fmla="*/ 93 w 160"/>
                  <a:gd name="T107" fmla="*/ 92 h 140"/>
                  <a:gd name="T108" fmla="*/ 95 w 160"/>
                  <a:gd name="T109" fmla="*/ 87 h 140"/>
                  <a:gd name="T110" fmla="*/ 91 w 160"/>
                  <a:gd name="T111" fmla="*/ 83 h 140"/>
                  <a:gd name="T112" fmla="*/ 109 w 160"/>
                  <a:gd name="T113" fmla="*/ 92 h 140"/>
                  <a:gd name="T114" fmla="*/ 103 w 160"/>
                  <a:gd name="T115" fmla="*/ 81 h 140"/>
                  <a:gd name="T116" fmla="*/ 135 w 160"/>
                  <a:gd name="T117" fmla="*/ 10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 h="140">
                    <a:moveTo>
                      <a:pt x="160" y="109"/>
                    </a:moveTo>
                    <a:cubicBezTo>
                      <a:pt x="160" y="109"/>
                      <a:pt x="159" y="108"/>
                      <a:pt x="159" y="108"/>
                    </a:cubicBezTo>
                    <a:cubicBezTo>
                      <a:pt x="141" y="98"/>
                      <a:pt x="141" y="98"/>
                      <a:pt x="141" y="98"/>
                    </a:cubicBezTo>
                    <a:cubicBezTo>
                      <a:pt x="140" y="97"/>
                      <a:pt x="138" y="97"/>
                      <a:pt x="138" y="99"/>
                    </a:cubicBezTo>
                    <a:cubicBezTo>
                      <a:pt x="137" y="99"/>
                      <a:pt x="137" y="99"/>
                      <a:pt x="137" y="99"/>
                    </a:cubicBezTo>
                    <a:cubicBezTo>
                      <a:pt x="132" y="96"/>
                      <a:pt x="132" y="96"/>
                      <a:pt x="132" y="96"/>
                    </a:cubicBezTo>
                    <a:cubicBezTo>
                      <a:pt x="130" y="89"/>
                      <a:pt x="119" y="83"/>
                      <a:pt x="117" y="82"/>
                    </a:cubicBezTo>
                    <a:cubicBezTo>
                      <a:pt x="107" y="76"/>
                      <a:pt x="107" y="76"/>
                      <a:pt x="107" y="76"/>
                    </a:cubicBezTo>
                    <a:cubicBezTo>
                      <a:pt x="104" y="75"/>
                      <a:pt x="101" y="76"/>
                      <a:pt x="99" y="79"/>
                    </a:cubicBezTo>
                    <a:cubicBezTo>
                      <a:pt x="99" y="79"/>
                      <a:pt x="99" y="79"/>
                      <a:pt x="99" y="79"/>
                    </a:cubicBezTo>
                    <a:cubicBezTo>
                      <a:pt x="99" y="79"/>
                      <a:pt x="98" y="80"/>
                      <a:pt x="98" y="80"/>
                    </a:cubicBezTo>
                    <a:cubicBezTo>
                      <a:pt x="96" y="78"/>
                      <a:pt x="96" y="78"/>
                      <a:pt x="96" y="78"/>
                    </a:cubicBezTo>
                    <a:cubicBezTo>
                      <a:pt x="95" y="78"/>
                      <a:pt x="93" y="78"/>
                      <a:pt x="92" y="78"/>
                    </a:cubicBezTo>
                    <a:cubicBezTo>
                      <a:pt x="95" y="77"/>
                      <a:pt x="96" y="74"/>
                      <a:pt x="96" y="72"/>
                    </a:cubicBezTo>
                    <a:cubicBezTo>
                      <a:pt x="96" y="72"/>
                      <a:pt x="96" y="72"/>
                      <a:pt x="96" y="72"/>
                    </a:cubicBezTo>
                    <a:cubicBezTo>
                      <a:pt x="96" y="61"/>
                      <a:pt x="96" y="61"/>
                      <a:pt x="96" y="61"/>
                    </a:cubicBezTo>
                    <a:cubicBezTo>
                      <a:pt x="96" y="59"/>
                      <a:pt x="96" y="59"/>
                      <a:pt x="96" y="59"/>
                    </a:cubicBezTo>
                    <a:cubicBezTo>
                      <a:pt x="97" y="61"/>
                      <a:pt x="99" y="61"/>
                      <a:pt x="101" y="62"/>
                    </a:cubicBezTo>
                    <a:cubicBezTo>
                      <a:pt x="101" y="62"/>
                      <a:pt x="102" y="62"/>
                      <a:pt x="102" y="62"/>
                    </a:cubicBezTo>
                    <a:cubicBezTo>
                      <a:pt x="104" y="62"/>
                      <a:pt x="105" y="61"/>
                      <a:pt x="107" y="60"/>
                    </a:cubicBezTo>
                    <a:cubicBezTo>
                      <a:pt x="107" y="60"/>
                      <a:pt x="107" y="60"/>
                      <a:pt x="107" y="60"/>
                    </a:cubicBezTo>
                    <a:cubicBezTo>
                      <a:pt x="107" y="60"/>
                      <a:pt x="111" y="56"/>
                      <a:pt x="106" y="48"/>
                    </a:cubicBezTo>
                    <a:cubicBezTo>
                      <a:pt x="104" y="45"/>
                      <a:pt x="103" y="43"/>
                      <a:pt x="103" y="41"/>
                    </a:cubicBezTo>
                    <a:cubicBezTo>
                      <a:pt x="102" y="38"/>
                      <a:pt x="102" y="34"/>
                      <a:pt x="95" y="29"/>
                    </a:cubicBezTo>
                    <a:cubicBezTo>
                      <a:pt x="95" y="25"/>
                      <a:pt x="95" y="25"/>
                      <a:pt x="95" y="25"/>
                    </a:cubicBezTo>
                    <a:cubicBezTo>
                      <a:pt x="96" y="25"/>
                      <a:pt x="96" y="25"/>
                      <a:pt x="96" y="25"/>
                    </a:cubicBezTo>
                    <a:cubicBezTo>
                      <a:pt x="97" y="25"/>
                      <a:pt x="98" y="24"/>
                      <a:pt x="98" y="23"/>
                    </a:cubicBezTo>
                    <a:cubicBezTo>
                      <a:pt x="98" y="11"/>
                      <a:pt x="98" y="11"/>
                      <a:pt x="98" y="11"/>
                    </a:cubicBezTo>
                    <a:cubicBezTo>
                      <a:pt x="98" y="9"/>
                      <a:pt x="97" y="8"/>
                      <a:pt x="96" y="8"/>
                    </a:cubicBezTo>
                    <a:cubicBezTo>
                      <a:pt x="94" y="8"/>
                      <a:pt x="93" y="9"/>
                      <a:pt x="93" y="11"/>
                    </a:cubicBezTo>
                    <a:cubicBezTo>
                      <a:pt x="93" y="20"/>
                      <a:pt x="93" y="20"/>
                      <a:pt x="93" y="20"/>
                    </a:cubicBezTo>
                    <a:cubicBezTo>
                      <a:pt x="67" y="20"/>
                      <a:pt x="67" y="20"/>
                      <a:pt x="67" y="20"/>
                    </a:cubicBezTo>
                    <a:cubicBezTo>
                      <a:pt x="67" y="5"/>
                      <a:pt x="67" y="5"/>
                      <a:pt x="67" y="5"/>
                    </a:cubicBezTo>
                    <a:cubicBezTo>
                      <a:pt x="96" y="5"/>
                      <a:pt x="96" y="5"/>
                      <a:pt x="96" y="5"/>
                    </a:cubicBezTo>
                    <a:cubicBezTo>
                      <a:pt x="97" y="5"/>
                      <a:pt x="98" y="4"/>
                      <a:pt x="98" y="3"/>
                    </a:cubicBezTo>
                    <a:cubicBezTo>
                      <a:pt x="98" y="1"/>
                      <a:pt x="97" y="0"/>
                      <a:pt x="96" y="0"/>
                    </a:cubicBezTo>
                    <a:cubicBezTo>
                      <a:pt x="64" y="0"/>
                      <a:pt x="64" y="0"/>
                      <a:pt x="64" y="0"/>
                    </a:cubicBezTo>
                    <a:cubicBezTo>
                      <a:pt x="63" y="0"/>
                      <a:pt x="62" y="1"/>
                      <a:pt x="62" y="3"/>
                    </a:cubicBezTo>
                    <a:cubicBezTo>
                      <a:pt x="62" y="23"/>
                      <a:pt x="62" y="23"/>
                      <a:pt x="62" y="23"/>
                    </a:cubicBezTo>
                    <a:cubicBezTo>
                      <a:pt x="62" y="24"/>
                      <a:pt x="63" y="25"/>
                      <a:pt x="64" y="25"/>
                    </a:cubicBezTo>
                    <a:cubicBezTo>
                      <a:pt x="65" y="25"/>
                      <a:pt x="65" y="25"/>
                      <a:pt x="65" y="25"/>
                    </a:cubicBezTo>
                    <a:cubicBezTo>
                      <a:pt x="65" y="31"/>
                      <a:pt x="65" y="31"/>
                      <a:pt x="65" y="31"/>
                    </a:cubicBezTo>
                    <a:cubicBezTo>
                      <a:pt x="60" y="36"/>
                      <a:pt x="60" y="49"/>
                      <a:pt x="60" y="52"/>
                    </a:cubicBezTo>
                    <a:cubicBezTo>
                      <a:pt x="60" y="63"/>
                      <a:pt x="60" y="63"/>
                      <a:pt x="60" y="63"/>
                    </a:cubicBezTo>
                    <a:cubicBezTo>
                      <a:pt x="60" y="66"/>
                      <a:pt x="63" y="69"/>
                      <a:pt x="66" y="69"/>
                    </a:cubicBezTo>
                    <a:cubicBezTo>
                      <a:pt x="67" y="69"/>
                      <a:pt x="67" y="69"/>
                      <a:pt x="67" y="69"/>
                    </a:cubicBezTo>
                    <a:cubicBezTo>
                      <a:pt x="67" y="69"/>
                      <a:pt x="67" y="69"/>
                      <a:pt x="68" y="69"/>
                    </a:cubicBezTo>
                    <a:cubicBezTo>
                      <a:pt x="68" y="72"/>
                      <a:pt x="68" y="72"/>
                      <a:pt x="68" y="72"/>
                    </a:cubicBezTo>
                    <a:cubicBezTo>
                      <a:pt x="68" y="73"/>
                      <a:pt x="68" y="74"/>
                      <a:pt x="69" y="75"/>
                    </a:cubicBezTo>
                    <a:cubicBezTo>
                      <a:pt x="67" y="74"/>
                      <a:pt x="64" y="74"/>
                      <a:pt x="62" y="75"/>
                    </a:cubicBezTo>
                    <a:cubicBezTo>
                      <a:pt x="62" y="75"/>
                      <a:pt x="62" y="75"/>
                      <a:pt x="62" y="75"/>
                    </a:cubicBezTo>
                    <a:cubicBezTo>
                      <a:pt x="62" y="75"/>
                      <a:pt x="62" y="75"/>
                      <a:pt x="62" y="75"/>
                    </a:cubicBezTo>
                    <a:cubicBezTo>
                      <a:pt x="51" y="81"/>
                      <a:pt x="51" y="81"/>
                      <a:pt x="51" y="81"/>
                    </a:cubicBezTo>
                    <a:cubicBezTo>
                      <a:pt x="52" y="79"/>
                      <a:pt x="52" y="78"/>
                      <a:pt x="51" y="76"/>
                    </a:cubicBezTo>
                    <a:cubicBezTo>
                      <a:pt x="51" y="74"/>
                      <a:pt x="49" y="72"/>
                      <a:pt x="47" y="72"/>
                    </a:cubicBezTo>
                    <a:cubicBezTo>
                      <a:pt x="47" y="72"/>
                      <a:pt x="47" y="72"/>
                      <a:pt x="47" y="72"/>
                    </a:cubicBezTo>
                    <a:cubicBezTo>
                      <a:pt x="47" y="71"/>
                      <a:pt x="41" y="70"/>
                      <a:pt x="37" y="79"/>
                    </a:cubicBezTo>
                    <a:cubicBezTo>
                      <a:pt x="35" y="82"/>
                      <a:pt x="34" y="83"/>
                      <a:pt x="32" y="84"/>
                    </a:cubicBezTo>
                    <a:cubicBezTo>
                      <a:pt x="30" y="87"/>
                      <a:pt x="27" y="89"/>
                      <a:pt x="26" y="97"/>
                    </a:cubicBezTo>
                    <a:cubicBezTo>
                      <a:pt x="23" y="99"/>
                      <a:pt x="23" y="99"/>
                      <a:pt x="23" y="99"/>
                    </a:cubicBezTo>
                    <a:cubicBezTo>
                      <a:pt x="22" y="99"/>
                      <a:pt x="22" y="99"/>
                      <a:pt x="22" y="99"/>
                    </a:cubicBezTo>
                    <a:cubicBezTo>
                      <a:pt x="22" y="98"/>
                      <a:pt x="20" y="97"/>
                      <a:pt x="19" y="98"/>
                    </a:cubicBezTo>
                    <a:cubicBezTo>
                      <a:pt x="8" y="104"/>
                      <a:pt x="8" y="104"/>
                      <a:pt x="8" y="104"/>
                    </a:cubicBezTo>
                    <a:cubicBezTo>
                      <a:pt x="7" y="105"/>
                      <a:pt x="7" y="106"/>
                      <a:pt x="7" y="107"/>
                    </a:cubicBezTo>
                    <a:cubicBezTo>
                      <a:pt x="8" y="109"/>
                      <a:pt x="10" y="109"/>
                      <a:pt x="11" y="108"/>
                    </a:cubicBezTo>
                    <a:cubicBezTo>
                      <a:pt x="19" y="103"/>
                      <a:pt x="19" y="103"/>
                      <a:pt x="19" y="103"/>
                    </a:cubicBezTo>
                    <a:cubicBezTo>
                      <a:pt x="32" y="126"/>
                      <a:pt x="32" y="126"/>
                      <a:pt x="32" y="126"/>
                    </a:cubicBezTo>
                    <a:cubicBezTo>
                      <a:pt x="19" y="134"/>
                      <a:pt x="19" y="134"/>
                      <a:pt x="19" y="134"/>
                    </a:cubicBezTo>
                    <a:cubicBezTo>
                      <a:pt x="5" y="109"/>
                      <a:pt x="5" y="109"/>
                      <a:pt x="5" y="109"/>
                    </a:cubicBezTo>
                    <a:cubicBezTo>
                      <a:pt x="4" y="108"/>
                      <a:pt x="2" y="107"/>
                      <a:pt x="1" y="108"/>
                    </a:cubicBezTo>
                    <a:cubicBezTo>
                      <a:pt x="0" y="109"/>
                      <a:pt x="0" y="110"/>
                      <a:pt x="0" y="111"/>
                    </a:cubicBezTo>
                    <a:cubicBezTo>
                      <a:pt x="16" y="138"/>
                      <a:pt x="16" y="138"/>
                      <a:pt x="16" y="138"/>
                    </a:cubicBezTo>
                    <a:cubicBezTo>
                      <a:pt x="16" y="139"/>
                      <a:pt x="17" y="139"/>
                      <a:pt x="18" y="140"/>
                    </a:cubicBezTo>
                    <a:cubicBezTo>
                      <a:pt x="18" y="140"/>
                      <a:pt x="18" y="140"/>
                      <a:pt x="18" y="140"/>
                    </a:cubicBezTo>
                    <a:cubicBezTo>
                      <a:pt x="19" y="140"/>
                      <a:pt x="19" y="140"/>
                      <a:pt x="19" y="139"/>
                    </a:cubicBezTo>
                    <a:cubicBezTo>
                      <a:pt x="37" y="129"/>
                      <a:pt x="37" y="129"/>
                      <a:pt x="37" y="129"/>
                    </a:cubicBezTo>
                    <a:cubicBezTo>
                      <a:pt x="38" y="129"/>
                      <a:pt x="39" y="127"/>
                      <a:pt x="38" y="126"/>
                    </a:cubicBezTo>
                    <a:cubicBezTo>
                      <a:pt x="37" y="125"/>
                      <a:pt x="37" y="125"/>
                      <a:pt x="37" y="125"/>
                    </a:cubicBezTo>
                    <a:cubicBezTo>
                      <a:pt x="43" y="122"/>
                      <a:pt x="43" y="122"/>
                      <a:pt x="43" y="122"/>
                    </a:cubicBezTo>
                    <a:cubicBezTo>
                      <a:pt x="50" y="124"/>
                      <a:pt x="61" y="118"/>
                      <a:pt x="63" y="116"/>
                    </a:cubicBezTo>
                    <a:cubicBezTo>
                      <a:pt x="72" y="111"/>
                      <a:pt x="72" y="111"/>
                      <a:pt x="72" y="111"/>
                    </a:cubicBezTo>
                    <a:cubicBezTo>
                      <a:pt x="75" y="109"/>
                      <a:pt x="76" y="105"/>
                      <a:pt x="75" y="102"/>
                    </a:cubicBezTo>
                    <a:cubicBezTo>
                      <a:pt x="75" y="102"/>
                      <a:pt x="75" y="102"/>
                      <a:pt x="75" y="102"/>
                    </a:cubicBezTo>
                    <a:cubicBezTo>
                      <a:pt x="74" y="102"/>
                      <a:pt x="74" y="101"/>
                      <a:pt x="74" y="101"/>
                    </a:cubicBezTo>
                    <a:cubicBezTo>
                      <a:pt x="76" y="100"/>
                      <a:pt x="76" y="100"/>
                      <a:pt x="76" y="100"/>
                    </a:cubicBezTo>
                    <a:cubicBezTo>
                      <a:pt x="77" y="99"/>
                      <a:pt x="78" y="98"/>
                      <a:pt x="78" y="98"/>
                    </a:cubicBezTo>
                    <a:cubicBezTo>
                      <a:pt x="78" y="98"/>
                      <a:pt x="78" y="99"/>
                      <a:pt x="79" y="99"/>
                    </a:cubicBezTo>
                    <a:cubicBezTo>
                      <a:pt x="79" y="101"/>
                      <a:pt x="80" y="102"/>
                      <a:pt x="82" y="103"/>
                    </a:cubicBezTo>
                    <a:cubicBezTo>
                      <a:pt x="82" y="103"/>
                      <a:pt x="82" y="103"/>
                      <a:pt x="82" y="103"/>
                    </a:cubicBezTo>
                    <a:cubicBezTo>
                      <a:pt x="82" y="103"/>
                      <a:pt x="82" y="103"/>
                      <a:pt x="82" y="103"/>
                    </a:cubicBezTo>
                    <a:cubicBezTo>
                      <a:pt x="92" y="109"/>
                      <a:pt x="92" y="109"/>
                      <a:pt x="92" y="109"/>
                    </a:cubicBezTo>
                    <a:cubicBezTo>
                      <a:pt x="91" y="110"/>
                      <a:pt x="89" y="111"/>
                      <a:pt x="88" y="112"/>
                    </a:cubicBezTo>
                    <a:cubicBezTo>
                      <a:pt x="86" y="113"/>
                      <a:pt x="86" y="116"/>
                      <a:pt x="86" y="118"/>
                    </a:cubicBezTo>
                    <a:cubicBezTo>
                      <a:pt x="86" y="118"/>
                      <a:pt x="86" y="118"/>
                      <a:pt x="86" y="118"/>
                    </a:cubicBezTo>
                    <a:cubicBezTo>
                      <a:pt x="86" y="118"/>
                      <a:pt x="87" y="123"/>
                      <a:pt x="95" y="123"/>
                    </a:cubicBezTo>
                    <a:cubicBezTo>
                      <a:pt x="96" y="123"/>
                      <a:pt x="97" y="123"/>
                      <a:pt x="98" y="123"/>
                    </a:cubicBezTo>
                    <a:cubicBezTo>
                      <a:pt x="101" y="123"/>
                      <a:pt x="103" y="123"/>
                      <a:pt x="105" y="124"/>
                    </a:cubicBezTo>
                    <a:cubicBezTo>
                      <a:pt x="108" y="125"/>
                      <a:pt x="111" y="127"/>
                      <a:pt x="119" y="124"/>
                    </a:cubicBezTo>
                    <a:cubicBezTo>
                      <a:pt x="122" y="125"/>
                      <a:pt x="122" y="125"/>
                      <a:pt x="122" y="125"/>
                    </a:cubicBezTo>
                    <a:cubicBezTo>
                      <a:pt x="122" y="126"/>
                      <a:pt x="122" y="126"/>
                      <a:pt x="122" y="126"/>
                    </a:cubicBezTo>
                    <a:cubicBezTo>
                      <a:pt x="121" y="127"/>
                      <a:pt x="122" y="128"/>
                      <a:pt x="123" y="129"/>
                    </a:cubicBezTo>
                    <a:cubicBezTo>
                      <a:pt x="133" y="135"/>
                      <a:pt x="133" y="135"/>
                      <a:pt x="133" y="135"/>
                    </a:cubicBezTo>
                    <a:cubicBezTo>
                      <a:pt x="135" y="136"/>
                      <a:pt x="136" y="136"/>
                      <a:pt x="137" y="134"/>
                    </a:cubicBezTo>
                    <a:cubicBezTo>
                      <a:pt x="138" y="133"/>
                      <a:pt x="137" y="132"/>
                      <a:pt x="136" y="131"/>
                    </a:cubicBezTo>
                    <a:cubicBezTo>
                      <a:pt x="128" y="126"/>
                      <a:pt x="128" y="126"/>
                      <a:pt x="128" y="126"/>
                    </a:cubicBezTo>
                    <a:cubicBezTo>
                      <a:pt x="140" y="104"/>
                      <a:pt x="140" y="104"/>
                      <a:pt x="140" y="104"/>
                    </a:cubicBezTo>
                    <a:cubicBezTo>
                      <a:pt x="140" y="104"/>
                      <a:pt x="140" y="104"/>
                      <a:pt x="140" y="104"/>
                    </a:cubicBezTo>
                    <a:cubicBezTo>
                      <a:pt x="140" y="104"/>
                      <a:pt x="140" y="104"/>
                      <a:pt x="140" y="104"/>
                    </a:cubicBezTo>
                    <a:cubicBezTo>
                      <a:pt x="141" y="103"/>
                      <a:pt x="141" y="103"/>
                      <a:pt x="141" y="103"/>
                    </a:cubicBezTo>
                    <a:cubicBezTo>
                      <a:pt x="154" y="111"/>
                      <a:pt x="154" y="111"/>
                      <a:pt x="154" y="111"/>
                    </a:cubicBezTo>
                    <a:cubicBezTo>
                      <a:pt x="140" y="136"/>
                      <a:pt x="140" y="136"/>
                      <a:pt x="140" y="136"/>
                    </a:cubicBezTo>
                    <a:cubicBezTo>
                      <a:pt x="139" y="137"/>
                      <a:pt x="139" y="139"/>
                      <a:pt x="141" y="139"/>
                    </a:cubicBezTo>
                    <a:cubicBezTo>
                      <a:pt x="141" y="140"/>
                      <a:pt x="141" y="140"/>
                      <a:pt x="142" y="140"/>
                    </a:cubicBezTo>
                    <a:cubicBezTo>
                      <a:pt x="143" y="140"/>
                      <a:pt x="144" y="139"/>
                      <a:pt x="144" y="138"/>
                    </a:cubicBezTo>
                    <a:cubicBezTo>
                      <a:pt x="160" y="111"/>
                      <a:pt x="160" y="111"/>
                      <a:pt x="160" y="111"/>
                    </a:cubicBezTo>
                    <a:cubicBezTo>
                      <a:pt x="160" y="111"/>
                      <a:pt x="160" y="110"/>
                      <a:pt x="160" y="109"/>
                    </a:cubicBezTo>
                    <a:close/>
                    <a:moveTo>
                      <a:pt x="68" y="53"/>
                    </a:moveTo>
                    <a:cubicBezTo>
                      <a:pt x="68" y="63"/>
                      <a:pt x="68" y="63"/>
                      <a:pt x="68" y="63"/>
                    </a:cubicBezTo>
                    <a:cubicBezTo>
                      <a:pt x="68" y="63"/>
                      <a:pt x="67" y="64"/>
                      <a:pt x="67" y="64"/>
                    </a:cubicBezTo>
                    <a:cubicBezTo>
                      <a:pt x="66" y="64"/>
                      <a:pt x="66" y="64"/>
                      <a:pt x="66" y="64"/>
                    </a:cubicBezTo>
                    <a:cubicBezTo>
                      <a:pt x="66" y="64"/>
                      <a:pt x="65" y="63"/>
                      <a:pt x="65" y="63"/>
                    </a:cubicBezTo>
                    <a:cubicBezTo>
                      <a:pt x="65" y="52"/>
                      <a:pt x="65" y="52"/>
                      <a:pt x="65" y="52"/>
                    </a:cubicBezTo>
                    <a:cubicBezTo>
                      <a:pt x="65" y="52"/>
                      <a:pt x="65" y="52"/>
                      <a:pt x="65" y="52"/>
                    </a:cubicBezTo>
                    <a:cubicBezTo>
                      <a:pt x="65" y="46"/>
                      <a:pt x="66" y="37"/>
                      <a:pt x="69" y="35"/>
                    </a:cubicBezTo>
                    <a:cubicBezTo>
                      <a:pt x="70" y="34"/>
                      <a:pt x="70" y="34"/>
                      <a:pt x="70" y="33"/>
                    </a:cubicBezTo>
                    <a:cubicBezTo>
                      <a:pt x="70" y="25"/>
                      <a:pt x="70" y="25"/>
                      <a:pt x="70" y="25"/>
                    </a:cubicBezTo>
                    <a:cubicBezTo>
                      <a:pt x="90" y="25"/>
                      <a:pt x="90" y="25"/>
                      <a:pt x="90" y="25"/>
                    </a:cubicBezTo>
                    <a:cubicBezTo>
                      <a:pt x="90" y="30"/>
                      <a:pt x="90" y="30"/>
                      <a:pt x="90" y="30"/>
                    </a:cubicBezTo>
                    <a:cubicBezTo>
                      <a:pt x="90" y="31"/>
                      <a:pt x="90" y="32"/>
                      <a:pt x="91" y="32"/>
                    </a:cubicBezTo>
                    <a:cubicBezTo>
                      <a:pt x="97" y="37"/>
                      <a:pt x="97" y="39"/>
                      <a:pt x="98" y="42"/>
                    </a:cubicBezTo>
                    <a:cubicBezTo>
                      <a:pt x="98" y="44"/>
                      <a:pt x="99" y="47"/>
                      <a:pt x="101" y="51"/>
                    </a:cubicBezTo>
                    <a:cubicBezTo>
                      <a:pt x="104" y="54"/>
                      <a:pt x="104" y="56"/>
                      <a:pt x="103" y="56"/>
                    </a:cubicBezTo>
                    <a:cubicBezTo>
                      <a:pt x="103" y="57"/>
                      <a:pt x="102" y="57"/>
                      <a:pt x="102" y="57"/>
                    </a:cubicBezTo>
                    <a:cubicBezTo>
                      <a:pt x="99" y="56"/>
                      <a:pt x="97" y="52"/>
                      <a:pt x="96" y="51"/>
                    </a:cubicBezTo>
                    <a:cubicBezTo>
                      <a:pt x="95" y="49"/>
                      <a:pt x="94" y="49"/>
                      <a:pt x="92" y="49"/>
                    </a:cubicBezTo>
                    <a:cubicBezTo>
                      <a:pt x="91" y="50"/>
                      <a:pt x="91" y="51"/>
                      <a:pt x="91" y="52"/>
                    </a:cubicBezTo>
                    <a:cubicBezTo>
                      <a:pt x="91" y="52"/>
                      <a:pt x="91" y="52"/>
                      <a:pt x="91" y="52"/>
                    </a:cubicBezTo>
                    <a:cubicBezTo>
                      <a:pt x="91" y="61"/>
                      <a:pt x="91" y="61"/>
                      <a:pt x="91" y="61"/>
                    </a:cubicBezTo>
                    <a:cubicBezTo>
                      <a:pt x="91" y="72"/>
                      <a:pt x="91" y="72"/>
                      <a:pt x="91" y="72"/>
                    </a:cubicBezTo>
                    <a:cubicBezTo>
                      <a:pt x="91" y="72"/>
                      <a:pt x="91" y="72"/>
                      <a:pt x="91" y="72"/>
                    </a:cubicBezTo>
                    <a:cubicBezTo>
                      <a:pt x="91" y="72"/>
                      <a:pt x="90" y="73"/>
                      <a:pt x="90" y="73"/>
                    </a:cubicBezTo>
                    <a:cubicBezTo>
                      <a:pt x="90" y="73"/>
                      <a:pt x="90" y="73"/>
                      <a:pt x="90" y="73"/>
                    </a:cubicBezTo>
                    <a:cubicBezTo>
                      <a:pt x="89" y="73"/>
                      <a:pt x="88" y="72"/>
                      <a:pt x="88" y="72"/>
                    </a:cubicBezTo>
                    <a:cubicBezTo>
                      <a:pt x="88" y="72"/>
                      <a:pt x="88" y="72"/>
                      <a:pt x="88" y="72"/>
                    </a:cubicBezTo>
                    <a:cubicBezTo>
                      <a:pt x="88" y="72"/>
                      <a:pt x="88" y="72"/>
                      <a:pt x="88" y="72"/>
                    </a:cubicBezTo>
                    <a:cubicBezTo>
                      <a:pt x="88" y="53"/>
                      <a:pt x="88" y="53"/>
                      <a:pt x="88" y="53"/>
                    </a:cubicBezTo>
                    <a:cubicBezTo>
                      <a:pt x="88" y="52"/>
                      <a:pt x="87" y="51"/>
                      <a:pt x="86" y="51"/>
                    </a:cubicBezTo>
                    <a:cubicBezTo>
                      <a:pt x="84" y="51"/>
                      <a:pt x="83" y="52"/>
                      <a:pt x="83" y="53"/>
                    </a:cubicBezTo>
                    <a:cubicBezTo>
                      <a:pt x="83" y="72"/>
                      <a:pt x="83" y="72"/>
                      <a:pt x="83" y="72"/>
                    </a:cubicBezTo>
                    <a:cubicBezTo>
                      <a:pt x="83" y="72"/>
                      <a:pt x="83" y="72"/>
                      <a:pt x="83" y="72"/>
                    </a:cubicBezTo>
                    <a:cubicBezTo>
                      <a:pt x="83" y="72"/>
                      <a:pt x="83" y="72"/>
                      <a:pt x="83" y="72"/>
                    </a:cubicBezTo>
                    <a:cubicBezTo>
                      <a:pt x="83" y="76"/>
                      <a:pt x="83" y="76"/>
                      <a:pt x="83" y="76"/>
                    </a:cubicBezTo>
                    <a:cubicBezTo>
                      <a:pt x="83" y="76"/>
                      <a:pt x="83" y="77"/>
                      <a:pt x="82" y="77"/>
                    </a:cubicBezTo>
                    <a:cubicBezTo>
                      <a:pt x="82" y="77"/>
                      <a:pt x="82" y="77"/>
                      <a:pt x="82" y="77"/>
                    </a:cubicBezTo>
                    <a:cubicBezTo>
                      <a:pt x="81" y="77"/>
                      <a:pt x="81" y="76"/>
                      <a:pt x="81" y="76"/>
                    </a:cubicBezTo>
                    <a:cubicBezTo>
                      <a:pt x="81" y="72"/>
                      <a:pt x="81" y="72"/>
                      <a:pt x="81" y="72"/>
                    </a:cubicBezTo>
                    <a:cubicBezTo>
                      <a:pt x="81" y="72"/>
                      <a:pt x="81" y="72"/>
                      <a:pt x="81" y="72"/>
                    </a:cubicBezTo>
                    <a:cubicBezTo>
                      <a:pt x="81" y="67"/>
                      <a:pt x="81" y="67"/>
                      <a:pt x="81" y="67"/>
                    </a:cubicBezTo>
                    <a:cubicBezTo>
                      <a:pt x="81" y="67"/>
                      <a:pt x="81" y="67"/>
                      <a:pt x="81" y="67"/>
                    </a:cubicBezTo>
                    <a:cubicBezTo>
                      <a:pt x="81" y="53"/>
                      <a:pt x="81" y="53"/>
                      <a:pt x="81" y="53"/>
                    </a:cubicBezTo>
                    <a:cubicBezTo>
                      <a:pt x="81" y="52"/>
                      <a:pt x="79" y="51"/>
                      <a:pt x="78" y="51"/>
                    </a:cubicBezTo>
                    <a:cubicBezTo>
                      <a:pt x="77" y="51"/>
                      <a:pt x="76" y="52"/>
                      <a:pt x="76" y="53"/>
                    </a:cubicBezTo>
                    <a:cubicBezTo>
                      <a:pt x="76" y="68"/>
                      <a:pt x="76" y="68"/>
                      <a:pt x="76" y="68"/>
                    </a:cubicBezTo>
                    <a:cubicBezTo>
                      <a:pt x="76" y="68"/>
                      <a:pt x="76" y="68"/>
                      <a:pt x="76" y="69"/>
                    </a:cubicBezTo>
                    <a:cubicBezTo>
                      <a:pt x="76" y="69"/>
                      <a:pt x="76" y="69"/>
                      <a:pt x="76" y="69"/>
                    </a:cubicBezTo>
                    <a:cubicBezTo>
                      <a:pt x="76" y="72"/>
                      <a:pt x="76" y="72"/>
                      <a:pt x="76" y="72"/>
                    </a:cubicBezTo>
                    <a:cubicBezTo>
                      <a:pt x="75" y="73"/>
                      <a:pt x="75" y="73"/>
                      <a:pt x="74" y="73"/>
                    </a:cubicBezTo>
                    <a:cubicBezTo>
                      <a:pt x="74" y="73"/>
                      <a:pt x="74" y="73"/>
                      <a:pt x="74" y="73"/>
                    </a:cubicBezTo>
                    <a:cubicBezTo>
                      <a:pt x="73" y="73"/>
                      <a:pt x="73" y="72"/>
                      <a:pt x="73" y="72"/>
                    </a:cubicBezTo>
                    <a:cubicBezTo>
                      <a:pt x="73" y="64"/>
                      <a:pt x="73" y="64"/>
                      <a:pt x="73" y="64"/>
                    </a:cubicBezTo>
                    <a:cubicBezTo>
                      <a:pt x="73" y="63"/>
                      <a:pt x="73" y="63"/>
                      <a:pt x="73" y="63"/>
                    </a:cubicBezTo>
                    <a:cubicBezTo>
                      <a:pt x="73" y="53"/>
                      <a:pt x="73" y="53"/>
                      <a:pt x="73" y="53"/>
                    </a:cubicBezTo>
                    <a:cubicBezTo>
                      <a:pt x="73" y="52"/>
                      <a:pt x="72" y="51"/>
                      <a:pt x="70" y="51"/>
                    </a:cubicBezTo>
                    <a:cubicBezTo>
                      <a:pt x="69" y="51"/>
                      <a:pt x="68" y="52"/>
                      <a:pt x="68" y="53"/>
                    </a:cubicBezTo>
                    <a:close/>
                    <a:moveTo>
                      <a:pt x="74" y="94"/>
                    </a:moveTo>
                    <a:cubicBezTo>
                      <a:pt x="74" y="95"/>
                      <a:pt x="74" y="95"/>
                      <a:pt x="74" y="95"/>
                    </a:cubicBezTo>
                    <a:cubicBezTo>
                      <a:pt x="67" y="99"/>
                      <a:pt x="67" y="99"/>
                      <a:pt x="67" y="99"/>
                    </a:cubicBezTo>
                    <a:cubicBezTo>
                      <a:pt x="66" y="100"/>
                      <a:pt x="66" y="100"/>
                      <a:pt x="66" y="100"/>
                    </a:cubicBezTo>
                    <a:cubicBezTo>
                      <a:pt x="66" y="100"/>
                      <a:pt x="66" y="100"/>
                      <a:pt x="66" y="100"/>
                    </a:cubicBezTo>
                    <a:cubicBezTo>
                      <a:pt x="66" y="100"/>
                      <a:pt x="66" y="100"/>
                      <a:pt x="66" y="100"/>
                    </a:cubicBezTo>
                    <a:cubicBezTo>
                      <a:pt x="58" y="104"/>
                      <a:pt x="58" y="104"/>
                      <a:pt x="58" y="104"/>
                    </a:cubicBezTo>
                    <a:cubicBezTo>
                      <a:pt x="57" y="105"/>
                      <a:pt x="56" y="107"/>
                      <a:pt x="57" y="108"/>
                    </a:cubicBezTo>
                    <a:cubicBezTo>
                      <a:pt x="57" y="109"/>
                      <a:pt x="58" y="109"/>
                      <a:pt x="59" y="109"/>
                    </a:cubicBezTo>
                    <a:cubicBezTo>
                      <a:pt x="60" y="109"/>
                      <a:pt x="60" y="109"/>
                      <a:pt x="60" y="109"/>
                    </a:cubicBezTo>
                    <a:cubicBezTo>
                      <a:pt x="68" y="104"/>
                      <a:pt x="68" y="104"/>
                      <a:pt x="68" y="104"/>
                    </a:cubicBezTo>
                    <a:cubicBezTo>
                      <a:pt x="69" y="104"/>
                      <a:pt x="70" y="104"/>
                      <a:pt x="70" y="105"/>
                    </a:cubicBezTo>
                    <a:cubicBezTo>
                      <a:pt x="70" y="105"/>
                      <a:pt x="70" y="105"/>
                      <a:pt x="70" y="105"/>
                    </a:cubicBezTo>
                    <a:cubicBezTo>
                      <a:pt x="71" y="105"/>
                      <a:pt x="70" y="106"/>
                      <a:pt x="70" y="106"/>
                    </a:cubicBezTo>
                    <a:cubicBezTo>
                      <a:pt x="60" y="112"/>
                      <a:pt x="60" y="112"/>
                      <a:pt x="60" y="112"/>
                    </a:cubicBezTo>
                    <a:cubicBezTo>
                      <a:pt x="60" y="112"/>
                      <a:pt x="60" y="112"/>
                      <a:pt x="60" y="112"/>
                    </a:cubicBezTo>
                    <a:cubicBezTo>
                      <a:pt x="56" y="114"/>
                      <a:pt x="50" y="117"/>
                      <a:pt x="46" y="117"/>
                    </a:cubicBezTo>
                    <a:cubicBezTo>
                      <a:pt x="46" y="117"/>
                      <a:pt x="46" y="117"/>
                      <a:pt x="46" y="117"/>
                    </a:cubicBezTo>
                    <a:cubicBezTo>
                      <a:pt x="46" y="117"/>
                      <a:pt x="46" y="117"/>
                      <a:pt x="46" y="117"/>
                    </a:cubicBezTo>
                    <a:cubicBezTo>
                      <a:pt x="46" y="117"/>
                      <a:pt x="46" y="117"/>
                      <a:pt x="46" y="117"/>
                    </a:cubicBezTo>
                    <a:cubicBezTo>
                      <a:pt x="46" y="117"/>
                      <a:pt x="45" y="117"/>
                      <a:pt x="45" y="117"/>
                    </a:cubicBezTo>
                    <a:cubicBezTo>
                      <a:pt x="44" y="117"/>
                      <a:pt x="44" y="117"/>
                      <a:pt x="44" y="117"/>
                    </a:cubicBezTo>
                    <a:cubicBezTo>
                      <a:pt x="43" y="116"/>
                      <a:pt x="42" y="116"/>
                      <a:pt x="41" y="117"/>
                    </a:cubicBezTo>
                    <a:cubicBezTo>
                      <a:pt x="35" y="121"/>
                      <a:pt x="35" y="121"/>
                      <a:pt x="35" y="121"/>
                    </a:cubicBezTo>
                    <a:cubicBezTo>
                      <a:pt x="25" y="104"/>
                      <a:pt x="25" y="104"/>
                      <a:pt x="25" y="104"/>
                    </a:cubicBezTo>
                    <a:cubicBezTo>
                      <a:pt x="29" y="101"/>
                      <a:pt x="29" y="101"/>
                      <a:pt x="29" y="101"/>
                    </a:cubicBezTo>
                    <a:cubicBezTo>
                      <a:pt x="30" y="101"/>
                      <a:pt x="30" y="100"/>
                      <a:pt x="30" y="99"/>
                    </a:cubicBezTo>
                    <a:cubicBezTo>
                      <a:pt x="31" y="92"/>
                      <a:pt x="33" y="90"/>
                      <a:pt x="36" y="88"/>
                    </a:cubicBezTo>
                    <a:cubicBezTo>
                      <a:pt x="37" y="87"/>
                      <a:pt x="40" y="85"/>
                      <a:pt x="41" y="81"/>
                    </a:cubicBezTo>
                    <a:cubicBezTo>
                      <a:pt x="43" y="77"/>
                      <a:pt x="45" y="76"/>
                      <a:pt x="45" y="76"/>
                    </a:cubicBezTo>
                    <a:cubicBezTo>
                      <a:pt x="46" y="77"/>
                      <a:pt x="46" y="77"/>
                      <a:pt x="47" y="78"/>
                    </a:cubicBezTo>
                    <a:cubicBezTo>
                      <a:pt x="47" y="80"/>
                      <a:pt x="45" y="84"/>
                      <a:pt x="44" y="86"/>
                    </a:cubicBezTo>
                    <a:cubicBezTo>
                      <a:pt x="43" y="87"/>
                      <a:pt x="44" y="89"/>
                      <a:pt x="45" y="89"/>
                    </a:cubicBezTo>
                    <a:cubicBezTo>
                      <a:pt x="46" y="90"/>
                      <a:pt x="47" y="90"/>
                      <a:pt x="48" y="89"/>
                    </a:cubicBezTo>
                    <a:cubicBezTo>
                      <a:pt x="48" y="89"/>
                      <a:pt x="48" y="89"/>
                      <a:pt x="48" y="89"/>
                    </a:cubicBezTo>
                    <a:cubicBezTo>
                      <a:pt x="55" y="85"/>
                      <a:pt x="55" y="85"/>
                      <a:pt x="55" y="85"/>
                    </a:cubicBezTo>
                    <a:cubicBezTo>
                      <a:pt x="55" y="85"/>
                      <a:pt x="55" y="85"/>
                      <a:pt x="55" y="85"/>
                    </a:cubicBezTo>
                    <a:cubicBezTo>
                      <a:pt x="65" y="79"/>
                      <a:pt x="65" y="79"/>
                      <a:pt x="65" y="79"/>
                    </a:cubicBezTo>
                    <a:cubicBezTo>
                      <a:pt x="65" y="79"/>
                      <a:pt x="66" y="79"/>
                      <a:pt x="67" y="80"/>
                    </a:cubicBezTo>
                    <a:cubicBezTo>
                      <a:pt x="67" y="80"/>
                      <a:pt x="67" y="80"/>
                      <a:pt x="67" y="80"/>
                    </a:cubicBezTo>
                    <a:cubicBezTo>
                      <a:pt x="67" y="80"/>
                      <a:pt x="67" y="81"/>
                      <a:pt x="67" y="81"/>
                    </a:cubicBezTo>
                    <a:cubicBezTo>
                      <a:pt x="67" y="81"/>
                      <a:pt x="67" y="81"/>
                      <a:pt x="66" y="82"/>
                    </a:cubicBezTo>
                    <a:cubicBezTo>
                      <a:pt x="66" y="82"/>
                      <a:pt x="66" y="82"/>
                      <a:pt x="66" y="82"/>
                    </a:cubicBezTo>
                    <a:cubicBezTo>
                      <a:pt x="66" y="82"/>
                      <a:pt x="66" y="82"/>
                      <a:pt x="66" y="82"/>
                    </a:cubicBezTo>
                    <a:cubicBezTo>
                      <a:pt x="50" y="91"/>
                      <a:pt x="50" y="91"/>
                      <a:pt x="50" y="91"/>
                    </a:cubicBezTo>
                    <a:cubicBezTo>
                      <a:pt x="49" y="92"/>
                      <a:pt x="49" y="93"/>
                      <a:pt x="49" y="94"/>
                    </a:cubicBezTo>
                    <a:cubicBezTo>
                      <a:pt x="50" y="95"/>
                      <a:pt x="51" y="96"/>
                      <a:pt x="51" y="96"/>
                    </a:cubicBezTo>
                    <a:cubicBezTo>
                      <a:pt x="52" y="96"/>
                      <a:pt x="52" y="96"/>
                      <a:pt x="53" y="95"/>
                    </a:cubicBezTo>
                    <a:cubicBezTo>
                      <a:pt x="69" y="86"/>
                      <a:pt x="69" y="86"/>
                      <a:pt x="69" y="86"/>
                    </a:cubicBezTo>
                    <a:cubicBezTo>
                      <a:pt x="69" y="86"/>
                      <a:pt x="69" y="86"/>
                      <a:pt x="69" y="86"/>
                    </a:cubicBezTo>
                    <a:cubicBezTo>
                      <a:pt x="69" y="86"/>
                      <a:pt x="69" y="86"/>
                      <a:pt x="69" y="86"/>
                    </a:cubicBezTo>
                    <a:cubicBezTo>
                      <a:pt x="69" y="86"/>
                      <a:pt x="69" y="86"/>
                      <a:pt x="69" y="86"/>
                    </a:cubicBezTo>
                    <a:cubicBezTo>
                      <a:pt x="72" y="84"/>
                      <a:pt x="72" y="84"/>
                      <a:pt x="72" y="84"/>
                    </a:cubicBezTo>
                    <a:cubicBezTo>
                      <a:pt x="72" y="84"/>
                      <a:pt x="73" y="84"/>
                      <a:pt x="74" y="85"/>
                    </a:cubicBezTo>
                    <a:cubicBezTo>
                      <a:pt x="74" y="85"/>
                      <a:pt x="74" y="85"/>
                      <a:pt x="74" y="85"/>
                    </a:cubicBezTo>
                    <a:cubicBezTo>
                      <a:pt x="74" y="85"/>
                      <a:pt x="74" y="86"/>
                      <a:pt x="74" y="86"/>
                    </a:cubicBezTo>
                    <a:cubicBezTo>
                      <a:pt x="74" y="86"/>
                      <a:pt x="74" y="86"/>
                      <a:pt x="73" y="87"/>
                    </a:cubicBezTo>
                    <a:cubicBezTo>
                      <a:pt x="71" y="88"/>
                      <a:pt x="71" y="88"/>
                      <a:pt x="71" y="88"/>
                    </a:cubicBezTo>
                    <a:cubicBezTo>
                      <a:pt x="70" y="88"/>
                      <a:pt x="70" y="88"/>
                      <a:pt x="70" y="88"/>
                    </a:cubicBezTo>
                    <a:cubicBezTo>
                      <a:pt x="66" y="91"/>
                      <a:pt x="66" y="91"/>
                      <a:pt x="66" y="91"/>
                    </a:cubicBezTo>
                    <a:cubicBezTo>
                      <a:pt x="66" y="91"/>
                      <a:pt x="66" y="91"/>
                      <a:pt x="66" y="91"/>
                    </a:cubicBezTo>
                    <a:cubicBezTo>
                      <a:pt x="54" y="98"/>
                      <a:pt x="54" y="98"/>
                      <a:pt x="54" y="98"/>
                    </a:cubicBezTo>
                    <a:cubicBezTo>
                      <a:pt x="53" y="98"/>
                      <a:pt x="52" y="100"/>
                      <a:pt x="53" y="101"/>
                    </a:cubicBezTo>
                    <a:cubicBezTo>
                      <a:pt x="54" y="102"/>
                      <a:pt x="54" y="102"/>
                      <a:pt x="55" y="102"/>
                    </a:cubicBezTo>
                    <a:cubicBezTo>
                      <a:pt x="56" y="102"/>
                      <a:pt x="56" y="102"/>
                      <a:pt x="57" y="102"/>
                    </a:cubicBezTo>
                    <a:cubicBezTo>
                      <a:pt x="69" y="95"/>
                      <a:pt x="69" y="95"/>
                      <a:pt x="69" y="95"/>
                    </a:cubicBezTo>
                    <a:cubicBezTo>
                      <a:pt x="69" y="95"/>
                      <a:pt x="70" y="94"/>
                      <a:pt x="70" y="94"/>
                    </a:cubicBezTo>
                    <a:cubicBezTo>
                      <a:pt x="70" y="94"/>
                      <a:pt x="70" y="94"/>
                      <a:pt x="70" y="94"/>
                    </a:cubicBezTo>
                    <a:cubicBezTo>
                      <a:pt x="73" y="93"/>
                      <a:pt x="73" y="93"/>
                      <a:pt x="73" y="93"/>
                    </a:cubicBezTo>
                    <a:cubicBezTo>
                      <a:pt x="73" y="93"/>
                      <a:pt x="73" y="93"/>
                      <a:pt x="73" y="93"/>
                    </a:cubicBezTo>
                    <a:cubicBezTo>
                      <a:pt x="74" y="93"/>
                      <a:pt x="74" y="93"/>
                      <a:pt x="74" y="93"/>
                    </a:cubicBezTo>
                    <a:cubicBezTo>
                      <a:pt x="74" y="93"/>
                      <a:pt x="74" y="93"/>
                      <a:pt x="74" y="93"/>
                    </a:cubicBezTo>
                    <a:cubicBezTo>
                      <a:pt x="75" y="94"/>
                      <a:pt x="75" y="94"/>
                      <a:pt x="74" y="94"/>
                    </a:cubicBezTo>
                    <a:close/>
                    <a:moveTo>
                      <a:pt x="80" y="86"/>
                    </a:moveTo>
                    <a:cubicBezTo>
                      <a:pt x="80" y="86"/>
                      <a:pt x="80" y="86"/>
                      <a:pt x="80" y="86"/>
                    </a:cubicBezTo>
                    <a:cubicBezTo>
                      <a:pt x="79" y="88"/>
                      <a:pt x="79" y="91"/>
                      <a:pt x="80" y="93"/>
                    </a:cubicBezTo>
                    <a:cubicBezTo>
                      <a:pt x="80" y="93"/>
                      <a:pt x="80" y="93"/>
                      <a:pt x="80" y="94"/>
                    </a:cubicBezTo>
                    <a:cubicBezTo>
                      <a:pt x="80" y="93"/>
                      <a:pt x="79" y="92"/>
                      <a:pt x="79" y="91"/>
                    </a:cubicBezTo>
                    <a:cubicBezTo>
                      <a:pt x="79" y="91"/>
                      <a:pt x="79" y="91"/>
                      <a:pt x="79" y="91"/>
                    </a:cubicBezTo>
                    <a:cubicBezTo>
                      <a:pt x="78" y="90"/>
                      <a:pt x="78" y="90"/>
                      <a:pt x="78" y="89"/>
                    </a:cubicBezTo>
                    <a:cubicBezTo>
                      <a:pt x="78" y="89"/>
                      <a:pt x="78" y="88"/>
                      <a:pt x="79" y="87"/>
                    </a:cubicBezTo>
                    <a:cubicBezTo>
                      <a:pt x="79" y="85"/>
                      <a:pt x="79" y="84"/>
                      <a:pt x="78" y="82"/>
                    </a:cubicBezTo>
                    <a:cubicBezTo>
                      <a:pt x="78" y="82"/>
                      <a:pt x="78" y="82"/>
                      <a:pt x="78" y="82"/>
                    </a:cubicBezTo>
                    <a:cubicBezTo>
                      <a:pt x="77" y="80"/>
                      <a:pt x="74" y="79"/>
                      <a:pt x="72" y="79"/>
                    </a:cubicBezTo>
                    <a:cubicBezTo>
                      <a:pt x="71" y="78"/>
                      <a:pt x="71" y="78"/>
                      <a:pt x="71" y="77"/>
                    </a:cubicBezTo>
                    <a:cubicBezTo>
                      <a:pt x="71" y="77"/>
                      <a:pt x="71" y="77"/>
                      <a:pt x="71" y="77"/>
                    </a:cubicBezTo>
                    <a:cubicBezTo>
                      <a:pt x="71" y="77"/>
                      <a:pt x="71" y="77"/>
                      <a:pt x="71" y="77"/>
                    </a:cubicBezTo>
                    <a:cubicBezTo>
                      <a:pt x="72" y="78"/>
                      <a:pt x="73" y="78"/>
                      <a:pt x="74" y="78"/>
                    </a:cubicBezTo>
                    <a:cubicBezTo>
                      <a:pt x="74" y="78"/>
                      <a:pt x="74" y="78"/>
                      <a:pt x="74" y="78"/>
                    </a:cubicBezTo>
                    <a:cubicBezTo>
                      <a:pt x="75" y="78"/>
                      <a:pt x="75" y="78"/>
                      <a:pt x="76" y="78"/>
                    </a:cubicBezTo>
                    <a:cubicBezTo>
                      <a:pt x="77" y="80"/>
                      <a:pt x="79" y="82"/>
                      <a:pt x="82" y="82"/>
                    </a:cubicBezTo>
                    <a:cubicBezTo>
                      <a:pt x="82" y="82"/>
                      <a:pt x="82" y="82"/>
                      <a:pt x="82" y="82"/>
                    </a:cubicBezTo>
                    <a:cubicBezTo>
                      <a:pt x="85" y="82"/>
                      <a:pt x="87" y="80"/>
                      <a:pt x="88" y="78"/>
                    </a:cubicBezTo>
                    <a:cubicBezTo>
                      <a:pt x="88" y="78"/>
                      <a:pt x="89" y="78"/>
                      <a:pt x="90" y="78"/>
                    </a:cubicBezTo>
                    <a:cubicBezTo>
                      <a:pt x="90" y="78"/>
                      <a:pt x="90" y="78"/>
                      <a:pt x="90" y="78"/>
                    </a:cubicBezTo>
                    <a:cubicBezTo>
                      <a:pt x="90" y="78"/>
                      <a:pt x="90" y="78"/>
                      <a:pt x="90" y="78"/>
                    </a:cubicBezTo>
                    <a:cubicBezTo>
                      <a:pt x="89" y="79"/>
                      <a:pt x="88" y="80"/>
                      <a:pt x="87" y="81"/>
                    </a:cubicBezTo>
                    <a:cubicBezTo>
                      <a:pt x="87" y="81"/>
                      <a:pt x="87" y="81"/>
                      <a:pt x="87" y="81"/>
                    </a:cubicBezTo>
                    <a:cubicBezTo>
                      <a:pt x="87" y="81"/>
                      <a:pt x="86" y="82"/>
                      <a:pt x="86" y="83"/>
                    </a:cubicBezTo>
                    <a:cubicBezTo>
                      <a:pt x="85" y="82"/>
                      <a:pt x="85" y="82"/>
                      <a:pt x="84" y="83"/>
                    </a:cubicBezTo>
                    <a:cubicBezTo>
                      <a:pt x="82" y="83"/>
                      <a:pt x="81" y="84"/>
                      <a:pt x="80" y="86"/>
                    </a:cubicBezTo>
                    <a:close/>
                    <a:moveTo>
                      <a:pt x="125" y="120"/>
                    </a:moveTo>
                    <a:cubicBezTo>
                      <a:pt x="123" y="119"/>
                      <a:pt x="123" y="119"/>
                      <a:pt x="123" y="119"/>
                    </a:cubicBezTo>
                    <a:cubicBezTo>
                      <a:pt x="123" y="119"/>
                      <a:pt x="123" y="119"/>
                      <a:pt x="123" y="119"/>
                    </a:cubicBezTo>
                    <a:cubicBezTo>
                      <a:pt x="123" y="119"/>
                      <a:pt x="123" y="119"/>
                      <a:pt x="123" y="119"/>
                    </a:cubicBezTo>
                    <a:cubicBezTo>
                      <a:pt x="122" y="119"/>
                      <a:pt x="122" y="119"/>
                      <a:pt x="121" y="119"/>
                    </a:cubicBezTo>
                    <a:cubicBezTo>
                      <a:pt x="121" y="119"/>
                      <a:pt x="121" y="119"/>
                      <a:pt x="121" y="119"/>
                    </a:cubicBezTo>
                    <a:cubicBezTo>
                      <a:pt x="120" y="118"/>
                      <a:pt x="119" y="118"/>
                      <a:pt x="118" y="118"/>
                    </a:cubicBezTo>
                    <a:cubicBezTo>
                      <a:pt x="114" y="120"/>
                      <a:pt x="112" y="120"/>
                      <a:pt x="110" y="120"/>
                    </a:cubicBezTo>
                    <a:cubicBezTo>
                      <a:pt x="110" y="120"/>
                      <a:pt x="109" y="120"/>
                      <a:pt x="109" y="120"/>
                    </a:cubicBezTo>
                    <a:cubicBezTo>
                      <a:pt x="109" y="120"/>
                      <a:pt x="109" y="120"/>
                      <a:pt x="109" y="120"/>
                    </a:cubicBezTo>
                    <a:cubicBezTo>
                      <a:pt x="109" y="120"/>
                      <a:pt x="109" y="120"/>
                      <a:pt x="108" y="120"/>
                    </a:cubicBezTo>
                    <a:cubicBezTo>
                      <a:pt x="108" y="120"/>
                      <a:pt x="108" y="120"/>
                      <a:pt x="108" y="120"/>
                    </a:cubicBezTo>
                    <a:cubicBezTo>
                      <a:pt x="108" y="120"/>
                      <a:pt x="108" y="120"/>
                      <a:pt x="108" y="119"/>
                    </a:cubicBezTo>
                    <a:cubicBezTo>
                      <a:pt x="108" y="119"/>
                      <a:pt x="108" y="119"/>
                      <a:pt x="108" y="119"/>
                    </a:cubicBezTo>
                    <a:cubicBezTo>
                      <a:pt x="107" y="119"/>
                      <a:pt x="106" y="119"/>
                      <a:pt x="104" y="119"/>
                    </a:cubicBezTo>
                    <a:cubicBezTo>
                      <a:pt x="102" y="118"/>
                      <a:pt x="100" y="118"/>
                      <a:pt x="97" y="118"/>
                    </a:cubicBezTo>
                    <a:cubicBezTo>
                      <a:pt x="93" y="119"/>
                      <a:pt x="92" y="118"/>
                      <a:pt x="91" y="117"/>
                    </a:cubicBezTo>
                    <a:cubicBezTo>
                      <a:pt x="91" y="116"/>
                      <a:pt x="91" y="116"/>
                      <a:pt x="92" y="115"/>
                    </a:cubicBezTo>
                    <a:cubicBezTo>
                      <a:pt x="93" y="114"/>
                      <a:pt x="98" y="113"/>
                      <a:pt x="100" y="113"/>
                    </a:cubicBezTo>
                    <a:cubicBezTo>
                      <a:pt x="101" y="113"/>
                      <a:pt x="103" y="112"/>
                      <a:pt x="103" y="111"/>
                    </a:cubicBezTo>
                    <a:cubicBezTo>
                      <a:pt x="103" y="110"/>
                      <a:pt x="102" y="109"/>
                      <a:pt x="101" y="109"/>
                    </a:cubicBezTo>
                    <a:cubicBezTo>
                      <a:pt x="101" y="109"/>
                      <a:pt x="101" y="109"/>
                      <a:pt x="101" y="108"/>
                    </a:cubicBezTo>
                    <a:cubicBezTo>
                      <a:pt x="94" y="104"/>
                      <a:pt x="94" y="104"/>
                      <a:pt x="94" y="104"/>
                    </a:cubicBezTo>
                    <a:cubicBezTo>
                      <a:pt x="94" y="104"/>
                      <a:pt x="94" y="104"/>
                      <a:pt x="94" y="104"/>
                    </a:cubicBezTo>
                    <a:cubicBezTo>
                      <a:pt x="84" y="99"/>
                      <a:pt x="84" y="99"/>
                      <a:pt x="84" y="99"/>
                    </a:cubicBezTo>
                    <a:cubicBezTo>
                      <a:pt x="84" y="98"/>
                      <a:pt x="84" y="98"/>
                      <a:pt x="83" y="98"/>
                    </a:cubicBezTo>
                    <a:cubicBezTo>
                      <a:pt x="83" y="98"/>
                      <a:pt x="83" y="97"/>
                      <a:pt x="84" y="97"/>
                    </a:cubicBezTo>
                    <a:cubicBezTo>
                      <a:pt x="84" y="97"/>
                      <a:pt x="84" y="97"/>
                      <a:pt x="84" y="97"/>
                    </a:cubicBezTo>
                    <a:cubicBezTo>
                      <a:pt x="84" y="96"/>
                      <a:pt x="84" y="96"/>
                      <a:pt x="84" y="96"/>
                    </a:cubicBezTo>
                    <a:cubicBezTo>
                      <a:pt x="85" y="96"/>
                      <a:pt x="85" y="96"/>
                      <a:pt x="85" y="96"/>
                    </a:cubicBezTo>
                    <a:cubicBezTo>
                      <a:pt x="85" y="96"/>
                      <a:pt x="85" y="96"/>
                      <a:pt x="85" y="96"/>
                    </a:cubicBezTo>
                    <a:cubicBezTo>
                      <a:pt x="85" y="96"/>
                      <a:pt x="85" y="96"/>
                      <a:pt x="85" y="96"/>
                    </a:cubicBezTo>
                    <a:cubicBezTo>
                      <a:pt x="86" y="96"/>
                      <a:pt x="86" y="96"/>
                      <a:pt x="86" y="96"/>
                    </a:cubicBezTo>
                    <a:cubicBezTo>
                      <a:pt x="101" y="105"/>
                      <a:pt x="101" y="105"/>
                      <a:pt x="101" y="105"/>
                    </a:cubicBezTo>
                    <a:cubicBezTo>
                      <a:pt x="102" y="106"/>
                      <a:pt x="102" y="106"/>
                      <a:pt x="103" y="106"/>
                    </a:cubicBezTo>
                    <a:cubicBezTo>
                      <a:pt x="103" y="106"/>
                      <a:pt x="104" y="105"/>
                      <a:pt x="105" y="105"/>
                    </a:cubicBezTo>
                    <a:cubicBezTo>
                      <a:pt x="106" y="103"/>
                      <a:pt x="105" y="102"/>
                      <a:pt x="104" y="101"/>
                    </a:cubicBezTo>
                    <a:cubicBezTo>
                      <a:pt x="88" y="92"/>
                      <a:pt x="88" y="92"/>
                      <a:pt x="88" y="92"/>
                    </a:cubicBezTo>
                    <a:cubicBezTo>
                      <a:pt x="88" y="92"/>
                      <a:pt x="88" y="92"/>
                      <a:pt x="88" y="92"/>
                    </a:cubicBezTo>
                    <a:cubicBezTo>
                      <a:pt x="88" y="92"/>
                      <a:pt x="88" y="92"/>
                      <a:pt x="88" y="92"/>
                    </a:cubicBezTo>
                    <a:cubicBezTo>
                      <a:pt x="88" y="92"/>
                      <a:pt x="88" y="92"/>
                      <a:pt x="88" y="92"/>
                    </a:cubicBezTo>
                    <a:cubicBezTo>
                      <a:pt x="85" y="90"/>
                      <a:pt x="85" y="90"/>
                      <a:pt x="85" y="90"/>
                    </a:cubicBezTo>
                    <a:cubicBezTo>
                      <a:pt x="84" y="90"/>
                      <a:pt x="84" y="89"/>
                      <a:pt x="84" y="88"/>
                    </a:cubicBezTo>
                    <a:cubicBezTo>
                      <a:pt x="84" y="88"/>
                      <a:pt x="84" y="88"/>
                      <a:pt x="84" y="88"/>
                    </a:cubicBezTo>
                    <a:cubicBezTo>
                      <a:pt x="85" y="88"/>
                      <a:pt x="85" y="88"/>
                      <a:pt x="85" y="88"/>
                    </a:cubicBezTo>
                    <a:cubicBezTo>
                      <a:pt x="85" y="88"/>
                      <a:pt x="86" y="87"/>
                      <a:pt x="86" y="88"/>
                    </a:cubicBezTo>
                    <a:cubicBezTo>
                      <a:pt x="89" y="89"/>
                      <a:pt x="89" y="89"/>
                      <a:pt x="89" y="89"/>
                    </a:cubicBezTo>
                    <a:cubicBezTo>
                      <a:pt x="89" y="89"/>
                      <a:pt x="89" y="89"/>
                      <a:pt x="89" y="90"/>
                    </a:cubicBezTo>
                    <a:cubicBezTo>
                      <a:pt x="93" y="92"/>
                      <a:pt x="93" y="92"/>
                      <a:pt x="93" y="92"/>
                    </a:cubicBezTo>
                    <a:cubicBezTo>
                      <a:pt x="93" y="92"/>
                      <a:pt x="94" y="92"/>
                      <a:pt x="94" y="92"/>
                    </a:cubicBezTo>
                    <a:cubicBezTo>
                      <a:pt x="105" y="99"/>
                      <a:pt x="105" y="99"/>
                      <a:pt x="105" y="99"/>
                    </a:cubicBezTo>
                    <a:cubicBezTo>
                      <a:pt x="106" y="99"/>
                      <a:pt x="106" y="99"/>
                      <a:pt x="106" y="99"/>
                    </a:cubicBezTo>
                    <a:cubicBezTo>
                      <a:pt x="107" y="99"/>
                      <a:pt x="108" y="99"/>
                      <a:pt x="109" y="98"/>
                    </a:cubicBezTo>
                    <a:cubicBezTo>
                      <a:pt x="109" y="97"/>
                      <a:pt x="109" y="95"/>
                      <a:pt x="108" y="94"/>
                    </a:cubicBezTo>
                    <a:cubicBezTo>
                      <a:pt x="95" y="87"/>
                      <a:pt x="95" y="87"/>
                      <a:pt x="95" y="87"/>
                    </a:cubicBezTo>
                    <a:cubicBezTo>
                      <a:pt x="95" y="87"/>
                      <a:pt x="95" y="87"/>
                      <a:pt x="95" y="87"/>
                    </a:cubicBezTo>
                    <a:cubicBezTo>
                      <a:pt x="95" y="87"/>
                      <a:pt x="94" y="87"/>
                      <a:pt x="94" y="87"/>
                    </a:cubicBezTo>
                    <a:cubicBezTo>
                      <a:pt x="92" y="85"/>
                      <a:pt x="92" y="85"/>
                      <a:pt x="92" y="85"/>
                    </a:cubicBezTo>
                    <a:cubicBezTo>
                      <a:pt x="91" y="85"/>
                      <a:pt x="91" y="85"/>
                      <a:pt x="91" y="84"/>
                    </a:cubicBezTo>
                    <a:cubicBezTo>
                      <a:pt x="91" y="84"/>
                      <a:pt x="91" y="84"/>
                      <a:pt x="91" y="83"/>
                    </a:cubicBezTo>
                    <a:cubicBezTo>
                      <a:pt x="91" y="83"/>
                      <a:pt x="91" y="83"/>
                      <a:pt x="91" y="83"/>
                    </a:cubicBezTo>
                    <a:cubicBezTo>
                      <a:pt x="92" y="83"/>
                      <a:pt x="92" y="83"/>
                      <a:pt x="92" y="83"/>
                    </a:cubicBezTo>
                    <a:cubicBezTo>
                      <a:pt x="92" y="83"/>
                      <a:pt x="93" y="83"/>
                      <a:pt x="93" y="83"/>
                    </a:cubicBezTo>
                    <a:cubicBezTo>
                      <a:pt x="101" y="87"/>
                      <a:pt x="101" y="87"/>
                      <a:pt x="101" y="87"/>
                    </a:cubicBezTo>
                    <a:cubicBezTo>
                      <a:pt x="101" y="87"/>
                      <a:pt x="101" y="87"/>
                      <a:pt x="101" y="87"/>
                    </a:cubicBezTo>
                    <a:cubicBezTo>
                      <a:pt x="101" y="87"/>
                      <a:pt x="101" y="87"/>
                      <a:pt x="101" y="87"/>
                    </a:cubicBezTo>
                    <a:cubicBezTo>
                      <a:pt x="109" y="92"/>
                      <a:pt x="109" y="92"/>
                      <a:pt x="109" y="92"/>
                    </a:cubicBezTo>
                    <a:cubicBezTo>
                      <a:pt x="110" y="92"/>
                      <a:pt x="110" y="92"/>
                      <a:pt x="110" y="92"/>
                    </a:cubicBezTo>
                    <a:cubicBezTo>
                      <a:pt x="111" y="92"/>
                      <a:pt x="112" y="92"/>
                      <a:pt x="113" y="91"/>
                    </a:cubicBezTo>
                    <a:cubicBezTo>
                      <a:pt x="113" y="90"/>
                      <a:pt x="113" y="88"/>
                      <a:pt x="112" y="88"/>
                    </a:cubicBezTo>
                    <a:cubicBezTo>
                      <a:pt x="104" y="83"/>
                      <a:pt x="104" y="83"/>
                      <a:pt x="104" y="83"/>
                    </a:cubicBezTo>
                    <a:cubicBezTo>
                      <a:pt x="103" y="83"/>
                      <a:pt x="103" y="82"/>
                      <a:pt x="103" y="81"/>
                    </a:cubicBezTo>
                    <a:cubicBezTo>
                      <a:pt x="103" y="81"/>
                      <a:pt x="103" y="81"/>
                      <a:pt x="103" y="81"/>
                    </a:cubicBezTo>
                    <a:cubicBezTo>
                      <a:pt x="104" y="81"/>
                      <a:pt x="104" y="80"/>
                      <a:pt x="105" y="81"/>
                    </a:cubicBezTo>
                    <a:cubicBezTo>
                      <a:pt x="114" y="86"/>
                      <a:pt x="114" y="86"/>
                      <a:pt x="114" y="86"/>
                    </a:cubicBezTo>
                    <a:cubicBezTo>
                      <a:pt x="114" y="86"/>
                      <a:pt x="114" y="86"/>
                      <a:pt x="114" y="86"/>
                    </a:cubicBezTo>
                    <a:cubicBezTo>
                      <a:pt x="120" y="89"/>
                      <a:pt x="127" y="95"/>
                      <a:pt x="127" y="98"/>
                    </a:cubicBezTo>
                    <a:cubicBezTo>
                      <a:pt x="127" y="99"/>
                      <a:pt x="128" y="100"/>
                      <a:pt x="128" y="100"/>
                    </a:cubicBezTo>
                    <a:cubicBezTo>
                      <a:pt x="135" y="104"/>
                      <a:pt x="135" y="104"/>
                      <a:pt x="135" y="104"/>
                    </a:cubicBezTo>
                    <a:lnTo>
                      <a:pt x="125" y="120"/>
                    </a:lnTo>
                    <a:close/>
                  </a:path>
                </a:pathLst>
              </a:custGeom>
              <a:solidFill>
                <a:srgbClr val="006975"/>
              </a:solidFill>
              <a:ln w="12700">
                <a:miter lim="400000"/>
              </a:ln>
              <a:effec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Butler Stencil Medium"/>
                  <a:ea typeface="+mn-ea"/>
                  <a:cs typeface="+mn-cs"/>
                </a:endParaRPr>
              </a:p>
            </p:txBody>
          </p:sp>
        </p:grpSp>
      </p:grpSp>
    </p:spTree>
    <p:extLst>
      <p:ext uri="{BB962C8B-B14F-4D97-AF65-F5344CB8AC3E}">
        <p14:creationId xmlns:p14="http://schemas.microsoft.com/office/powerpoint/2010/main" val="9371972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Credit Union On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4C88E04-2F8A-EC4D-DDB3-D2769863C250}"/>
              </a:ext>
            </a:extLst>
          </p:cNvPr>
          <p:cNvSpPr/>
          <p:nvPr userDrawn="1"/>
        </p:nvSpPr>
        <p:spPr>
          <a:xfrm>
            <a:off x="0" y="0"/>
            <a:ext cx="6997465" cy="6858000"/>
          </a:xfrm>
          <a:prstGeom prst="rect">
            <a:avLst/>
          </a:prstGeom>
          <a:solidFill>
            <a:schemeClr val="bg2">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8E25860-6108-80F0-00BE-8978B8855DA2}"/>
              </a:ext>
            </a:extLst>
          </p:cNvPr>
          <p:cNvSpPr/>
          <p:nvPr userDrawn="1"/>
        </p:nvSpPr>
        <p:spPr>
          <a:xfrm>
            <a:off x="296464" y="212785"/>
            <a:ext cx="6400800" cy="6629400"/>
          </a:xfrm>
          <a:prstGeom prst="ellipse">
            <a:avLst/>
          </a:prstGeom>
          <a:solidFill>
            <a:schemeClr val="bg1">
              <a:lumMod val="95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tIns="91440" bIns="5394960" rtlCol="0" anchor="b" anchorCtr="1"/>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Calibri" panose="020F0502020204030204"/>
                <a:ea typeface="+mn-ea"/>
                <a:cs typeface="+mn-cs"/>
              </a:rPr>
              <a:t>World Council of Credit Unions </a:t>
            </a:r>
            <a:endParaRPr kumimoji="0" lang="en-US" sz="1400" b="1" i="0" u="none" strike="noStrike" kern="1200" cap="none" spc="0" normalizeH="0" baseline="0" noProof="0">
              <a:ln>
                <a:noFill/>
              </a:ln>
              <a:solidFill>
                <a:schemeClr val="tx1"/>
              </a:solidFill>
              <a:effectLst/>
              <a:uLnTx/>
              <a:uFillTx/>
              <a:latin typeface="Calibri Light" panose="020F0302020204030204" pitchFamily="34" charset="0"/>
              <a:ea typeface="+mn-ea"/>
              <a:cs typeface="Calibri Light" panose="020F0302020204030204" pitchFamily="34" charset="0"/>
            </a:endParaRPr>
          </a:p>
        </p:txBody>
      </p:sp>
      <p:sp>
        <p:nvSpPr>
          <p:cNvPr id="7" name="Expanded">
            <a:extLst>
              <a:ext uri="{FF2B5EF4-FFF2-40B4-BE49-F238E27FC236}">
                <a16:creationId xmlns:a16="http://schemas.microsoft.com/office/drawing/2014/main" id="{61C7726F-AD80-94F7-FDC5-156F38A57884}"/>
              </a:ext>
            </a:extLst>
          </p:cNvPr>
          <p:cNvSpPr/>
          <p:nvPr userDrawn="1"/>
        </p:nvSpPr>
        <p:spPr>
          <a:xfrm>
            <a:off x="362101" y="999021"/>
            <a:ext cx="6335163" cy="5858979"/>
          </a:xfrm>
          <a:prstGeom prst="ellipse">
            <a:avLst/>
          </a:prstGeom>
          <a:solidFill>
            <a:schemeClr val="bg1">
              <a:lumMod val="95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tIns="91440" bIns="3703320" rtlCol="0" anchor="b"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Calibri" panose="020F0502020204030204"/>
                <a:ea typeface="+mn-ea"/>
                <a:cs typeface="+mn-cs"/>
              </a:rPr>
              <a:t>America’s Credit Unions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645B5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645B50"/>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A706897C-DAAA-F470-0EF2-9ED4384A2269}"/>
              </a:ext>
            </a:extLst>
          </p:cNvPr>
          <p:cNvSpPr/>
          <p:nvPr userDrawn="1"/>
        </p:nvSpPr>
        <p:spPr>
          <a:xfrm>
            <a:off x="1197962" y="2148840"/>
            <a:ext cx="4663440" cy="4709160"/>
          </a:xfrm>
          <a:prstGeom prst="ellipse">
            <a:avLst/>
          </a:prstGeom>
          <a:solidFill>
            <a:schemeClr val="bg1">
              <a:lumMod val="95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tIns="91440" bIns="3383280" rtlCol="0" anchor="b"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solidFill>
                <a:effectLst/>
                <a:uLnTx/>
                <a:uFillTx/>
                <a:latin typeface="Calibri" panose="020F0502020204030204"/>
                <a:ea typeface="+mn-ea"/>
                <a:cs typeface="+mn-cs"/>
              </a:rPr>
              <a:t>State Credit Union</a:t>
            </a:r>
            <a:br>
              <a:rPr kumimoji="0" lang="en-US" sz="1400" b="1" i="0" u="none" strike="noStrike" kern="1200" cap="none" spc="0" normalizeH="0" baseline="0" noProof="0" dirty="0">
                <a:ln>
                  <a:noFill/>
                </a:ln>
                <a:solidFill>
                  <a:schemeClr val="tx1"/>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schemeClr val="tx1"/>
                </a:solidFill>
                <a:effectLst/>
                <a:uLnTx/>
                <a:uFillTx/>
                <a:latin typeface="Calibri" panose="020F0502020204030204"/>
                <a:ea typeface="+mn-ea"/>
                <a:cs typeface="+mn-cs"/>
              </a:rPr>
              <a:t>League</a:t>
            </a:r>
          </a:p>
        </p:txBody>
      </p:sp>
      <p:sp>
        <p:nvSpPr>
          <p:cNvPr id="5" name="Oval 4">
            <a:extLst>
              <a:ext uri="{FF2B5EF4-FFF2-40B4-BE49-F238E27FC236}">
                <a16:creationId xmlns:a16="http://schemas.microsoft.com/office/drawing/2014/main" id="{8C45BBC9-A2B8-57D7-7211-9D98794EF9B5}"/>
              </a:ext>
            </a:extLst>
          </p:cNvPr>
          <p:cNvSpPr/>
          <p:nvPr userDrawn="1"/>
        </p:nvSpPr>
        <p:spPr>
          <a:xfrm>
            <a:off x="1632302" y="3001705"/>
            <a:ext cx="3794760" cy="3840480"/>
          </a:xfrm>
          <a:prstGeom prst="ellipse">
            <a:avLst/>
          </a:prstGeom>
          <a:solidFill>
            <a:schemeClr val="bg1">
              <a:lumMod val="95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tIns="91440" bIns="2404872" rtlCol="0" anchor="b"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Calibri" panose="020F0502020204030204"/>
                <a:ea typeface="+mn-ea"/>
                <a:cs typeface="+mn-cs"/>
              </a:rPr>
              <a:t>Chapters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645B50"/>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FBA429B6-5DC2-80AD-E881-B6C91DA603AF}"/>
              </a:ext>
            </a:extLst>
          </p:cNvPr>
          <p:cNvSpPr/>
          <p:nvPr userDrawn="1"/>
        </p:nvSpPr>
        <p:spPr>
          <a:xfrm>
            <a:off x="2066642" y="3828739"/>
            <a:ext cx="2926080" cy="2971800"/>
          </a:xfrm>
          <a:prstGeom prst="ellipse">
            <a:avLst/>
          </a:prstGeom>
          <a:solidFill>
            <a:schemeClr val="bg1">
              <a:lumMod val="95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tIns="91440" bIns="1874520" rtlCol="0" anchor="b"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Calibri" panose="020F0502020204030204"/>
                <a:ea typeface="+mn-ea"/>
                <a:cs typeface="+mn-cs"/>
              </a:rPr>
              <a:t>Credit Unions</a:t>
            </a:r>
          </a:p>
        </p:txBody>
      </p:sp>
      <p:sp>
        <p:nvSpPr>
          <p:cNvPr id="3" name="Oval 2">
            <a:extLst>
              <a:ext uri="{FF2B5EF4-FFF2-40B4-BE49-F238E27FC236}">
                <a16:creationId xmlns:a16="http://schemas.microsoft.com/office/drawing/2014/main" id="{25141F9F-6184-DFD0-CBB5-6AAA5D1D9DA3}"/>
              </a:ext>
            </a:extLst>
          </p:cNvPr>
          <p:cNvSpPr/>
          <p:nvPr userDrawn="1"/>
        </p:nvSpPr>
        <p:spPr>
          <a:xfrm>
            <a:off x="2491024" y="4792693"/>
            <a:ext cx="2103120" cy="2057400"/>
          </a:xfrm>
          <a:prstGeom prst="ellipse">
            <a:avLst/>
          </a:prstGeom>
          <a:solidFill>
            <a:schemeClr val="bg1">
              <a:lumMod val="95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tx1"/>
                </a:solidFill>
                <a:effectLst/>
                <a:uLnTx/>
                <a:uFillTx/>
                <a:latin typeface="Calibri" panose="020F0502020204030204"/>
                <a:ea typeface="+mn-ea"/>
                <a:cs typeface="+mn-cs"/>
              </a:rPr>
              <a:t>Members</a:t>
            </a:r>
            <a:endParaRPr kumimoji="0" lang="en-US" sz="1600" b="0" i="0" u="none" strike="noStrike" kern="1200" cap="none" spc="0" normalizeH="0" baseline="0" noProof="0">
              <a:ln>
                <a:noFill/>
              </a:ln>
              <a:solidFill>
                <a:schemeClr val="tx1"/>
              </a:solidFill>
              <a:effectLst/>
              <a:uLnTx/>
              <a:uFillTx/>
              <a:latin typeface="Arial"/>
              <a:ea typeface="+mn-ea"/>
              <a:cs typeface="+mn-cs"/>
            </a:endParaRPr>
          </a:p>
        </p:txBody>
      </p:sp>
      <p:sp>
        <p:nvSpPr>
          <p:cNvPr id="9" name="TextBox 8">
            <a:extLst>
              <a:ext uri="{FF2B5EF4-FFF2-40B4-BE49-F238E27FC236}">
                <a16:creationId xmlns:a16="http://schemas.microsoft.com/office/drawing/2014/main" id="{0AE0A3E7-C133-EDF8-209E-8BB55E27385F}"/>
              </a:ext>
            </a:extLst>
          </p:cNvPr>
          <p:cNvSpPr txBox="1"/>
          <p:nvPr userDrawn="1"/>
        </p:nvSpPr>
        <p:spPr>
          <a:xfrm>
            <a:off x="7215612" y="2865765"/>
            <a:ext cx="483383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panose="020F0502020204030204"/>
                <a:ea typeface="+mn-ea"/>
                <a:cs typeface="+mn-cs"/>
              </a:rPr>
              <a:t>The Credit Union “Onion”</a:t>
            </a:r>
          </a:p>
        </p:txBody>
      </p:sp>
    </p:spTree>
    <p:extLst>
      <p:ext uri="{BB962C8B-B14F-4D97-AF65-F5344CB8AC3E}">
        <p14:creationId xmlns:p14="http://schemas.microsoft.com/office/powerpoint/2010/main" val="293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6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65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65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65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6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6" grpId="0" animBg="1"/>
      <p:bldP spid="5" grpId="0" animBg="1"/>
      <p:bldP spid="4" grpId="0" animBg="1"/>
      <p:bldP spid="3"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ooperative Principle 8">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B4B051-1D10-17E7-0C96-B0BC8F380EEF}"/>
              </a:ext>
            </a:extLst>
          </p:cNvPr>
          <p:cNvSpPr/>
          <p:nvPr userDrawn="1"/>
        </p:nvSpPr>
        <p:spPr>
          <a:xfrm>
            <a:off x="-81992" y="0"/>
            <a:ext cx="5417001" cy="6915513"/>
          </a:xfrm>
          <a:prstGeom prst="rect">
            <a:avLst/>
          </a:prstGeom>
          <a:solidFill>
            <a:srgbClr val="049AD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2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9A135662-4822-8CA9-F2C0-B55E1233CD52}"/>
              </a:ext>
            </a:extLst>
          </p:cNvPr>
          <p:cNvSpPr txBox="1">
            <a:spLocks/>
          </p:cNvSpPr>
          <p:nvPr userDrawn="1"/>
        </p:nvSpPr>
        <p:spPr>
          <a:xfrm>
            <a:off x="5417001" y="1119188"/>
            <a:ext cx="6044191" cy="1700212"/>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marL="0" marR="0" lvl="0" indent="0" algn="l" defTabSz="914400" rtl="0" eaLnBrk="1" fontAlgn="auto" latinLnBrk="0" hangingPunct="1">
              <a:lnSpc>
                <a:spcPct val="110000"/>
              </a:lnSpc>
              <a:spcBef>
                <a:spcPts val="0"/>
              </a:spcBef>
              <a:spcAft>
                <a:spcPts val="100"/>
              </a:spcAft>
              <a:buClrTx/>
              <a:buSzTx/>
              <a:buFontTx/>
              <a:buNone/>
              <a:tabLst/>
              <a:defRPr/>
            </a:pPr>
            <a:r>
              <a:rPr kumimoji="0" lang="en-US" sz="2900" b="1" i="0" u="none" strike="noStrike" kern="1200" cap="none" spc="50" normalizeH="0" baseline="0" noProof="0" dirty="0">
                <a:ln>
                  <a:noFill/>
                </a:ln>
                <a:solidFill>
                  <a:schemeClr val="tx1"/>
                </a:solidFill>
                <a:effectLst/>
                <a:uLnTx/>
                <a:uFillTx/>
                <a:latin typeface="Calibri Light" panose="020F0302020204030204"/>
                <a:ea typeface="+mj-ea"/>
                <a:cs typeface="+mj-cs"/>
              </a:rPr>
              <a:t>#8:</a:t>
            </a:r>
            <a:br>
              <a:rPr kumimoji="0" lang="en-US" sz="2400" b="0" i="0" u="none" strike="noStrike" kern="1200" cap="none" spc="50" normalizeH="0" baseline="0" noProof="0" dirty="0">
                <a:ln>
                  <a:noFill/>
                </a:ln>
                <a:solidFill>
                  <a:srgbClr val="773DBD"/>
                </a:solidFill>
                <a:effectLst/>
                <a:uLnTx/>
                <a:uFillTx/>
                <a:latin typeface="Calibri Light" panose="020F0302020204030204"/>
                <a:ea typeface="+mj-ea"/>
                <a:cs typeface="+mj-cs"/>
              </a:rPr>
            </a:br>
            <a:r>
              <a:rPr kumimoji="0" lang="en-US" sz="3700" b="1" i="0" u="none" strike="noStrike" kern="1200" cap="none" spc="50" normalizeH="0" baseline="0" noProof="0" dirty="0">
                <a:ln>
                  <a:noFill/>
                </a:ln>
                <a:solidFill>
                  <a:schemeClr val="tx2"/>
                </a:solidFill>
                <a:effectLst/>
                <a:uLnTx/>
                <a:uFillTx/>
                <a:latin typeface="Calibri" panose="020F0502020204030204"/>
                <a:ea typeface="+mj-ea"/>
                <a:cs typeface="+mj-cs"/>
              </a:rPr>
              <a:t>DIVERSITY, EQUITY </a:t>
            </a:r>
            <a:br>
              <a:rPr kumimoji="0" lang="en-US" sz="3700" b="1" i="0" u="none" strike="noStrike" kern="1200" cap="none" spc="50" normalizeH="0" baseline="0" noProof="0" dirty="0">
                <a:ln>
                  <a:noFill/>
                </a:ln>
                <a:solidFill>
                  <a:schemeClr val="tx2"/>
                </a:solidFill>
                <a:effectLst/>
                <a:uLnTx/>
                <a:uFillTx/>
                <a:latin typeface="Calibri" panose="020F0502020204030204"/>
                <a:ea typeface="+mj-ea"/>
                <a:cs typeface="+mj-cs"/>
              </a:rPr>
            </a:br>
            <a:r>
              <a:rPr kumimoji="0" lang="en-US" sz="3700" b="1" i="0" u="none" strike="noStrike" kern="1200" cap="none" spc="50" normalizeH="0" baseline="0" noProof="0" dirty="0">
                <a:ln>
                  <a:noFill/>
                </a:ln>
                <a:solidFill>
                  <a:schemeClr val="tx2"/>
                </a:solidFill>
                <a:effectLst/>
                <a:uLnTx/>
                <a:uFillTx/>
                <a:latin typeface="Calibri" panose="020F0502020204030204"/>
                <a:ea typeface="+mj-ea"/>
                <a:cs typeface="+mj-cs"/>
              </a:rPr>
              <a:t>&amp; INCLUSION</a:t>
            </a:r>
            <a:endParaRPr kumimoji="0" lang="en-US" sz="6600" b="0" i="0" u="none" strike="noStrike" kern="1200" cap="none" spc="0" normalizeH="0" baseline="0" noProof="0" dirty="0">
              <a:ln>
                <a:noFill/>
              </a:ln>
              <a:solidFill>
                <a:schemeClr val="tx2"/>
              </a:solidFill>
              <a:effectLst/>
              <a:uLnTx/>
              <a:uFillTx/>
              <a:latin typeface="Calibri Light" panose="020F0302020204030204"/>
              <a:ea typeface="+mj-ea"/>
              <a:cs typeface="+mj-cs"/>
            </a:endParaRPr>
          </a:p>
        </p:txBody>
      </p:sp>
      <p:cxnSp>
        <p:nvCxnSpPr>
          <p:cNvPr id="6" name="Straight Connector 5">
            <a:extLst>
              <a:ext uri="{FF2B5EF4-FFF2-40B4-BE49-F238E27FC236}">
                <a16:creationId xmlns:a16="http://schemas.microsoft.com/office/drawing/2014/main" id="{8CBF63A8-606A-F25D-B479-3103362D18A8}"/>
              </a:ext>
            </a:extLst>
          </p:cNvPr>
          <p:cNvCxnSpPr/>
          <p:nvPr userDrawn="1"/>
        </p:nvCxnSpPr>
        <p:spPr>
          <a:xfrm>
            <a:off x="5417001" y="2949932"/>
            <a:ext cx="516708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C854232-FC0F-3C70-F589-A668F3FD5740}"/>
              </a:ext>
            </a:extLst>
          </p:cNvPr>
          <p:cNvSpPr txBox="1"/>
          <p:nvPr userDrawn="1"/>
        </p:nvSpPr>
        <p:spPr>
          <a:xfrm>
            <a:off x="5417001" y="3231456"/>
            <a:ext cx="5249078" cy="2106731"/>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Calibri" panose="020F0502020204030204"/>
                <a:ea typeface="+mn-ea"/>
                <a:cs typeface="+mn-cs"/>
              </a:rPr>
              <a:t>Credit unions support diversity, equity and inclusion as a shared credit union cooperative principle and continue to have a responsibility and take a leadership role in building and serving more diverse, equitable and inclusive communities. </a:t>
            </a:r>
          </a:p>
        </p:txBody>
      </p:sp>
      <p:pic>
        <p:nvPicPr>
          <p:cNvPr id="9" name="Graphic 8" descr="Handshake outline">
            <a:extLst>
              <a:ext uri="{FF2B5EF4-FFF2-40B4-BE49-F238E27FC236}">
                <a16:creationId xmlns:a16="http://schemas.microsoft.com/office/drawing/2014/main" id="{FA7A31C9-5C39-40E9-9715-FEA602B3233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472" y="953537"/>
            <a:ext cx="5337481" cy="5337481"/>
          </a:xfrm>
          <a:prstGeom prst="rect">
            <a:avLst/>
          </a:prstGeom>
        </p:spPr>
      </p:pic>
    </p:spTree>
    <p:extLst>
      <p:ext uri="{BB962C8B-B14F-4D97-AF65-F5344CB8AC3E}">
        <p14:creationId xmlns:p14="http://schemas.microsoft.com/office/powerpoint/2010/main" val="32735872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U Cooperative Principles Overview">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F49DE8E-A98A-CDBE-9D19-8B6D4E0943C5}"/>
              </a:ext>
            </a:extLst>
          </p:cNvPr>
          <p:cNvGrpSpPr/>
          <p:nvPr userDrawn="1"/>
        </p:nvGrpSpPr>
        <p:grpSpPr>
          <a:xfrm>
            <a:off x="895484" y="2003603"/>
            <a:ext cx="10401032" cy="3791709"/>
            <a:chOff x="895484" y="2003603"/>
            <a:chExt cx="10401032" cy="3791709"/>
          </a:xfrm>
        </p:grpSpPr>
        <p:grpSp>
          <p:nvGrpSpPr>
            <p:cNvPr id="24" name="Group 23">
              <a:extLst>
                <a:ext uri="{FF2B5EF4-FFF2-40B4-BE49-F238E27FC236}">
                  <a16:creationId xmlns:a16="http://schemas.microsoft.com/office/drawing/2014/main" id="{BF121BD7-AC8C-F567-C102-1A47881D7562}"/>
                </a:ext>
              </a:extLst>
            </p:cNvPr>
            <p:cNvGrpSpPr/>
            <p:nvPr userDrawn="1"/>
          </p:nvGrpSpPr>
          <p:grpSpPr>
            <a:xfrm>
              <a:off x="895484" y="2003603"/>
              <a:ext cx="10401032" cy="1695808"/>
              <a:chOff x="1173461" y="2003603"/>
              <a:chExt cx="10401032" cy="1695808"/>
            </a:xfrm>
          </p:grpSpPr>
          <p:grpSp>
            <p:nvGrpSpPr>
              <p:cNvPr id="53" name="Group 52">
                <a:extLst>
                  <a:ext uri="{FF2B5EF4-FFF2-40B4-BE49-F238E27FC236}">
                    <a16:creationId xmlns:a16="http://schemas.microsoft.com/office/drawing/2014/main" id="{99DCF33C-FEC3-F9A8-EE5C-BDBBDFCE96EA}"/>
                  </a:ext>
                </a:extLst>
              </p:cNvPr>
              <p:cNvGrpSpPr/>
              <p:nvPr userDrawn="1"/>
            </p:nvGrpSpPr>
            <p:grpSpPr>
              <a:xfrm>
                <a:off x="1173461" y="2003604"/>
                <a:ext cx="2325756" cy="1679713"/>
                <a:chOff x="815254" y="2207681"/>
                <a:chExt cx="2325756" cy="1679713"/>
              </a:xfrm>
            </p:grpSpPr>
            <p:sp>
              <p:nvSpPr>
                <p:cNvPr id="67" name="Rectangle 66">
                  <a:extLst>
                    <a:ext uri="{FF2B5EF4-FFF2-40B4-BE49-F238E27FC236}">
                      <a16:creationId xmlns:a16="http://schemas.microsoft.com/office/drawing/2014/main" id="{366B9BCF-28A3-8F2D-7B57-E6C07B7455AF}"/>
                    </a:ext>
                  </a:extLst>
                </p:cNvPr>
                <p:cNvSpPr/>
                <p:nvPr userDrawn="1"/>
              </p:nvSpPr>
              <p:spPr>
                <a:xfrm>
                  <a:off x="815254" y="2207681"/>
                  <a:ext cx="2325756" cy="1679713"/>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100"/>
                    </a:spcAft>
                    <a:buClrTx/>
                    <a:buSzTx/>
                    <a:buFontTx/>
                    <a:buNone/>
                    <a:tabLst/>
                    <a:defRPr/>
                  </a:pPr>
                  <a:endParaRPr kumimoji="0" lang="en-US" sz="1800" b="1" i="0" u="none" strike="noStrike" kern="1200" cap="none" spc="50" normalizeH="0" baseline="0" noProof="0">
                    <a:ln>
                      <a:noFill/>
                    </a:ln>
                    <a:solidFill>
                      <a:srgbClr val="416CA9"/>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100"/>
                    </a:spcAft>
                    <a:buClrTx/>
                    <a:buSzTx/>
                    <a:buFontTx/>
                    <a:buNone/>
                    <a:tabLst/>
                    <a:defRPr/>
                  </a:pPr>
                  <a:r>
                    <a:rPr kumimoji="0" lang="en-US" sz="1800" b="1" i="0" u="none" strike="noStrike" kern="1200" cap="none" spc="50" normalizeH="0" baseline="0" noProof="0">
                      <a:ln>
                        <a:noFill/>
                      </a:ln>
                      <a:solidFill>
                        <a:srgbClr val="000000"/>
                      </a:solidFill>
                      <a:effectLst/>
                      <a:uLnTx/>
                      <a:uFillTx/>
                      <a:latin typeface="Calibri" panose="020F0502020204030204"/>
                      <a:ea typeface="+mn-ea"/>
                      <a:cs typeface="+mn-cs"/>
                    </a:rPr>
                    <a:t>Voluntary and Open Membership</a:t>
                  </a:r>
                </a:p>
              </p:txBody>
            </p:sp>
            <p:sp>
              <p:nvSpPr>
                <p:cNvPr id="68" name="Freeform 169">
                  <a:extLst>
                    <a:ext uri="{FF2B5EF4-FFF2-40B4-BE49-F238E27FC236}">
                      <a16:creationId xmlns:a16="http://schemas.microsoft.com/office/drawing/2014/main" id="{1A4494A0-5F27-CC79-8245-437BE7FFC1C9}"/>
                    </a:ext>
                  </a:extLst>
                </p:cNvPr>
                <p:cNvSpPr>
                  <a:spLocks noChangeAspect="1" noEditPoints="1"/>
                </p:cNvSpPr>
                <p:nvPr userDrawn="1"/>
              </p:nvSpPr>
              <p:spPr bwMode="auto">
                <a:xfrm>
                  <a:off x="1724119" y="2332162"/>
                  <a:ext cx="517357" cy="457200"/>
                </a:xfrm>
                <a:custGeom>
                  <a:avLst/>
                  <a:gdLst>
                    <a:gd name="T0" fmla="*/ 132 w 160"/>
                    <a:gd name="T1" fmla="*/ 96 h 140"/>
                    <a:gd name="T2" fmla="*/ 96 w 160"/>
                    <a:gd name="T3" fmla="*/ 78 h 140"/>
                    <a:gd name="T4" fmla="*/ 101 w 160"/>
                    <a:gd name="T5" fmla="*/ 62 h 140"/>
                    <a:gd name="T6" fmla="*/ 95 w 160"/>
                    <a:gd name="T7" fmla="*/ 29 h 140"/>
                    <a:gd name="T8" fmla="*/ 93 w 160"/>
                    <a:gd name="T9" fmla="*/ 11 h 140"/>
                    <a:gd name="T10" fmla="*/ 96 w 160"/>
                    <a:gd name="T11" fmla="*/ 0 h 140"/>
                    <a:gd name="T12" fmla="*/ 65 w 160"/>
                    <a:gd name="T13" fmla="*/ 31 h 140"/>
                    <a:gd name="T14" fmla="*/ 68 w 160"/>
                    <a:gd name="T15" fmla="*/ 72 h 140"/>
                    <a:gd name="T16" fmla="*/ 51 w 160"/>
                    <a:gd name="T17" fmla="*/ 76 h 140"/>
                    <a:gd name="T18" fmla="*/ 23 w 160"/>
                    <a:gd name="T19" fmla="*/ 99 h 140"/>
                    <a:gd name="T20" fmla="*/ 19 w 160"/>
                    <a:gd name="T21" fmla="*/ 103 h 140"/>
                    <a:gd name="T22" fmla="*/ 16 w 160"/>
                    <a:gd name="T23" fmla="*/ 138 h 140"/>
                    <a:gd name="T24" fmla="*/ 37 w 160"/>
                    <a:gd name="T25" fmla="*/ 125 h 140"/>
                    <a:gd name="T26" fmla="*/ 74 w 160"/>
                    <a:gd name="T27" fmla="*/ 101 h 140"/>
                    <a:gd name="T28" fmla="*/ 82 w 160"/>
                    <a:gd name="T29" fmla="*/ 103 h 140"/>
                    <a:gd name="T30" fmla="*/ 98 w 160"/>
                    <a:gd name="T31" fmla="*/ 123 h 140"/>
                    <a:gd name="T32" fmla="*/ 133 w 160"/>
                    <a:gd name="T33" fmla="*/ 135 h 140"/>
                    <a:gd name="T34" fmla="*/ 140 w 160"/>
                    <a:gd name="T35" fmla="*/ 104 h 140"/>
                    <a:gd name="T36" fmla="*/ 144 w 160"/>
                    <a:gd name="T37" fmla="*/ 138 h 140"/>
                    <a:gd name="T38" fmla="*/ 66 w 160"/>
                    <a:gd name="T39" fmla="*/ 64 h 140"/>
                    <a:gd name="T40" fmla="*/ 70 w 160"/>
                    <a:gd name="T41" fmla="*/ 25 h 140"/>
                    <a:gd name="T42" fmla="*/ 103 w 160"/>
                    <a:gd name="T43" fmla="*/ 56 h 140"/>
                    <a:gd name="T44" fmla="*/ 91 w 160"/>
                    <a:gd name="T45" fmla="*/ 61 h 140"/>
                    <a:gd name="T46" fmla="*/ 88 w 160"/>
                    <a:gd name="T47" fmla="*/ 72 h 140"/>
                    <a:gd name="T48" fmla="*/ 83 w 160"/>
                    <a:gd name="T49" fmla="*/ 72 h 140"/>
                    <a:gd name="T50" fmla="*/ 81 w 160"/>
                    <a:gd name="T51" fmla="*/ 72 h 140"/>
                    <a:gd name="T52" fmla="*/ 76 w 160"/>
                    <a:gd name="T53" fmla="*/ 53 h 140"/>
                    <a:gd name="T54" fmla="*/ 74 w 160"/>
                    <a:gd name="T55" fmla="*/ 73 h 140"/>
                    <a:gd name="T56" fmla="*/ 68 w 160"/>
                    <a:gd name="T57" fmla="*/ 53 h 140"/>
                    <a:gd name="T58" fmla="*/ 66 w 160"/>
                    <a:gd name="T59" fmla="*/ 100 h 140"/>
                    <a:gd name="T60" fmla="*/ 70 w 160"/>
                    <a:gd name="T61" fmla="*/ 105 h 140"/>
                    <a:gd name="T62" fmla="*/ 46 w 160"/>
                    <a:gd name="T63" fmla="*/ 117 h 140"/>
                    <a:gd name="T64" fmla="*/ 35 w 160"/>
                    <a:gd name="T65" fmla="*/ 121 h 140"/>
                    <a:gd name="T66" fmla="*/ 45 w 160"/>
                    <a:gd name="T67" fmla="*/ 76 h 140"/>
                    <a:gd name="T68" fmla="*/ 55 w 160"/>
                    <a:gd name="T69" fmla="*/ 85 h 140"/>
                    <a:gd name="T70" fmla="*/ 66 w 160"/>
                    <a:gd name="T71" fmla="*/ 82 h 140"/>
                    <a:gd name="T72" fmla="*/ 53 w 160"/>
                    <a:gd name="T73" fmla="*/ 95 h 140"/>
                    <a:gd name="T74" fmla="*/ 74 w 160"/>
                    <a:gd name="T75" fmla="*/ 85 h 140"/>
                    <a:gd name="T76" fmla="*/ 66 w 160"/>
                    <a:gd name="T77" fmla="*/ 91 h 140"/>
                    <a:gd name="T78" fmla="*/ 69 w 160"/>
                    <a:gd name="T79" fmla="*/ 95 h 140"/>
                    <a:gd name="T80" fmla="*/ 74 w 160"/>
                    <a:gd name="T81" fmla="*/ 93 h 140"/>
                    <a:gd name="T82" fmla="*/ 79 w 160"/>
                    <a:gd name="T83" fmla="*/ 91 h 140"/>
                    <a:gd name="T84" fmla="*/ 72 w 160"/>
                    <a:gd name="T85" fmla="*/ 79 h 140"/>
                    <a:gd name="T86" fmla="*/ 76 w 160"/>
                    <a:gd name="T87" fmla="*/ 78 h 140"/>
                    <a:gd name="T88" fmla="*/ 90 w 160"/>
                    <a:gd name="T89" fmla="*/ 78 h 140"/>
                    <a:gd name="T90" fmla="*/ 125 w 160"/>
                    <a:gd name="T91" fmla="*/ 120 h 140"/>
                    <a:gd name="T92" fmla="*/ 118 w 160"/>
                    <a:gd name="T93" fmla="*/ 118 h 140"/>
                    <a:gd name="T94" fmla="*/ 108 w 160"/>
                    <a:gd name="T95" fmla="*/ 119 h 140"/>
                    <a:gd name="T96" fmla="*/ 100 w 160"/>
                    <a:gd name="T97" fmla="*/ 113 h 140"/>
                    <a:gd name="T98" fmla="*/ 84 w 160"/>
                    <a:gd name="T99" fmla="*/ 99 h 140"/>
                    <a:gd name="T100" fmla="*/ 85 w 160"/>
                    <a:gd name="T101" fmla="*/ 96 h 140"/>
                    <a:gd name="T102" fmla="*/ 104 w 160"/>
                    <a:gd name="T103" fmla="*/ 101 h 140"/>
                    <a:gd name="T104" fmla="*/ 84 w 160"/>
                    <a:gd name="T105" fmla="*/ 88 h 140"/>
                    <a:gd name="T106" fmla="*/ 93 w 160"/>
                    <a:gd name="T107" fmla="*/ 92 h 140"/>
                    <a:gd name="T108" fmla="*/ 95 w 160"/>
                    <a:gd name="T109" fmla="*/ 87 h 140"/>
                    <a:gd name="T110" fmla="*/ 91 w 160"/>
                    <a:gd name="T111" fmla="*/ 83 h 140"/>
                    <a:gd name="T112" fmla="*/ 109 w 160"/>
                    <a:gd name="T113" fmla="*/ 92 h 140"/>
                    <a:gd name="T114" fmla="*/ 103 w 160"/>
                    <a:gd name="T115" fmla="*/ 81 h 140"/>
                    <a:gd name="T116" fmla="*/ 135 w 160"/>
                    <a:gd name="T117" fmla="*/ 10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 h="140">
                      <a:moveTo>
                        <a:pt x="160" y="109"/>
                      </a:moveTo>
                      <a:cubicBezTo>
                        <a:pt x="160" y="109"/>
                        <a:pt x="159" y="108"/>
                        <a:pt x="159" y="108"/>
                      </a:cubicBezTo>
                      <a:cubicBezTo>
                        <a:pt x="141" y="98"/>
                        <a:pt x="141" y="98"/>
                        <a:pt x="141" y="98"/>
                      </a:cubicBezTo>
                      <a:cubicBezTo>
                        <a:pt x="140" y="97"/>
                        <a:pt x="138" y="97"/>
                        <a:pt x="138" y="99"/>
                      </a:cubicBezTo>
                      <a:cubicBezTo>
                        <a:pt x="137" y="99"/>
                        <a:pt x="137" y="99"/>
                        <a:pt x="137" y="99"/>
                      </a:cubicBezTo>
                      <a:cubicBezTo>
                        <a:pt x="132" y="96"/>
                        <a:pt x="132" y="96"/>
                        <a:pt x="132" y="96"/>
                      </a:cubicBezTo>
                      <a:cubicBezTo>
                        <a:pt x="130" y="89"/>
                        <a:pt x="119" y="83"/>
                        <a:pt x="117" y="82"/>
                      </a:cubicBezTo>
                      <a:cubicBezTo>
                        <a:pt x="107" y="76"/>
                        <a:pt x="107" y="76"/>
                        <a:pt x="107" y="76"/>
                      </a:cubicBezTo>
                      <a:cubicBezTo>
                        <a:pt x="104" y="75"/>
                        <a:pt x="101" y="76"/>
                        <a:pt x="99" y="79"/>
                      </a:cubicBezTo>
                      <a:cubicBezTo>
                        <a:pt x="99" y="79"/>
                        <a:pt x="99" y="79"/>
                        <a:pt x="99" y="79"/>
                      </a:cubicBezTo>
                      <a:cubicBezTo>
                        <a:pt x="99" y="79"/>
                        <a:pt x="98" y="80"/>
                        <a:pt x="98" y="80"/>
                      </a:cubicBezTo>
                      <a:cubicBezTo>
                        <a:pt x="96" y="78"/>
                        <a:pt x="96" y="78"/>
                        <a:pt x="96" y="78"/>
                      </a:cubicBezTo>
                      <a:cubicBezTo>
                        <a:pt x="95" y="78"/>
                        <a:pt x="93" y="78"/>
                        <a:pt x="92" y="78"/>
                      </a:cubicBezTo>
                      <a:cubicBezTo>
                        <a:pt x="95" y="77"/>
                        <a:pt x="96" y="74"/>
                        <a:pt x="96" y="72"/>
                      </a:cubicBezTo>
                      <a:cubicBezTo>
                        <a:pt x="96" y="72"/>
                        <a:pt x="96" y="72"/>
                        <a:pt x="96" y="72"/>
                      </a:cubicBezTo>
                      <a:cubicBezTo>
                        <a:pt x="96" y="61"/>
                        <a:pt x="96" y="61"/>
                        <a:pt x="96" y="61"/>
                      </a:cubicBezTo>
                      <a:cubicBezTo>
                        <a:pt x="96" y="59"/>
                        <a:pt x="96" y="59"/>
                        <a:pt x="96" y="59"/>
                      </a:cubicBezTo>
                      <a:cubicBezTo>
                        <a:pt x="97" y="61"/>
                        <a:pt x="99" y="61"/>
                        <a:pt x="101" y="62"/>
                      </a:cubicBezTo>
                      <a:cubicBezTo>
                        <a:pt x="101" y="62"/>
                        <a:pt x="102" y="62"/>
                        <a:pt x="102" y="62"/>
                      </a:cubicBezTo>
                      <a:cubicBezTo>
                        <a:pt x="104" y="62"/>
                        <a:pt x="105" y="61"/>
                        <a:pt x="107" y="60"/>
                      </a:cubicBezTo>
                      <a:cubicBezTo>
                        <a:pt x="107" y="60"/>
                        <a:pt x="107" y="60"/>
                        <a:pt x="107" y="60"/>
                      </a:cubicBezTo>
                      <a:cubicBezTo>
                        <a:pt x="107" y="60"/>
                        <a:pt x="111" y="56"/>
                        <a:pt x="106" y="48"/>
                      </a:cubicBezTo>
                      <a:cubicBezTo>
                        <a:pt x="104" y="45"/>
                        <a:pt x="103" y="43"/>
                        <a:pt x="103" y="41"/>
                      </a:cubicBezTo>
                      <a:cubicBezTo>
                        <a:pt x="102" y="38"/>
                        <a:pt x="102" y="34"/>
                        <a:pt x="95" y="29"/>
                      </a:cubicBezTo>
                      <a:cubicBezTo>
                        <a:pt x="95" y="25"/>
                        <a:pt x="95" y="25"/>
                        <a:pt x="95" y="25"/>
                      </a:cubicBezTo>
                      <a:cubicBezTo>
                        <a:pt x="96" y="25"/>
                        <a:pt x="96" y="25"/>
                        <a:pt x="96" y="25"/>
                      </a:cubicBezTo>
                      <a:cubicBezTo>
                        <a:pt x="97" y="25"/>
                        <a:pt x="98" y="24"/>
                        <a:pt x="98" y="23"/>
                      </a:cubicBezTo>
                      <a:cubicBezTo>
                        <a:pt x="98" y="11"/>
                        <a:pt x="98" y="11"/>
                        <a:pt x="98" y="11"/>
                      </a:cubicBezTo>
                      <a:cubicBezTo>
                        <a:pt x="98" y="9"/>
                        <a:pt x="97" y="8"/>
                        <a:pt x="96" y="8"/>
                      </a:cubicBezTo>
                      <a:cubicBezTo>
                        <a:pt x="94" y="8"/>
                        <a:pt x="93" y="9"/>
                        <a:pt x="93" y="11"/>
                      </a:cubicBezTo>
                      <a:cubicBezTo>
                        <a:pt x="93" y="20"/>
                        <a:pt x="93" y="20"/>
                        <a:pt x="93" y="20"/>
                      </a:cubicBezTo>
                      <a:cubicBezTo>
                        <a:pt x="67" y="20"/>
                        <a:pt x="67" y="20"/>
                        <a:pt x="67" y="20"/>
                      </a:cubicBezTo>
                      <a:cubicBezTo>
                        <a:pt x="67" y="5"/>
                        <a:pt x="67" y="5"/>
                        <a:pt x="67" y="5"/>
                      </a:cubicBezTo>
                      <a:cubicBezTo>
                        <a:pt x="96" y="5"/>
                        <a:pt x="96" y="5"/>
                        <a:pt x="96" y="5"/>
                      </a:cubicBezTo>
                      <a:cubicBezTo>
                        <a:pt x="97" y="5"/>
                        <a:pt x="98" y="4"/>
                        <a:pt x="98" y="3"/>
                      </a:cubicBezTo>
                      <a:cubicBezTo>
                        <a:pt x="98" y="1"/>
                        <a:pt x="97" y="0"/>
                        <a:pt x="96" y="0"/>
                      </a:cubicBezTo>
                      <a:cubicBezTo>
                        <a:pt x="64" y="0"/>
                        <a:pt x="64" y="0"/>
                        <a:pt x="64" y="0"/>
                      </a:cubicBezTo>
                      <a:cubicBezTo>
                        <a:pt x="63" y="0"/>
                        <a:pt x="62" y="1"/>
                        <a:pt x="62" y="3"/>
                      </a:cubicBezTo>
                      <a:cubicBezTo>
                        <a:pt x="62" y="23"/>
                        <a:pt x="62" y="23"/>
                        <a:pt x="62" y="23"/>
                      </a:cubicBezTo>
                      <a:cubicBezTo>
                        <a:pt x="62" y="24"/>
                        <a:pt x="63" y="25"/>
                        <a:pt x="64" y="25"/>
                      </a:cubicBezTo>
                      <a:cubicBezTo>
                        <a:pt x="65" y="25"/>
                        <a:pt x="65" y="25"/>
                        <a:pt x="65" y="25"/>
                      </a:cubicBezTo>
                      <a:cubicBezTo>
                        <a:pt x="65" y="31"/>
                        <a:pt x="65" y="31"/>
                        <a:pt x="65" y="31"/>
                      </a:cubicBezTo>
                      <a:cubicBezTo>
                        <a:pt x="60" y="36"/>
                        <a:pt x="60" y="49"/>
                        <a:pt x="60" y="52"/>
                      </a:cubicBezTo>
                      <a:cubicBezTo>
                        <a:pt x="60" y="63"/>
                        <a:pt x="60" y="63"/>
                        <a:pt x="60" y="63"/>
                      </a:cubicBezTo>
                      <a:cubicBezTo>
                        <a:pt x="60" y="66"/>
                        <a:pt x="63" y="69"/>
                        <a:pt x="66" y="69"/>
                      </a:cubicBezTo>
                      <a:cubicBezTo>
                        <a:pt x="67" y="69"/>
                        <a:pt x="67" y="69"/>
                        <a:pt x="67" y="69"/>
                      </a:cubicBezTo>
                      <a:cubicBezTo>
                        <a:pt x="67" y="69"/>
                        <a:pt x="67" y="69"/>
                        <a:pt x="68" y="69"/>
                      </a:cubicBezTo>
                      <a:cubicBezTo>
                        <a:pt x="68" y="72"/>
                        <a:pt x="68" y="72"/>
                        <a:pt x="68" y="72"/>
                      </a:cubicBezTo>
                      <a:cubicBezTo>
                        <a:pt x="68" y="73"/>
                        <a:pt x="68" y="74"/>
                        <a:pt x="69" y="75"/>
                      </a:cubicBezTo>
                      <a:cubicBezTo>
                        <a:pt x="67" y="74"/>
                        <a:pt x="64" y="74"/>
                        <a:pt x="62" y="75"/>
                      </a:cubicBezTo>
                      <a:cubicBezTo>
                        <a:pt x="62" y="75"/>
                        <a:pt x="62" y="75"/>
                        <a:pt x="62" y="75"/>
                      </a:cubicBezTo>
                      <a:cubicBezTo>
                        <a:pt x="62" y="75"/>
                        <a:pt x="62" y="75"/>
                        <a:pt x="62" y="75"/>
                      </a:cubicBezTo>
                      <a:cubicBezTo>
                        <a:pt x="51" y="81"/>
                        <a:pt x="51" y="81"/>
                        <a:pt x="51" y="81"/>
                      </a:cubicBezTo>
                      <a:cubicBezTo>
                        <a:pt x="52" y="79"/>
                        <a:pt x="52" y="78"/>
                        <a:pt x="51" y="76"/>
                      </a:cubicBezTo>
                      <a:cubicBezTo>
                        <a:pt x="51" y="74"/>
                        <a:pt x="49" y="72"/>
                        <a:pt x="47" y="72"/>
                      </a:cubicBezTo>
                      <a:cubicBezTo>
                        <a:pt x="47" y="72"/>
                        <a:pt x="47" y="72"/>
                        <a:pt x="47" y="72"/>
                      </a:cubicBezTo>
                      <a:cubicBezTo>
                        <a:pt x="47" y="71"/>
                        <a:pt x="41" y="70"/>
                        <a:pt x="37" y="79"/>
                      </a:cubicBezTo>
                      <a:cubicBezTo>
                        <a:pt x="35" y="82"/>
                        <a:pt x="34" y="83"/>
                        <a:pt x="32" y="84"/>
                      </a:cubicBezTo>
                      <a:cubicBezTo>
                        <a:pt x="30" y="87"/>
                        <a:pt x="27" y="89"/>
                        <a:pt x="26" y="97"/>
                      </a:cubicBezTo>
                      <a:cubicBezTo>
                        <a:pt x="23" y="99"/>
                        <a:pt x="23" y="99"/>
                        <a:pt x="23" y="99"/>
                      </a:cubicBezTo>
                      <a:cubicBezTo>
                        <a:pt x="22" y="99"/>
                        <a:pt x="22" y="99"/>
                        <a:pt x="22" y="99"/>
                      </a:cubicBezTo>
                      <a:cubicBezTo>
                        <a:pt x="22" y="98"/>
                        <a:pt x="20" y="97"/>
                        <a:pt x="19" y="98"/>
                      </a:cubicBezTo>
                      <a:cubicBezTo>
                        <a:pt x="8" y="104"/>
                        <a:pt x="8" y="104"/>
                        <a:pt x="8" y="104"/>
                      </a:cubicBezTo>
                      <a:cubicBezTo>
                        <a:pt x="7" y="105"/>
                        <a:pt x="7" y="106"/>
                        <a:pt x="7" y="107"/>
                      </a:cubicBezTo>
                      <a:cubicBezTo>
                        <a:pt x="8" y="109"/>
                        <a:pt x="10" y="109"/>
                        <a:pt x="11" y="108"/>
                      </a:cubicBezTo>
                      <a:cubicBezTo>
                        <a:pt x="19" y="103"/>
                        <a:pt x="19" y="103"/>
                        <a:pt x="19" y="103"/>
                      </a:cubicBezTo>
                      <a:cubicBezTo>
                        <a:pt x="32" y="126"/>
                        <a:pt x="32" y="126"/>
                        <a:pt x="32" y="126"/>
                      </a:cubicBezTo>
                      <a:cubicBezTo>
                        <a:pt x="19" y="134"/>
                        <a:pt x="19" y="134"/>
                        <a:pt x="19" y="134"/>
                      </a:cubicBezTo>
                      <a:cubicBezTo>
                        <a:pt x="5" y="109"/>
                        <a:pt x="5" y="109"/>
                        <a:pt x="5" y="109"/>
                      </a:cubicBezTo>
                      <a:cubicBezTo>
                        <a:pt x="4" y="108"/>
                        <a:pt x="2" y="107"/>
                        <a:pt x="1" y="108"/>
                      </a:cubicBezTo>
                      <a:cubicBezTo>
                        <a:pt x="0" y="109"/>
                        <a:pt x="0" y="110"/>
                        <a:pt x="0" y="111"/>
                      </a:cubicBezTo>
                      <a:cubicBezTo>
                        <a:pt x="16" y="138"/>
                        <a:pt x="16" y="138"/>
                        <a:pt x="16" y="138"/>
                      </a:cubicBezTo>
                      <a:cubicBezTo>
                        <a:pt x="16" y="139"/>
                        <a:pt x="17" y="139"/>
                        <a:pt x="18" y="140"/>
                      </a:cubicBezTo>
                      <a:cubicBezTo>
                        <a:pt x="18" y="140"/>
                        <a:pt x="18" y="140"/>
                        <a:pt x="18" y="140"/>
                      </a:cubicBezTo>
                      <a:cubicBezTo>
                        <a:pt x="19" y="140"/>
                        <a:pt x="19" y="140"/>
                        <a:pt x="19" y="139"/>
                      </a:cubicBezTo>
                      <a:cubicBezTo>
                        <a:pt x="37" y="129"/>
                        <a:pt x="37" y="129"/>
                        <a:pt x="37" y="129"/>
                      </a:cubicBezTo>
                      <a:cubicBezTo>
                        <a:pt x="38" y="129"/>
                        <a:pt x="39" y="127"/>
                        <a:pt x="38" y="126"/>
                      </a:cubicBezTo>
                      <a:cubicBezTo>
                        <a:pt x="37" y="125"/>
                        <a:pt x="37" y="125"/>
                        <a:pt x="37" y="125"/>
                      </a:cubicBezTo>
                      <a:cubicBezTo>
                        <a:pt x="43" y="122"/>
                        <a:pt x="43" y="122"/>
                        <a:pt x="43" y="122"/>
                      </a:cubicBezTo>
                      <a:cubicBezTo>
                        <a:pt x="50" y="124"/>
                        <a:pt x="61" y="118"/>
                        <a:pt x="63" y="116"/>
                      </a:cubicBezTo>
                      <a:cubicBezTo>
                        <a:pt x="72" y="111"/>
                        <a:pt x="72" y="111"/>
                        <a:pt x="72" y="111"/>
                      </a:cubicBezTo>
                      <a:cubicBezTo>
                        <a:pt x="75" y="109"/>
                        <a:pt x="76" y="105"/>
                        <a:pt x="75" y="102"/>
                      </a:cubicBezTo>
                      <a:cubicBezTo>
                        <a:pt x="75" y="102"/>
                        <a:pt x="75" y="102"/>
                        <a:pt x="75" y="102"/>
                      </a:cubicBezTo>
                      <a:cubicBezTo>
                        <a:pt x="74" y="102"/>
                        <a:pt x="74" y="101"/>
                        <a:pt x="74" y="101"/>
                      </a:cubicBezTo>
                      <a:cubicBezTo>
                        <a:pt x="76" y="100"/>
                        <a:pt x="76" y="100"/>
                        <a:pt x="76" y="100"/>
                      </a:cubicBezTo>
                      <a:cubicBezTo>
                        <a:pt x="77" y="99"/>
                        <a:pt x="78" y="98"/>
                        <a:pt x="78" y="98"/>
                      </a:cubicBezTo>
                      <a:cubicBezTo>
                        <a:pt x="78" y="98"/>
                        <a:pt x="78" y="99"/>
                        <a:pt x="79" y="99"/>
                      </a:cubicBezTo>
                      <a:cubicBezTo>
                        <a:pt x="79" y="101"/>
                        <a:pt x="80" y="102"/>
                        <a:pt x="82" y="103"/>
                      </a:cubicBezTo>
                      <a:cubicBezTo>
                        <a:pt x="82" y="103"/>
                        <a:pt x="82" y="103"/>
                        <a:pt x="82" y="103"/>
                      </a:cubicBezTo>
                      <a:cubicBezTo>
                        <a:pt x="82" y="103"/>
                        <a:pt x="82" y="103"/>
                        <a:pt x="82" y="103"/>
                      </a:cubicBezTo>
                      <a:cubicBezTo>
                        <a:pt x="92" y="109"/>
                        <a:pt x="92" y="109"/>
                        <a:pt x="92" y="109"/>
                      </a:cubicBezTo>
                      <a:cubicBezTo>
                        <a:pt x="91" y="110"/>
                        <a:pt x="89" y="111"/>
                        <a:pt x="88" y="112"/>
                      </a:cubicBezTo>
                      <a:cubicBezTo>
                        <a:pt x="86" y="113"/>
                        <a:pt x="86" y="116"/>
                        <a:pt x="86" y="118"/>
                      </a:cubicBezTo>
                      <a:cubicBezTo>
                        <a:pt x="86" y="118"/>
                        <a:pt x="86" y="118"/>
                        <a:pt x="86" y="118"/>
                      </a:cubicBezTo>
                      <a:cubicBezTo>
                        <a:pt x="86" y="118"/>
                        <a:pt x="87" y="123"/>
                        <a:pt x="95" y="123"/>
                      </a:cubicBezTo>
                      <a:cubicBezTo>
                        <a:pt x="96" y="123"/>
                        <a:pt x="97" y="123"/>
                        <a:pt x="98" y="123"/>
                      </a:cubicBezTo>
                      <a:cubicBezTo>
                        <a:pt x="101" y="123"/>
                        <a:pt x="103" y="123"/>
                        <a:pt x="105" y="124"/>
                      </a:cubicBezTo>
                      <a:cubicBezTo>
                        <a:pt x="108" y="125"/>
                        <a:pt x="111" y="127"/>
                        <a:pt x="119" y="124"/>
                      </a:cubicBezTo>
                      <a:cubicBezTo>
                        <a:pt x="122" y="125"/>
                        <a:pt x="122" y="125"/>
                        <a:pt x="122" y="125"/>
                      </a:cubicBezTo>
                      <a:cubicBezTo>
                        <a:pt x="122" y="126"/>
                        <a:pt x="122" y="126"/>
                        <a:pt x="122" y="126"/>
                      </a:cubicBezTo>
                      <a:cubicBezTo>
                        <a:pt x="121" y="127"/>
                        <a:pt x="122" y="128"/>
                        <a:pt x="123" y="129"/>
                      </a:cubicBezTo>
                      <a:cubicBezTo>
                        <a:pt x="133" y="135"/>
                        <a:pt x="133" y="135"/>
                        <a:pt x="133" y="135"/>
                      </a:cubicBezTo>
                      <a:cubicBezTo>
                        <a:pt x="135" y="136"/>
                        <a:pt x="136" y="136"/>
                        <a:pt x="137" y="134"/>
                      </a:cubicBezTo>
                      <a:cubicBezTo>
                        <a:pt x="138" y="133"/>
                        <a:pt x="137" y="132"/>
                        <a:pt x="136" y="131"/>
                      </a:cubicBezTo>
                      <a:cubicBezTo>
                        <a:pt x="128" y="126"/>
                        <a:pt x="128" y="126"/>
                        <a:pt x="128" y="126"/>
                      </a:cubicBezTo>
                      <a:cubicBezTo>
                        <a:pt x="140" y="104"/>
                        <a:pt x="140" y="104"/>
                        <a:pt x="140" y="104"/>
                      </a:cubicBezTo>
                      <a:cubicBezTo>
                        <a:pt x="140" y="104"/>
                        <a:pt x="140" y="104"/>
                        <a:pt x="140" y="104"/>
                      </a:cubicBezTo>
                      <a:cubicBezTo>
                        <a:pt x="140" y="104"/>
                        <a:pt x="140" y="104"/>
                        <a:pt x="140" y="104"/>
                      </a:cubicBezTo>
                      <a:cubicBezTo>
                        <a:pt x="141" y="103"/>
                        <a:pt x="141" y="103"/>
                        <a:pt x="141" y="103"/>
                      </a:cubicBezTo>
                      <a:cubicBezTo>
                        <a:pt x="154" y="111"/>
                        <a:pt x="154" y="111"/>
                        <a:pt x="154" y="111"/>
                      </a:cubicBezTo>
                      <a:cubicBezTo>
                        <a:pt x="140" y="136"/>
                        <a:pt x="140" y="136"/>
                        <a:pt x="140" y="136"/>
                      </a:cubicBezTo>
                      <a:cubicBezTo>
                        <a:pt x="139" y="137"/>
                        <a:pt x="139" y="139"/>
                        <a:pt x="141" y="139"/>
                      </a:cubicBezTo>
                      <a:cubicBezTo>
                        <a:pt x="141" y="140"/>
                        <a:pt x="141" y="140"/>
                        <a:pt x="142" y="140"/>
                      </a:cubicBezTo>
                      <a:cubicBezTo>
                        <a:pt x="143" y="140"/>
                        <a:pt x="144" y="139"/>
                        <a:pt x="144" y="138"/>
                      </a:cubicBezTo>
                      <a:cubicBezTo>
                        <a:pt x="160" y="111"/>
                        <a:pt x="160" y="111"/>
                        <a:pt x="160" y="111"/>
                      </a:cubicBezTo>
                      <a:cubicBezTo>
                        <a:pt x="160" y="111"/>
                        <a:pt x="160" y="110"/>
                        <a:pt x="160" y="109"/>
                      </a:cubicBezTo>
                      <a:close/>
                      <a:moveTo>
                        <a:pt x="68" y="53"/>
                      </a:moveTo>
                      <a:cubicBezTo>
                        <a:pt x="68" y="63"/>
                        <a:pt x="68" y="63"/>
                        <a:pt x="68" y="63"/>
                      </a:cubicBezTo>
                      <a:cubicBezTo>
                        <a:pt x="68" y="63"/>
                        <a:pt x="67" y="64"/>
                        <a:pt x="67" y="64"/>
                      </a:cubicBezTo>
                      <a:cubicBezTo>
                        <a:pt x="66" y="64"/>
                        <a:pt x="66" y="64"/>
                        <a:pt x="66" y="64"/>
                      </a:cubicBezTo>
                      <a:cubicBezTo>
                        <a:pt x="66" y="64"/>
                        <a:pt x="65" y="63"/>
                        <a:pt x="65" y="63"/>
                      </a:cubicBezTo>
                      <a:cubicBezTo>
                        <a:pt x="65" y="52"/>
                        <a:pt x="65" y="52"/>
                        <a:pt x="65" y="52"/>
                      </a:cubicBezTo>
                      <a:cubicBezTo>
                        <a:pt x="65" y="52"/>
                        <a:pt x="65" y="52"/>
                        <a:pt x="65" y="52"/>
                      </a:cubicBezTo>
                      <a:cubicBezTo>
                        <a:pt x="65" y="46"/>
                        <a:pt x="66" y="37"/>
                        <a:pt x="69" y="35"/>
                      </a:cubicBezTo>
                      <a:cubicBezTo>
                        <a:pt x="70" y="34"/>
                        <a:pt x="70" y="34"/>
                        <a:pt x="70" y="33"/>
                      </a:cubicBezTo>
                      <a:cubicBezTo>
                        <a:pt x="70" y="25"/>
                        <a:pt x="70" y="25"/>
                        <a:pt x="70" y="25"/>
                      </a:cubicBezTo>
                      <a:cubicBezTo>
                        <a:pt x="90" y="25"/>
                        <a:pt x="90" y="25"/>
                        <a:pt x="90" y="25"/>
                      </a:cubicBezTo>
                      <a:cubicBezTo>
                        <a:pt x="90" y="30"/>
                        <a:pt x="90" y="30"/>
                        <a:pt x="90" y="30"/>
                      </a:cubicBezTo>
                      <a:cubicBezTo>
                        <a:pt x="90" y="31"/>
                        <a:pt x="90" y="32"/>
                        <a:pt x="91" y="32"/>
                      </a:cubicBezTo>
                      <a:cubicBezTo>
                        <a:pt x="97" y="37"/>
                        <a:pt x="97" y="39"/>
                        <a:pt x="98" y="42"/>
                      </a:cubicBezTo>
                      <a:cubicBezTo>
                        <a:pt x="98" y="44"/>
                        <a:pt x="99" y="47"/>
                        <a:pt x="101" y="51"/>
                      </a:cubicBezTo>
                      <a:cubicBezTo>
                        <a:pt x="104" y="54"/>
                        <a:pt x="104" y="56"/>
                        <a:pt x="103" y="56"/>
                      </a:cubicBezTo>
                      <a:cubicBezTo>
                        <a:pt x="103" y="57"/>
                        <a:pt x="102" y="57"/>
                        <a:pt x="102" y="57"/>
                      </a:cubicBezTo>
                      <a:cubicBezTo>
                        <a:pt x="99" y="56"/>
                        <a:pt x="97" y="52"/>
                        <a:pt x="96" y="51"/>
                      </a:cubicBezTo>
                      <a:cubicBezTo>
                        <a:pt x="95" y="49"/>
                        <a:pt x="94" y="49"/>
                        <a:pt x="92" y="49"/>
                      </a:cubicBezTo>
                      <a:cubicBezTo>
                        <a:pt x="91" y="50"/>
                        <a:pt x="91" y="51"/>
                        <a:pt x="91" y="52"/>
                      </a:cubicBezTo>
                      <a:cubicBezTo>
                        <a:pt x="91" y="52"/>
                        <a:pt x="91" y="52"/>
                        <a:pt x="91" y="52"/>
                      </a:cubicBezTo>
                      <a:cubicBezTo>
                        <a:pt x="91" y="61"/>
                        <a:pt x="91" y="61"/>
                        <a:pt x="91" y="61"/>
                      </a:cubicBezTo>
                      <a:cubicBezTo>
                        <a:pt x="91" y="72"/>
                        <a:pt x="91" y="72"/>
                        <a:pt x="91" y="72"/>
                      </a:cubicBezTo>
                      <a:cubicBezTo>
                        <a:pt x="91" y="72"/>
                        <a:pt x="91" y="72"/>
                        <a:pt x="91" y="72"/>
                      </a:cubicBezTo>
                      <a:cubicBezTo>
                        <a:pt x="91" y="72"/>
                        <a:pt x="90" y="73"/>
                        <a:pt x="90" y="73"/>
                      </a:cubicBezTo>
                      <a:cubicBezTo>
                        <a:pt x="90" y="73"/>
                        <a:pt x="90" y="73"/>
                        <a:pt x="90" y="73"/>
                      </a:cubicBezTo>
                      <a:cubicBezTo>
                        <a:pt x="89" y="73"/>
                        <a:pt x="88" y="72"/>
                        <a:pt x="88" y="72"/>
                      </a:cubicBezTo>
                      <a:cubicBezTo>
                        <a:pt x="88" y="72"/>
                        <a:pt x="88" y="72"/>
                        <a:pt x="88" y="72"/>
                      </a:cubicBezTo>
                      <a:cubicBezTo>
                        <a:pt x="88" y="72"/>
                        <a:pt x="88" y="72"/>
                        <a:pt x="88" y="72"/>
                      </a:cubicBezTo>
                      <a:cubicBezTo>
                        <a:pt x="88" y="53"/>
                        <a:pt x="88" y="53"/>
                        <a:pt x="88" y="53"/>
                      </a:cubicBezTo>
                      <a:cubicBezTo>
                        <a:pt x="88" y="52"/>
                        <a:pt x="87" y="51"/>
                        <a:pt x="86" y="51"/>
                      </a:cubicBezTo>
                      <a:cubicBezTo>
                        <a:pt x="84" y="51"/>
                        <a:pt x="83" y="52"/>
                        <a:pt x="83" y="53"/>
                      </a:cubicBezTo>
                      <a:cubicBezTo>
                        <a:pt x="83" y="72"/>
                        <a:pt x="83" y="72"/>
                        <a:pt x="83" y="72"/>
                      </a:cubicBezTo>
                      <a:cubicBezTo>
                        <a:pt x="83" y="72"/>
                        <a:pt x="83" y="72"/>
                        <a:pt x="83" y="72"/>
                      </a:cubicBezTo>
                      <a:cubicBezTo>
                        <a:pt x="83" y="72"/>
                        <a:pt x="83" y="72"/>
                        <a:pt x="83" y="72"/>
                      </a:cubicBezTo>
                      <a:cubicBezTo>
                        <a:pt x="83" y="76"/>
                        <a:pt x="83" y="76"/>
                        <a:pt x="83" y="76"/>
                      </a:cubicBezTo>
                      <a:cubicBezTo>
                        <a:pt x="83" y="76"/>
                        <a:pt x="83" y="77"/>
                        <a:pt x="82" y="77"/>
                      </a:cubicBezTo>
                      <a:cubicBezTo>
                        <a:pt x="82" y="77"/>
                        <a:pt x="82" y="77"/>
                        <a:pt x="82" y="77"/>
                      </a:cubicBezTo>
                      <a:cubicBezTo>
                        <a:pt x="81" y="77"/>
                        <a:pt x="81" y="76"/>
                        <a:pt x="81" y="76"/>
                      </a:cubicBezTo>
                      <a:cubicBezTo>
                        <a:pt x="81" y="72"/>
                        <a:pt x="81" y="72"/>
                        <a:pt x="81" y="72"/>
                      </a:cubicBezTo>
                      <a:cubicBezTo>
                        <a:pt x="81" y="72"/>
                        <a:pt x="81" y="72"/>
                        <a:pt x="81" y="72"/>
                      </a:cubicBezTo>
                      <a:cubicBezTo>
                        <a:pt x="81" y="67"/>
                        <a:pt x="81" y="67"/>
                        <a:pt x="81" y="67"/>
                      </a:cubicBezTo>
                      <a:cubicBezTo>
                        <a:pt x="81" y="67"/>
                        <a:pt x="81" y="67"/>
                        <a:pt x="81" y="67"/>
                      </a:cubicBezTo>
                      <a:cubicBezTo>
                        <a:pt x="81" y="53"/>
                        <a:pt x="81" y="53"/>
                        <a:pt x="81" y="53"/>
                      </a:cubicBezTo>
                      <a:cubicBezTo>
                        <a:pt x="81" y="52"/>
                        <a:pt x="79" y="51"/>
                        <a:pt x="78" y="51"/>
                      </a:cubicBezTo>
                      <a:cubicBezTo>
                        <a:pt x="77" y="51"/>
                        <a:pt x="76" y="52"/>
                        <a:pt x="76" y="53"/>
                      </a:cubicBezTo>
                      <a:cubicBezTo>
                        <a:pt x="76" y="68"/>
                        <a:pt x="76" y="68"/>
                        <a:pt x="76" y="68"/>
                      </a:cubicBezTo>
                      <a:cubicBezTo>
                        <a:pt x="76" y="68"/>
                        <a:pt x="76" y="68"/>
                        <a:pt x="76" y="69"/>
                      </a:cubicBezTo>
                      <a:cubicBezTo>
                        <a:pt x="76" y="69"/>
                        <a:pt x="76" y="69"/>
                        <a:pt x="76" y="69"/>
                      </a:cubicBezTo>
                      <a:cubicBezTo>
                        <a:pt x="76" y="72"/>
                        <a:pt x="76" y="72"/>
                        <a:pt x="76" y="72"/>
                      </a:cubicBezTo>
                      <a:cubicBezTo>
                        <a:pt x="75" y="73"/>
                        <a:pt x="75" y="73"/>
                        <a:pt x="74" y="73"/>
                      </a:cubicBezTo>
                      <a:cubicBezTo>
                        <a:pt x="74" y="73"/>
                        <a:pt x="74" y="73"/>
                        <a:pt x="74" y="73"/>
                      </a:cubicBezTo>
                      <a:cubicBezTo>
                        <a:pt x="73" y="73"/>
                        <a:pt x="73" y="72"/>
                        <a:pt x="73" y="72"/>
                      </a:cubicBezTo>
                      <a:cubicBezTo>
                        <a:pt x="73" y="64"/>
                        <a:pt x="73" y="64"/>
                        <a:pt x="73" y="64"/>
                      </a:cubicBezTo>
                      <a:cubicBezTo>
                        <a:pt x="73" y="63"/>
                        <a:pt x="73" y="63"/>
                        <a:pt x="73" y="63"/>
                      </a:cubicBezTo>
                      <a:cubicBezTo>
                        <a:pt x="73" y="53"/>
                        <a:pt x="73" y="53"/>
                        <a:pt x="73" y="53"/>
                      </a:cubicBezTo>
                      <a:cubicBezTo>
                        <a:pt x="73" y="52"/>
                        <a:pt x="72" y="51"/>
                        <a:pt x="70" y="51"/>
                      </a:cubicBezTo>
                      <a:cubicBezTo>
                        <a:pt x="69" y="51"/>
                        <a:pt x="68" y="52"/>
                        <a:pt x="68" y="53"/>
                      </a:cubicBezTo>
                      <a:close/>
                      <a:moveTo>
                        <a:pt x="74" y="94"/>
                      </a:moveTo>
                      <a:cubicBezTo>
                        <a:pt x="74" y="95"/>
                        <a:pt x="74" y="95"/>
                        <a:pt x="74" y="95"/>
                      </a:cubicBezTo>
                      <a:cubicBezTo>
                        <a:pt x="67" y="99"/>
                        <a:pt x="67" y="99"/>
                        <a:pt x="67" y="99"/>
                      </a:cubicBezTo>
                      <a:cubicBezTo>
                        <a:pt x="66" y="100"/>
                        <a:pt x="66" y="100"/>
                        <a:pt x="66" y="100"/>
                      </a:cubicBezTo>
                      <a:cubicBezTo>
                        <a:pt x="66" y="100"/>
                        <a:pt x="66" y="100"/>
                        <a:pt x="66" y="100"/>
                      </a:cubicBezTo>
                      <a:cubicBezTo>
                        <a:pt x="66" y="100"/>
                        <a:pt x="66" y="100"/>
                        <a:pt x="66" y="100"/>
                      </a:cubicBezTo>
                      <a:cubicBezTo>
                        <a:pt x="58" y="104"/>
                        <a:pt x="58" y="104"/>
                        <a:pt x="58" y="104"/>
                      </a:cubicBezTo>
                      <a:cubicBezTo>
                        <a:pt x="57" y="105"/>
                        <a:pt x="56" y="107"/>
                        <a:pt x="57" y="108"/>
                      </a:cubicBezTo>
                      <a:cubicBezTo>
                        <a:pt x="57" y="109"/>
                        <a:pt x="58" y="109"/>
                        <a:pt x="59" y="109"/>
                      </a:cubicBezTo>
                      <a:cubicBezTo>
                        <a:pt x="60" y="109"/>
                        <a:pt x="60" y="109"/>
                        <a:pt x="60" y="109"/>
                      </a:cubicBezTo>
                      <a:cubicBezTo>
                        <a:pt x="68" y="104"/>
                        <a:pt x="68" y="104"/>
                        <a:pt x="68" y="104"/>
                      </a:cubicBezTo>
                      <a:cubicBezTo>
                        <a:pt x="69" y="104"/>
                        <a:pt x="70" y="104"/>
                        <a:pt x="70" y="105"/>
                      </a:cubicBezTo>
                      <a:cubicBezTo>
                        <a:pt x="70" y="105"/>
                        <a:pt x="70" y="105"/>
                        <a:pt x="70" y="105"/>
                      </a:cubicBezTo>
                      <a:cubicBezTo>
                        <a:pt x="71" y="105"/>
                        <a:pt x="70" y="106"/>
                        <a:pt x="70" y="106"/>
                      </a:cubicBezTo>
                      <a:cubicBezTo>
                        <a:pt x="60" y="112"/>
                        <a:pt x="60" y="112"/>
                        <a:pt x="60" y="112"/>
                      </a:cubicBezTo>
                      <a:cubicBezTo>
                        <a:pt x="60" y="112"/>
                        <a:pt x="60" y="112"/>
                        <a:pt x="60" y="112"/>
                      </a:cubicBezTo>
                      <a:cubicBezTo>
                        <a:pt x="56" y="114"/>
                        <a:pt x="50" y="117"/>
                        <a:pt x="46" y="117"/>
                      </a:cubicBezTo>
                      <a:cubicBezTo>
                        <a:pt x="46" y="117"/>
                        <a:pt x="46" y="117"/>
                        <a:pt x="46" y="117"/>
                      </a:cubicBezTo>
                      <a:cubicBezTo>
                        <a:pt x="46" y="117"/>
                        <a:pt x="46" y="117"/>
                        <a:pt x="46" y="117"/>
                      </a:cubicBezTo>
                      <a:cubicBezTo>
                        <a:pt x="46" y="117"/>
                        <a:pt x="46" y="117"/>
                        <a:pt x="46" y="117"/>
                      </a:cubicBezTo>
                      <a:cubicBezTo>
                        <a:pt x="46" y="117"/>
                        <a:pt x="45" y="117"/>
                        <a:pt x="45" y="117"/>
                      </a:cubicBezTo>
                      <a:cubicBezTo>
                        <a:pt x="44" y="117"/>
                        <a:pt x="44" y="117"/>
                        <a:pt x="44" y="117"/>
                      </a:cubicBezTo>
                      <a:cubicBezTo>
                        <a:pt x="43" y="116"/>
                        <a:pt x="42" y="116"/>
                        <a:pt x="41" y="117"/>
                      </a:cubicBezTo>
                      <a:cubicBezTo>
                        <a:pt x="35" y="121"/>
                        <a:pt x="35" y="121"/>
                        <a:pt x="35" y="121"/>
                      </a:cubicBezTo>
                      <a:cubicBezTo>
                        <a:pt x="25" y="104"/>
                        <a:pt x="25" y="104"/>
                        <a:pt x="25" y="104"/>
                      </a:cubicBezTo>
                      <a:cubicBezTo>
                        <a:pt x="29" y="101"/>
                        <a:pt x="29" y="101"/>
                        <a:pt x="29" y="101"/>
                      </a:cubicBezTo>
                      <a:cubicBezTo>
                        <a:pt x="30" y="101"/>
                        <a:pt x="30" y="100"/>
                        <a:pt x="30" y="99"/>
                      </a:cubicBezTo>
                      <a:cubicBezTo>
                        <a:pt x="31" y="92"/>
                        <a:pt x="33" y="90"/>
                        <a:pt x="36" y="88"/>
                      </a:cubicBezTo>
                      <a:cubicBezTo>
                        <a:pt x="37" y="87"/>
                        <a:pt x="40" y="85"/>
                        <a:pt x="41" y="81"/>
                      </a:cubicBezTo>
                      <a:cubicBezTo>
                        <a:pt x="43" y="77"/>
                        <a:pt x="45" y="76"/>
                        <a:pt x="45" y="76"/>
                      </a:cubicBezTo>
                      <a:cubicBezTo>
                        <a:pt x="46" y="77"/>
                        <a:pt x="46" y="77"/>
                        <a:pt x="47" y="78"/>
                      </a:cubicBezTo>
                      <a:cubicBezTo>
                        <a:pt x="47" y="80"/>
                        <a:pt x="45" y="84"/>
                        <a:pt x="44" y="86"/>
                      </a:cubicBezTo>
                      <a:cubicBezTo>
                        <a:pt x="43" y="87"/>
                        <a:pt x="44" y="89"/>
                        <a:pt x="45" y="89"/>
                      </a:cubicBezTo>
                      <a:cubicBezTo>
                        <a:pt x="46" y="90"/>
                        <a:pt x="47" y="90"/>
                        <a:pt x="48" y="89"/>
                      </a:cubicBezTo>
                      <a:cubicBezTo>
                        <a:pt x="48" y="89"/>
                        <a:pt x="48" y="89"/>
                        <a:pt x="48" y="89"/>
                      </a:cubicBezTo>
                      <a:cubicBezTo>
                        <a:pt x="55" y="85"/>
                        <a:pt x="55" y="85"/>
                        <a:pt x="55" y="85"/>
                      </a:cubicBezTo>
                      <a:cubicBezTo>
                        <a:pt x="55" y="85"/>
                        <a:pt x="55" y="85"/>
                        <a:pt x="55" y="85"/>
                      </a:cubicBezTo>
                      <a:cubicBezTo>
                        <a:pt x="65" y="79"/>
                        <a:pt x="65" y="79"/>
                        <a:pt x="65" y="79"/>
                      </a:cubicBezTo>
                      <a:cubicBezTo>
                        <a:pt x="65" y="79"/>
                        <a:pt x="66" y="79"/>
                        <a:pt x="67" y="80"/>
                      </a:cubicBezTo>
                      <a:cubicBezTo>
                        <a:pt x="67" y="80"/>
                        <a:pt x="67" y="80"/>
                        <a:pt x="67" y="80"/>
                      </a:cubicBezTo>
                      <a:cubicBezTo>
                        <a:pt x="67" y="80"/>
                        <a:pt x="67" y="81"/>
                        <a:pt x="67" y="81"/>
                      </a:cubicBezTo>
                      <a:cubicBezTo>
                        <a:pt x="67" y="81"/>
                        <a:pt x="67" y="81"/>
                        <a:pt x="66" y="82"/>
                      </a:cubicBezTo>
                      <a:cubicBezTo>
                        <a:pt x="66" y="82"/>
                        <a:pt x="66" y="82"/>
                        <a:pt x="66" y="82"/>
                      </a:cubicBezTo>
                      <a:cubicBezTo>
                        <a:pt x="66" y="82"/>
                        <a:pt x="66" y="82"/>
                        <a:pt x="66" y="82"/>
                      </a:cubicBezTo>
                      <a:cubicBezTo>
                        <a:pt x="50" y="91"/>
                        <a:pt x="50" y="91"/>
                        <a:pt x="50" y="91"/>
                      </a:cubicBezTo>
                      <a:cubicBezTo>
                        <a:pt x="49" y="92"/>
                        <a:pt x="49" y="93"/>
                        <a:pt x="49" y="94"/>
                      </a:cubicBezTo>
                      <a:cubicBezTo>
                        <a:pt x="50" y="95"/>
                        <a:pt x="51" y="96"/>
                        <a:pt x="51" y="96"/>
                      </a:cubicBezTo>
                      <a:cubicBezTo>
                        <a:pt x="52" y="96"/>
                        <a:pt x="52" y="96"/>
                        <a:pt x="53" y="95"/>
                      </a:cubicBezTo>
                      <a:cubicBezTo>
                        <a:pt x="69" y="86"/>
                        <a:pt x="69" y="86"/>
                        <a:pt x="69" y="86"/>
                      </a:cubicBezTo>
                      <a:cubicBezTo>
                        <a:pt x="69" y="86"/>
                        <a:pt x="69" y="86"/>
                        <a:pt x="69" y="86"/>
                      </a:cubicBezTo>
                      <a:cubicBezTo>
                        <a:pt x="69" y="86"/>
                        <a:pt x="69" y="86"/>
                        <a:pt x="69" y="86"/>
                      </a:cubicBezTo>
                      <a:cubicBezTo>
                        <a:pt x="69" y="86"/>
                        <a:pt x="69" y="86"/>
                        <a:pt x="69" y="86"/>
                      </a:cubicBezTo>
                      <a:cubicBezTo>
                        <a:pt x="72" y="84"/>
                        <a:pt x="72" y="84"/>
                        <a:pt x="72" y="84"/>
                      </a:cubicBezTo>
                      <a:cubicBezTo>
                        <a:pt x="72" y="84"/>
                        <a:pt x="73" y="84"/>
                        <a:pt x="74" y="85"/>
                      </a:cubicBezTo>
                      <a:cubicBezTo>
                        <a:pt x="74" y="85"/>
                        <a:pt x="74" y="85"/>
                        <a:pt x="74" y="85"/>
                      </a:cubicBezTo>
                      <a:cubicBezTo>
                        <a:pt x="74" y="85"/>
                        <a:pt x="74" y="86"/>
                        <a:pt x="74" y="86"/>
                      </a:cubicBezTo>
                      <a:cubicBezTo>
                        <a:pt x="74" y="86"/>
                        <a:pt x="74" y="86"/>
                        <a:pt x="73" y="87"/>
                      </a:cubicBezTo>
                      <a:cubicBezTo>
                        <a:pt x="71" y="88"/>
                        <a:pt x="71" y="88"/>
                        <a:pt x="71" y="88"/>
                      </a:cubicBezTo>
                      <a:cubicBezTo>
                        <a:pt x="70" y="88"/>
                        <a:pt x="70" y="88"/>
                        <a:pt x="70" y="88"/>
                      </a:cubicBezTo>
                      <a:cubicBezTo>
                        <a:pt x="66" y="91"/>
                        <a:pt x="66" y="91"/>
                        <a:pt x="66" y="91"/>
                      </a:cubicBezTo>
                      <a:cubicBezTo>
                        <a:pt x="66" y="91"/>
                        <a:pt x="66" y="91"/>
                        <a:pt x="66" y="91"/>
                      </a:cubicBezTo>
                      <a:cubicBezTo>
                        <a:pt x="54" y="98"/>
                        <a:pt x="54" y="98"/>
                        <a:pt x="54" y="98"/>
                      </a:cubicBezTo>
                      <a:cubicBezTo>
                        <a:pt x="53" y="98"/>
                        <a:pt x="52" y="100"/>
                        <a:pt x="53" y="101"/>
                      </a:cubicBezTo>
                      <a:cubicBezTo>
                        <a:pt x="54" y="102"/>
                        <a:pt x="54" y="102"/>
                        <a:pt x="55" y="102"/>
                      </a:cubicBezTo>
                      <a:cubicBezTo>
                        <a:pt x="56" y="102"/>
                        <a:pt x="56" y="102"/>
                        <a:pt x="57" y="102"/>
                      </a:cubicBezTo>
                      <a:cubicBezTo>
                        <a:pt x="69" y="95"/>
                        <a:pt x="69" y="95"/>
                        <a:pt x="69" y="95"/>
                      </a:cubicBezTo>
                      <a:cubicBezTo>
                        <a:pt x="69" y="95"/>
                        <a:pt x="70" y="94"/>
                        <a:pt x="70" y="94"/>
                      </a:cubicBezTo>
                      <a:cubicBezTo>
                        <a:pt x="70" y="94"/>
                        <a:pt x="70" y="94"/>
                        <a:pt x="70" y="94"/>
                      </a:cubicBezTo>
                      <a:cubicBezTo>
                        <a:pt x="73" y="93"/>
                        <a:pt x="73" y="93"/>
                        <a:pt x="73" y="93"/>
                      </a:cubicBezTo>
                      <a:cubicBezTo>
                        <a:pt x="73" y="93"/>
                        <a:pt x="73" y="93"/>
                        <a:pt x="73" y="93"/>
                      </a:cubicBezTo>
                      <a:cubicBezTo>
                        <a:pt x="74" y="93"/>
                        <a:pt x="74" y="93"/>
                        <a:pt x="74" y="93"/>
                      </a:cubicBezTo>
                      <a:cubicBezTo>
                        <a:pt x="74" y="93"/>
                        <a:pt x="74" y="93"/>
                        <a:pt x="74" y="93"/>
                      </a:cubicBezTo>
                      <a:cubicBezTo>
                        <a:pt x="75" y="94"/>
                        <a:pt x="75" y="94"/>
                        <a:pt x="74" y="94"/>
                      </a:cubicBezTo>
                      <a:close/>
                      <a:moveTo>
                        <a:pt x="80" y="86"/>
                      </a:moveTo>
                      <a:cubicBezTo>
                        <a:pt x="80" y="86"/>
                        <a:pt x="80" y="86"/>
                        <a:pt x="80" y="86"/>
                      </a:cubicBezTo>
                      <a:cubicBezTo>
                        <a:pt x="79" y="88"/>
                        <a:pt x="79" y="91"/>
                        <a:pt x="80" y="93"/>
                      </a:cubicBezTo>
                      <a:cubicBezTo>
                        <a:pt x="80" y="93"/>
                        <a:pt x="80" y="93"/>
                        <a:pt x="80" y="94"/>
                      </a:cubicBezTo>
                      <a:cubicBezTo>
                        <a:pt x="80" y="93"/>
                        <a:pt x="79" y="92"/>
                        <a:pt x="79" y="91"/>
                      </a:cubicBezTo>
                      <a:cubicBezTo>
                        <a:pt x="79" y="91"/>
                        <a:pt x="79" y="91"/>
                        <a:pt x="79" y="91"/>
                      </a:cubicBezTo>
                      <a:cubicBezTo>
                        <a:pt x="78" y="90"/>
                        <a:pt x="78" y="90"/>
                        <a:pt x="78" y="89"/>
                      </a:cubicBezTo>
                      <a:cubicBezTo>
                        <a:pt x="78" y="89"/>
                        <a:pt x="78" y="88"/>
                        <a:pt x="79" y="87"/>
                      </a:cubicBezTo>
                      <a:cubicBezTo>
                        <a:pt x="79" y="85"/>
                        <a:pt x="79" y="84"/>
                        <a:pt x="78" y="82"/>
                      </a:cubicBezTo>
                      <a:cubicBezTo>
                        <a:pt x="78" y="82"/>
                        <a:pt x="78" y="82"/>
                        <a:pt x="78" y="82"/>
                      </a:cubicBezTo>
                      <a:cubicBezTo>
                        <a:pt x="77" y="80"/>
                        <a:pt x="74" y="79"/>
                        <a:pt x="72" y="79"/>
                      </a:cubicBezTo>
                      <a:cubicBezTo>
                        <a:pt x="71" y="78"/>
                        <a:pt x="71" y="78"/>
                        <a:pt x="71" y="77"/>
                      </a:cubicBezTo>
                      <a:cubicBezTo>
                        <a:pt x="71" y="77"/>
                        <a:pt x="71" y="77"/>
                        <a:pt x="71" y="77"/>
                      </a:cubicBezTo>
                      <a:cubicBezTo>
                        <a:pt x="71" y="77"/>
                        <a:pt x="71" y="77"/>
                        <a:pt x="71" y="77"/>
                      </a:cubicBezTo>
                      <a:cubicBezTo>
                        <a:pt x="72" y="78"/>
                        <a:pt x="73" y="78"/>
                        <a:pt x="74" y="78"/>
                      </a:cubicBezTo>
                      <a:cubicBezTo>
                        <a:pt x="74" y="78"/>
                        <a:pt x="74" y="78"/>
                        <a:pt x="74" y="78"/>
                      </a:cubicBezTo>
                      <a:cubicBezTo>
                        <a:pt x="75" y="78"/>
                        <a:pt x="75" y="78"/>
                        <a:pt x="76" y="78"/>
                      </a:cubicBezTo>
                      <a:cubicBezTo>
                        <a:pt x="77" y="80"/>
                        <a:pt x="79" y="82"/>
                        <a:pt x="82" y="82"/>
                      </a:cubicBezTo>
                      <a:cubicBezTo>
                        <a:pt x="82" y="82"/>
                        <a:pt x="82" y="82"/>
                        <a:pt x="82" y="82"/>
                      </a:cubicBezTo>
                      <a:cubicBezTo>
                        <a:pt x="85" y="82"/>
                        <a:pt x="87" y="80"/>
                        <a:pt x="88" y="78"/>
                      </a:cubicBezTo>
                      <a:cubicBezTo>
                        <a:pt x="88" y="78"/>
                        <a:pt x="89" y="78"/>
                        <a:pt x="90" y="78"/>
                      </a:cubicBezTo>
                      <a:cubicBezTo>
                        <a:pt x="90" y="78"/>
                        <a:pt x="90" y="78"/>
                        <a:pt x="90" y="78"/>
                      </a:cubicBezTo>
                      <a:cubicBezTo>
                        <a:pt x="90" y="78"/>
                        <a:pt x="90" y="78"/>
                        <a:pt x="90" y="78"/>
                      </a:cubicBezTo>
                      <a:cubicBezTo>
                        <a:pt x="89" y="79"/>
                        <a:pt x="88" y="80"/>
                        <a:pt x="87" y="81"/>
                      </a:cubicBezTo>
                      <a:cubicBezTo>
                        <a:pt x="87" y="81"/>
                        <a:pt x="87" y="81"/>
                        <a:pt x="87" y="81"/>
                      </a:cubicBezTo>
                      <a:cubicBezTo>
                        <a:pt x="87" y="81"/>
                        <a:pt x="86" y="82"/>
                        <a:pt x="86" y="83"/>
                      </a:cubicBezTo>
                      <a:cubicBezTo>
                        <a:pt x="85" y="82"/>
                        <a:pt x="85" y="82"/>
                        <a:pt x="84" y="83"/>
                      </a:cubicBezTo>
                      <a:cubicBezTo>
                        <a:pt x="82" y="83"/>
                        <a:pt x="81" y="84"/>
                        <a:pt x="80" y="86"/>
                      </a:cubicBezTo>
                      <a:close/>
                      <a:moveTo>
                        <a:pt x="125" y="120"/>
                      </a:moveTo>
                      <a:cubicBezTo>
                        <a:pt x="123" y="119"/>
                        <a:pt x="123" y="119"/>
                        <a:pt x="123" y="119"/>
                      </a:cubicBezTo>
                      <a:cubicBezTo>
                        <a:pt x="123" y="119"/>
                        <a:pt x="123" y="119"/>
                        <a:pt x="123" y="119"/>
                      </a:cubicBezTo>
                      <a:cubicBezTo>
                        <a:pt x="123" y="119"/>
                        <a:pt x="123" y="119"/>
                        <a:pt x="123" y="119"/>
                      </a:cubicBezTo>
                      <a:cubicBezTo>
                        <a:pt x="122" y="119"/>
                        <a:pt x="122" y="119"/>
                        <a:pt x="121" y="119"/>
                      </a:cubicBezTo>
                      <a:cubicBezTo>
                        <a:pt x="121" y="119"/>
                        <a:pt x="121" y="119"/>
                        <a:pt x="121" y="119"/>
                      </a:cubicBezTo>
                      <a:cubicBezTo>
                        <a:pt x="120" y="118"/>
                        <a:pt x="119" y="118"/>
                        <a:pt x="118" y="118"/>
                      </a:cubicBezTo>
                      <a:cubicBezTo>
                        <a:pt x="114" y="120"/>
                        <a:pt x="112" y="120"/>
                        <a:pt x="110" y="120"/>
                      </a:cubicBezTo>
                      <a:cubicBezTo>
                        <a:pt x="110" y="120"/>
                        <a:pt x="109" y="120"/>
                        <a:pt x="109" y="120"/>
                      </a:cubicBezTo>
                      <a:cubicBezTo>
                        <a:pt x="109" y="120"/>
                        <a:pt x="109" y="120"/>
                        <a:pt x="109" y="120"/>
                      </a:cubicBezTo>
                      <a:cubicBezTo>
                        <a:pt x="109" y="120"/>
                        <a:pt x="109" y="120"/>
                        <a:pt x="108" y="120"/>
                      </a:cubicBezTo>
                      <a:cubicBezTo>
                        <a:pt x="108" y="120"/>
                        <a:pt x="108" y="120"/>
                        <a:pt x="108" y="120"/>
                      </a:cubicBezTo>
                      <a:cubicBezTo>
                        <a:pt x="108" y="120"/>
                        <a:pt x="108" y="120"/>
                        <a:pt x="108" y="119"/>
                      </a:cubicBezTo>
                      <a:cubicBezTo>
                        <a:pt x="108" y="119"/>
                        <a:pt x="108" y="119"/>
                        <a:pt x="108" y="119"/>
                      </a:cubicBezTo>
                      <a:cubicBezTo>
                        <a:pt x="107" y="119"/>
                        <a:pt x="106" y="119"/>
                        <a:pt x="104" y="119"/>
                      </a:cubicBezTo>
                      <a:cubicBezTo>
                        <a:pt x="102" y="118"/>
                        <a:pt x="100" y="118"/>
                        <a:pt x="97" y="118"/>
                      </a:cubicBezTo>
                      <a:cubicBezTo>
                        <a:pt x="93" y="119"/>
                        <a:pt x="92" y="118"/>
                        <a:pt x="91" y="117"/>
                      </a:cubicBezTo>
                      <a:cubicBezTo>
                        <a:pt x="91" y="116"/>
                        <a:pt x="91" y="116"/>
                        <a:pt x="92" y="115"/>
                      </a:cubicBezTo>
                      <a:cubicBezTo>
                        <a:pt x="93" y="114"/>
                        <a:pt x="98" y="113"/>
                        <a:pt x="100" y="113"/>
                      </a:cubicBezTo>
                      <a:cubicBezTo>
                        <a:pt x="101" y="113"/>
                        <a:pt x="103" y="112"/>
                        <a:pt x="103" y="111"/>
                      </a:cubicBezTo>
                      <a:cubicBezTo>
                        <a:pt x="103" y="110"/>
                        <a:pt x="102" y="109"/>
                        <a:pt x="101" y="109"/>
                      </a:cubicBezTo>
                      <a:cubicBezTo>
                        <a:pt x="101" y="109"/>
                        <a:pt x="101" y="109"/>
                        <a:pt x="101" y="108"/>
                      </a:cubicBezTo>
                      <a:cubicBezTo>
                        <a:pt x="94" y="104"/>
                        <a:pt x="94" y="104"/>
                        <a:pt x="94" y="104"/>
                      </a:cubicBezTo>
                      <a:cubicBezTo>
                        <a:pt x="94" y="104"/>
                        <a:pt x="94" y="104"/>
                        <a:pt x="94" y="104"/>
                      </a:cubicBezTo>
                      <a:cubicBezTo>
                        <a:pt x="84" y="99"/>
                        <a:pt x="84" y="99"/>
                        <a:pt x="84" y="99"/>
                      </a:cubicBezTo>
                      <a:cubicBezTo>
                        <a:pt x="84" y="98"/>
                        <a:pt x="84" y="98"/>
                        <a:pt x="83" y="98"/>
                      </a:cubicBezTo>
                      <a:cubicBezTo>
                        <a:pt x="83" y="98"/>
                        <a:pt x="83" y="97"/>
                        <a:pt x="84" y="97"/>
                      </a:cubicBezTo>
                      <a:cubicBezTo>
                        <a:pt x="84" y="97"/>
                        <a:pt x="84" y="97"/>
                        <a:pt x="84" y="97"/>
                      </a:cubicBezTo>
                      <a:cubicBezTo>
                        <a:pt x="84" y="96"/>
                        <a:pt x="84" y="96"/>
                        <a:pt x="84" y="96"/>
                      </a:cubicBezTo>
                      <a:cubicBezTo>
                        <a:pt x="85" y="96"/>
                        <a:pt x="85" y="96"/>
                        <a:pt x="85" y="96"/>
                      </a:cubicBezTo>
                      <a:cubicBezTo>
                        <a:pt x="85" y="96"/>
                        <a:pt x="85" y="96"/>
                        <a:pt x="85" y="96"/>
                      </a:cubicBezTo>
                      <a:cubicBezTo>
                        <a:pt x="85" y="96"/>
                        <a:pt x="85" y="96"/>
                        <a:pt x="85" y="96"/>
                      </a:cubicBezTo>
                      <a:cubicBezTo>
                        <a:pt x="86" y="96"/>
                        <a:pt x="86" y="96"/>
                        <a:pt x="86" y="96"/>
                      </a:cubicBezTo>
                      <a:cubicBezTo>
                        <a:pt x="101" y="105"/>
                        <a:pt x="101" y="105"/>
                        <a:pt x="101" y="105"/>
                      </a:cubicBezTo>
                      <a:cubicBezTo>
                        <a:pt x="102" y="106"/>
                        <a:pt x="102" y="106"/>
                        <a:pt x="103" y="106"/>
                      </a:cubicBezTo>
                      <a:cubicBezTo>
                        <a:pt x="103" y="106"/>
                        <a:pt x="104" y="105"/>
                        <a:pt x="105" y="105"/>
                      </a:cubicBezTo>
                      <a:cubicBezTo>
                        <a:pt x="106" y="103"/>
                        <a:pt x="105" y="102"/>
                        <a:pt x="104" y="101"/>
                      </a:cubicBezTo>
                      <a:cubicBezTo>
                        <a:pt x="88" y="92"/>
                        <a:pt x="88" y="92"/>
                        <a:pt x="88" y="92"/>
                      </a:cubicBezTo>
                      <a:cubicBezTo>
                        <a:pt x="88" y="92"/>
                        <a:pt x="88" y="92"/>
                        <a:pt x="88" y="92"/>
                      </a:cubicBezTo>
                      <a:cubicBezTo>
                        <a:pt x="88" y="92"/>
                        <a:pt x="88" y="92"/>
                        <a:pt x="88" y="92"/>
                      </a:cubicBezTo>
                      <a:cubicBezTo>
                        <a:pt x="88" y="92"/>
                        <a:pt x="88" y="92"/>
                        <a:pt x="88" y="92"/>
                      </a:cubicBezTo>
                      <a:cubicBezTo>
                        <a:pt x="85" y="90"/>
                        <a:pt x="85" y="90"/>
                        <a:pt x="85" y="90"/>
                      </a:cubicBezTo>
                      <a:cubicBezTo>
                        <a:pt x="84" y="90"/>
                        <a:pt x="84" y="89"/>
                        <a:pt x="84" y="88"/>
                      </a:cubicBezTo>
                      <a:cubicBezTo>
                        <a:pt x="84" y="88"/>
                        <a:pt x="84" y="88"/>
                        <a:pt x="84" y="88"/>
                      </a:cubicBezTo>
                      <a:cubicBezTo>
                        <a:pt x="85" y="88"/>
                        <a:pt x="85" y="88"/>
                        <a:pt x="85" y="88"/>
                      </a:cubicBezTo>
                      <a:cubicBezTo>
                        <a:pt x="85" y="88"/>
                        <a:pt x="86" y="87"/>
                        <a:pt x="86" y="88"/>
                      </a:cubicBezTo>
                      <a:cubicBezTo>
                        <a:pt x="89" y="89"/>
                        <a:pt x="89" y="89"/>
                        <a:pt x="89" y="89"/>
                      </a:cubicBezTo>
                      <a:cubicBezTo>
                        <a:pt x="89" y="89"/>
                        <a:pt x="89" y="89"/>
                        <a:pt x="89" y="90"/>
                      </a:cubicBezTo>
                      <a:cubicBezTo>
                        <a:pt x="93" y="92"/>
                        <a:pt x="93" y="92"/>
                        <a:pt x="93" y="92"/>
                      </a:cubicBezTo>
                      <a:cubicBezTo>
                        <a:pt x="93" y="92"/>
                        <a:pt x="94" y="92"/>
                        <a:pt x="94" y="92"/>
                      </a:cubicBezTo>
                      <a:cubicBezTo>
                        <a:pt x="105" y="99"/>
                        <a:pt x="105" y="99"/>
                        <a:pt x="105" y="99"/>
                      </a:cubicBezTo>
                      <a:cubicBezTo>
                        <a:pt x="106" y="99"/>
                        <a:pt x="106" y="99"/>
                        <a:pt x="106" y="99"/>
                      </a:cubicBezTo>
                      <a:cubicBezTo>
                        <a:pt x="107" y="99"/>
                        <a:pt x="108" y="99"/>
                        <a:pt x="109" y="98"/>
                      </a:cubicBezTo>
                      <a:cubicBezTo>
                        <a:pt x="109" y="97"/>
                        <a:pt x="109" y="95"/>
                        <a:pt x="108" y="94"/>
                      </a:cubicBezTo>
                      <a:cubicBezTo>
                        <a:pt x="95" y="87"/>
                        <a:pt x="95" y="87"/>
                        <a:pt x="95" y="87"/>
                      </a:cubicBezTo>
                      <a:cubicBezTo>
                        <a:pt x="95" y="87"/>
                        <a:pt x="95" y="87"/>
                        <a:pt x="95" y="87"/>
                      </a:cubicBezTo>
                      <a:cubicBezTo>
                        <a:pt x="95" y="87"/>
                        <a:pt x="94" y="87"/>
                        <a:pt x="94" y="87"/>
                      </a:cubicBezTo>
                      <a:cubicBezTo>
                        <a:pt x="92" y="85"/>
                        <a:pt x="92" y="85"/>
                        <a:pt x="92" y="85"/>
                      </a:cubicBezTo>
                      <a:cubicBezTo>
                        <a:pt x="91" y="85"/>
                        <a:pt x="91" y="85"/>
                        <a:pt x="91" y="84"/>
                      </a:cubicBezTo>
                      <a:cubicBezTo>
                        <a:pt x="91" y="84"/>
                        <a:pt x="91" y="84"/>
                        <a:pt x="91" y="83"/>
                      </a:cubicBezTo>
                      <a:cubicBezTo>
                        <a:pt x="91" y="83"/>
                        <a:pt x="91" y="83"/>
                        <a:pt x="91" y="83"/>
                      </a:cubicBezTo>
                      <a:cubicBezTo>
                        <a:pt x="92" y="83"/>
                        <a:pt x="92" y="83"/>
                        <a:pt x="92" y="83"/>
                      </a:cubicBezTo>
                      <a:cubicBezTo>
                        <a:pt x="92" y="83"/>
                        <a:pt x="93" y="83"/>
                        <a:pt x="93" y="83"/>
                      </a:cubicBezTo>
                      <a:cubicBezTo>
                        <a:pt x="101" y="87"/>
                        <a:pt x="101" y="87"/>
                        <a:pt x="101" y="87"/>
                      </a:cubicBezTo>
                      <a:cubicBezTo>
                        <a:pt x="101" y="87"/>
                        <a:pt x="101" y="87"/>
                        <a:pt x="101" y="87"/>
                      </a:cubicBezTo>
                      <a:cubicBezTo>
                        <a:pt x="101" y="87"/>
                        <a:pt x="101" y="87"/>
                        <a:pt x="101" y="87"/>
                      </a:cubicBezTo>
                      <a:cubicBezTo>
                        <a:pt x="109" y="92"/>
                        <a:pt x="109" y="92"/>
                        <a:pt x="109" y="92"/>
                      </a:cubicBezTo>
                      <a:cubicBezTo>
                        <a:pt x="110" y="92"/>
                        <a:pt x="110" y="92"/>
                        <a:pt x="110" y="92"/>
                      </a:cubicBezTo>
                      <a:cubicBezTo>
                        <a:pt x="111" y="92"/>
                        <a:pt x="112" y="92"/>
                        <a:pt x="113" y="91"/>
                      </a:cubicBezTo>
                      <a:cubicBezTo>
                        <a:pt x="113" y="90"/>
                        <a:pt x="113" y="88"/>
                        <a:pt x="112" y="88"/>
                      </a:cubicBezTo>
                      <a:cubicBezTo>
                        <a:pt x="104" y="83"/>
                        <a:pt x="104" y="83"/>
                        <a:pt x="104" y="83"/>
                      </a:cubicBezTo>
                      <a:cubicBezTo>
                        <a:pt x="103" y="83"/>
                        <a:pt x="103" y="82"/>
                        <a:pt x="103" y="81"/>
                      </a:cubicBezTo>
                      <a:cubicBezTo>
                        <a:pt x="103" y="81"/>
                        <a:pt x="103" y="81"/>
                        <a:pt x="103" y="81"/>
                      </a:cubicBezTo>
                      <a:cubicBezTo>
                        <a:pt x="104" y="81"/>
                        <a:pt x="104" y="80"/>
                        <a:pt x="105" y="81"/>
                      </a:cubicBezTo>
                      <a:cubicBezTo>
                        <a:pt x="114" y="86"/>
                        <a:pt x="114" y="86"/>
                        <a:pt x="114" y="86"/>
                      </a:cubicBezTo>
                      <a:cubicBezTo>
                        <a:pt x="114" y="86"/>
                        <a:pt x="114" y="86"/>
                        <a:pt x="114" y="86"/>
                      </a:cubicBezTo>
                      <a:cubicBezTo>
                        <a:pt x="120" y="89"/>
                        <a:pt x="127" y="95"/>
                        <a:pt x="127" y="98"/>
                      </a:cubicBezTo>
                      <a:cubicBezTo>
                        <a:pt x="127" y="99"/>
                        <a:pt x="128" y="100"/>
                        <a:pt x="128" y="100"/>
                      </a:cubicBezTo>
                      <a:cubicBezTo>
                        <a:pt x="135" y="104"/>
                        <a:pt x="135" y="104"/>
                        <a:pt x="135" y="104"/>
                      </a:cubicBezTo>
                      <a:lnTo>
                        <a:pt x="125" y="120"/>
                      </a:lnTo>
                      <a:close/>
                    </a:path>
                  </a:pathLst>
                </a:custGeom>
                <a:solidFill>
                  <a:srgbClr val="006975"/>
                </a:solidFill>
                <a:ln>
                  <a:noFill/>
                </a:ln>
              </p:spPr>
              <p:style>
                <a:lnRef idx="2">
                  <a:schemeClr val="accent6"/>
                </a:lnRef>
                <a:fillRef idx="1">
                  <a:schemeClr val="lt1"/>
                </a:fillRef>
                <a:effectRef idx="0">
                  <a:schemeClr val="accent6"/>
                </a:effectRef>
                <a:fontRef idx="minor">
                  <a:schemeClr val="dk1"/>
                </a:fontRef>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Butler Stencil Medium"/>
                    <a:ea typeface="+mn-ea"/>
                    <a:cs typeface="+mn-cs"/>
                  </a:endParaRPr>
                </a:p>
              </p:txBody>
            </p:sp>
            <p:sp>
              <p:nvSpPr>
                <p:cNvPr id="69" name="Rectangle 68">
                  <a:extLst>
                    <a:ext uri="{FF2B5EF4-FFF2-40B4-BE49-F238E27FC236}">
                      <a16:creationId xmlns:a16="http://schemas.microsoft.com/office/drawing/2014/main" id="{BCAA4647-2880-AD7C-0E42-65B7C133B409}"/>
                    </a:ext>
                  </a:extLst>
                </p:cNvPr>
                <p:cNvSpPr/>
                <p:nvPr userDrawn="1"/>
              </p:nvSpPr>
              <p:spPr>
                <a:xfrm>
                  <a:off x="1833701" y="3536397"/>
                  <a:ext cx="288862" cy="246221"/>
                </a:xfrm>
                <a:prstGeom prst="rect">
                  <a:avLst/>
                </a:prstGeom>
              </p:spPr>
              <p:txBody>
                <a:bodyPr wrap="none" tIns="0" bIns="0">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Light" panose="020F0302020204030204"/>
                      <a:ea typeface="+mn-ea"/>
                      <a:cs typeface="+mn-cs"/>
                    </a:rPr>
                    <a:t>1</a:t>
                  </a:r>
                </a:p>
              </p:txBody>
            </p:sp>
          </p:grpSp>
          <p:grpSp>
            <p:nvGrpSpPr>
              <p:cNvPr id="54" name="Group 53">
                <a:extLst>
                  <a:ext uri="{FF2B5EF4-FFF2-40B4-BE49-F238E27FC236}">
                    <a16:creationId xmlns:a16="http://schemas.microsoft.com/office/drawing/2014/main" id="{7CF05CF5-73E1-6DB6-C581-A52ECFDEC7AA}"/>
                  </a:ext>
                </a:extLst>
              </p:cNvPr>
              <p:cNvGrpSpPr/>
              <p:nvPr userDrawn="1"/>
            </p:nvGrpSpPr>
            <p:grpSpPr>
              <a:xfrm>
                <a:off x="3873906" y="2003603"/>
                <a:ext cx="2325756" cy="1679713"/>
                <a:chOff x="3608960" y="2207680"/>
                <a:chExt cx="2325756" cy="1679713"/>
              </a:xfrm>
            </p:grpSpPr>
            <p:sp>
              <p:nvSpPr>
                <p:cNvPr id="64" name="Rectangle 63">
                  <a:extLst>
                    <a:ext uri="{FF2B5EF4-FFF2-40B4-BE49-F238E27FC236}">
                      <a16:creationId xmlns:a16="http://schemas.microsoft.com/office/drawing/2014/main" id="{DCDCE973-21D4-0381-B9EB-EA8148E865CF}"/>
                    </a:ext>
                  </a:extLst>
                </p:cNvPr>
                <p:cNvSpPr/>
                <p:nvPr userDrawn="1"/>
              </p:nvSpPr>
              <p:spPr>
                <a:xfrm>
                  <a:off x="3608960" y="2207680"/>
                  <a:ext cx="2325756" cy="1679713"/>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100"/>
                    </a:spcAft>
                    <a:buClrTx/>
                    <a:buSzTx/>
                    <a:buFontTx/>
                    <a:buNone/>
                    <a:tabLst/>
                    <a:defRPr/>
                  </a:pPr>
                  <a:endParaRPr kumimoji="0" lang="en-US" sz="1800" b="1" i="0" u="none" strike="noStrike" kern="1200" cap="none" spc="50" normalizeH="0" baseline="0" noProof="0" dirty="0">
                    <a:ln>
                      <a:noFill/>
                    </a:ln>
                    <a:solidFill>
                      <a:srgbClr val="416CA9"/>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100"/>
                    </a:spcAft>
                    <a:buClrTx/>
                    <a:buSzTx/>
                    <a:buFontTx/>
                    <a:buNone/>
                    <a:tabLst/>
                    <a:defRPr/>
                  </a:pPr>
                  <a:r>
                    <a:rPr kumimoji="0" lang="en-US" sz="1800" b="1" i="0" u="none" strike="noStrike" kern="1200" cap="none" spc="50" normalizeH="0" baseline="0" noProof="0" dirty="0">
                      <a:ln>
                        <a:noFill/>
                      </a:ln>
                      <a:solidFill>
                        <a:srgbClr val="000000"/>
                      </a:solidFill>
                      <a:effectLst/>
                      <a:uLnTx/>
                      <a:uFillTx/>
                      <a:latin typeface="Calibri" panose="020F0502020204030204"/>
                      <a:ea typeface="+mn-ea"/>
                      <a:cs typeface="+mn-cs"/>
                    </a:rPr>
                    <a:t>Democratic Member Control</a:t>
                  </a:r>
                </a:p>
              </p:txBody>
            </p:sp>
            <p:sp>
              <p:nvSpPr>
                <p:cNvPr id="65" name="Freeform 14">
                  <a:extLst>
                    <a:ext uri="{FF2B5EF4-FFF2-40B4-BE49-F238E27FC236}">
                      <a16:creationId xmlns:a16="http://schemas.microsoft.com/office/drawing/2014/main" id="{5F4F3CB4-087E-DDED-07DE-58EDFE24C1AA}"/>
                    </a:ext>
                  </a:extLst>
                </p:cNvPr>
                <p:cNvSpPr>
                  <a:spLocks noChangeAspect="1" noEditPoints="1"/>
                </p:cNvSpPr>
                <p:nvPr userDrawn="1"/>
              </p:nvSpPr>
              <p:spPr bwMode="auto">
                <a:xfrm>
                  <a:off x="4477569" y="2332162"/>
                  <a:ext cx="553793" cy="457200"/>
                </a:xfrm>
                <a:custGeom>
                  <a:avLst/>
                  <a:gdLst>
                    <a:gd name="T0" fmla="*/ 160 w 160"/>
                    <a:gd name="T1" fmla="*/ 68 h 131"/>
                    <a:gd name="T2" fmla="*/ 160 w 160"/>
                    <a:gd name="T3" fmla="*/ 68 h 131"/>
                    <a:gd name="T4" fmla="*/ 148 w 160"/>
                    <a:gd name="T5" fmla="*/ 14 h 131"/>
                    <a:gd name="T6" fmla="*/ 147 w 160"/>
                    <a:gd name="T7" fmla="*/ 9 h 131"/>
                    <a:gd name="T8" fmla="*/ 82 w 160"/>
                    <a:gd name="T9" fmla="*/ 6 h 131"/>
                    <a:gd name="T10" fmla="*/ 80 w 160"/>
                    <a:gd name="T11" fmla="*/ 0 h 131"/>
                    <a:gd name="T12" fmla="*/ 78 w 160"/>
                    <a:gd name="T13" fmla="*/ 6 h 131"/>
                    <a:gd name="T14" fmla="*/ 63 w 160"/>
                    <a:gd name="T15" fmla="*/ 24 h 131"/>
                    <a:gd name="T16" fmla="*/ 10 w 160"/>
                    <a:gd name="T17" fmla="*/ 35 h 131"/>
                    <a:gd name="T18" fmla="*/ 13 w 160"/>
                    <a:gd name="T19" fmla="*/ 37 h 131"/>
                    <a:gd name="T20" fmla="*/ 0 w 160"/>
                    <a:gd name="T21" fmla="*/ 83 h 131"/>
                    <a:gd name="T22" fmla="*/ 0 w 160"/>
                    <a:gd name="T23" fmla="*/ 84 h 131"/>
                    <a:gd name="T24" fmla="*/ 0 w 160"/>
                    <a:gd name="T25" fmla="*/ 85 h 131"/>
                    <a:gd name="T26" fmla="*/ 60 w 160"/>
                    <a:gd name="T27" fmla="*/ 85 h 131"/>
                    <a:gd name="T28" fmla="*/ 60 w 160"/>
                    <a:gd name="T29" fmla="*/ 84 h 131"/>
                    <a:gd name="T30" fmla="*/ 59 w 160"/>
                    <a:gd name="T31" fmla="*/ 83 h 131"/>
                    <a:gd name="T32" fmla="*/ 64 w 160"/>
                    <a:gd name="T33" fmla="*/ 28 h 131"/>
                    <a:gd name="T34" fmla="*/ 78 w 160"/>
                    <a:gd name="T35" fmla="*/ 127 h 131"/>
                    <a:gd name="T36" fmla="*/ 46 w 160"/>
                    <a:gd name="T37" fmla="*/ 129 h 131"/>
                    <a:gd name="T38" fmla="*/ 112 w 160"/>
                    <a:gd name="T39" fmla="*/ 131 h 131"/>
                    <a:gd name="T40" fmla="*/ 112 w 160"/>
                    <a:gd name="T41" fmla="*/ 127 h 131"/>
                    <a:gd name="T42" fmla="*/ 82 w 160"/>
                    <a:gd name="T43" fmla="*/ 40 h 131"/>
                    <a:gd name="T44" fmla="*/ 97 w 160"/>
                    <a:gd name="T45" fmla="*/ 23 h 131"/>
                    <a:gd name="T46" fmla="*/ 101 w 160"/>
                    <a:gd name="T47" fmla="*/ 68 h 131"/>
                    <a:gd name="T48" fmla="*/ 100 w 160"/>
                    <a:gd name="T49" fmla="*/ 68 h 131"/>
                    <a:gd name="T50" fmla="*/ 100 w 160"/>
                    <a:gd name="T51" fmla="*/ 69 h 131"/>
                    <a:gd name="T52" fmla="*/ 160 w 160"/>
                    <a:gd name="T53" fmla="*/ 69 h 131"/>
                    <a:gd name="T54" fmla="*/ 30 w 160"/>
                    <a:gd name="T55" fmla="*/ 37 h 131"/>
                    <a:gd name="T56" fmla="*/ 6 w 160"/>
                    <a:gd name="T57" fmla="*/ 82 h 131"/>
                    <a:gd name="T58" fmla="*/ 30 w 160"/>
                    <a:gd name="T59" fmla="*/ 110 h 131"/>
                    <a:gd name="T60" fmla="*/ 55 w 160"/>
                    <a:gd name="T61" fmla="*/ 87 h 131"/>
                    <a:gd name="T62" fmla="*/ 80 w 160"/>
                    <a:gd name="T63" fmla="*/ 35 h 131"/>
                    <a:gd name="T64" fmla="*/ 80 w 160"/>
                    <a:gd name="T65" fmla="*/ 35 h 131"/>
                    <a:gd name="T66" fmla="*/ 68 w 160"/>
                    <a:gd name="T67" fmla="*/ 25 h 131"/>
                    <a:gd name="T68" fmla="*/ 68 w 160"/>
                    <a:gd name="T69" fmla="*/ 23 h 131"/>
                    <a:gd name="T70" fmla="*/ 92 w 160"/>
                    <a:gd name="T71" fmla="*/ 23 h 131"/>
                    <a:gd name="T72" fmla="*/ 154 w 160"/>
                    <a:gd name="T73" fmla="*/ 66 h 131"/>
                    <a:gd name="T74" fmla="*/ 130 w 160"/>
                    <a:gd name="T75" fmla="*/ 21 h 131"/>
                    <a:gd name="T76" fmla="*/ 130 w 160"/>
                    <a:gd name="T77" fmla="*/ 94 h 131"/>
                    <a:gd name="T78" fmla="*/ 155 w 160"/>
                    <a:gd name="T79" fmla="*/ 7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0" h="131">
                      <a:moveTo>
                        <a:pt x="160" y="69"/>
                      </a:moveTo>
                      <a:cubicBezTo>
                        <a:pt x="160" y="69"/>
                        <a:pt x="160" y="68"/>
                        <a:pt x="160" y="68"/>
                      </a:cubicBezTo>
                      <a:cubicBezTo>
                        <a:pt x="160" y="68"/>
                        <a:pt x="160" y="68"/>
                        <a:pt x="160" y="68"/>
                      </a:cubicBezTo>
                      <a:cubicBezTo>
                        <a:pt x="160" y="68"/>
                        <a:pt x="160" y="68"/>
                        <a:pt x="160" y="68"/>
                      </a:cubicBezTo>
                      <a:cubicBezTo>
                        <a:pt x="133" y="17"/>
                        <a:pt x="133" y="17"/>
                        <a:pt x="133" y="17"/>
                      </a:cubicBezTo>
                      <a:cubicBezTo>
                        <a:pt x="148" y="14"/>
                        <a:pt x="148" y="14"/>
                        <a:pt x="148" y="14"/>
                      </a:cubicBezTo>
                      <a:cubicBezTo>
                        <a:pt x="149" y="14"/>
                        <a:pt x="150" y="13"/>
                        <a:pt x="150" y="11"/>
                      </a:cubicBezTo>
                      <a:cubicBezTo>
                        <a:pt x="149" y="10"/>
                        <a:pt x="148" y="9"/>
                        <a:pt x="147" y="9"/>
                      </a:cubicBezTo>
                      <a:cubicBezTo>
                        <a:pt x="96" y="18"/>
                        <a:pt x="96" y="18"/>
                        <a:pt x="96" y="18"/>
                      </a:cubicBezTo>
                      <a:cubicBezTo>
                        <a:pt x="94" y="12"/>
                        <a:pt x="89" y="7"/>
                        <a:pt x="82" y="6"/>
                      </a:cubicBezTo>
                      <a:cubicBezTo>
                        <a:pt x="82" y="2"/>
                        <a:pt x="82" y="2"/>
                        <a:pt x="82" y="2"/>
                      </a:cubicBezTo>
                      <a:cubicBezTo>
                        <a:pt x="82" y="1"/>
                        <a:pt x="81" y="0"/>
                        <a:pt x="80" y="0"/>
                      </a:cubicBezTo>
                      <a:cubicBezTo>
                        <a:pt x="79" y="0"/>
                        <a:pt x="78" y="1"/>
                        <a:pt x="78" y="2"/>
                      </a:cubicBezTo>
                      <a:cubicBezTo>
                        <a:pt x="78" y="6"/>
                        <a:pt x="78" y="6"/>
                        <a:pt x="78" y="6"/>
                      </a:cubicBezTo>
                      <a:cubicBezTo>
                        <a:pt x="69" y="7"/>
                        <a:pt x="63" y="14"/>
                        <a:pt x="63" y="23"/>
                      </a:cubicBezTo>
                      <a:cubicBezTo>
                        <a:pt x="63" y="23"/>
                        <a:pt x="63" y="23"/>
                        <a:pt x="63" y="24"/>
                      </a:cubicBezTo>
                      <a:cubicBezTo>
                        <a:pt x="12" y="32"/>
                        <a:pt x="12" y="32"/>
                        <a:pt x="12" y="32"/>
                      </a:cubicBezTo>
                      <a:cubicBezTo>
                        <a:pt x="11" y="32"/>
                        <a:pt x="10" y="33"/>
                        <a:pt x="10" y="35"/>
                      </a:cubicBezTo>
                      <a:cubicBezTo>
                        <a:pt x="10" y="36"/>
                        <a:pt x="12" y="37"/>
                        <a:pt x="13" y="37"/>
                      </a:cubicBezTo>
                      <a:cubicBezTo>
                        <a:pt x="13" y="37"/>
                        <a:pt x="13" y="37"/>
                        <a:pt x="13" y="37"/>
                      </a:cubicBezTo>
                      <a:cubicBezTo>
                        <a:pt x="26" y="35"/>
                        <a:pt x="26" y="35"/>
                        <a:pt x="26" y="35"/>
                      </a:cubicBezTo>
                      <a:cubicBezTo>
                        <a:pt x="0" y="83"/>
                        <a:pt x="0" y="83"/>
                        <a:pt x="0" y="83"/>
                      </a:cubicBezTo>
                      <a:cubicBezTo>
                        <a:pt x="0" y="83"/>
                        <a:pt x="0" y="83"/>
                        <a:pt x="0" y="84"/>
                      </a:cubicBezTo>
                      <a:cubicBezTo>
                        <a:pt x="0" y="84"/>
                        <a:pt x="0" y="84"/>
                        <a:pt x="0" y="84"/>
                      </a:cubicBezTo>
                      <a:cubicBezTo>
                        <a:pt x="0" y="84"/>
                        <a:pt x="0" y="84"/>
                        <a:pt x="0" y="84"/>
                      </a:cubicBezTo>
                      <a:cubicBezTo>
                        <a:pt x="0" y="84"/>
                        <a:pt x="0" y="85"/>
                        <a:pt x="0" y="85"/>
                      </a:cubicBezTo>
                      <a:cubicBezTo>
                        <a:pt x="0" y="101"/>
                        <a:pt x="13" y="114"/>
                        <a:pt x="30" y="114"/>
                      </a:cubicBezTo>
                      <a:cubicBezTo>
                        <a:pt x="46" y="114"/>
                        <a:pt x="60" y="101"/>
                        <a:pt x="60" y="85"/>
                      </a:cubicBezTo>
                      <a:cubicBezTo>
                        <a:pt x="60" y="85"/>
                        <a:pt x="60" y="84"/>
                        <a:pt x="60" y="84"/>
                      </a:cubicBezTo>
                      <a:cubicBezTo>
                        <a:pt x="60" y="84"/>
                        <a:pt x="60" y="84"/>
                        <a:pt x="60" y="84"/>
                      </a:cubicBezTo>
                      <a:cubicBezTo>
                        <a:pt x="60" y="84"/>
                        <a:pt x="60" y="84"/>
                        <a:pt x="60" y="84"/>
                      </a:cubicBezTo>
                      <a:cubicBezTo>
                        <a:pt x="60" y="83"/>
                        <a:pt x="60" y="83"/>
                        <a:pt x="59" y="83"/>
                      </a:cubicBezTo>
                      <a:cubicBezTo>
                        <a:pt x="33" y="33"/>
                        <a:pt x="33" y="33"/>
                        <a:pt x="33" y="33"/>
                      </a:cubicBezTo>
                      <a:cubicBezTo>
                        <a:pt x="64" y="28"/>
                        <a:pt x="64" y="28"/>
                        <a:pt x="64" y="28"/>
                      </a:cubicBezTo>
                      <a:cubicBezTo>
                        <a:pt x="66" y="34"/>
                        <a:pt x="71" y="39"/>
                        <a:pt x="78" y="40"/>
                      </a:cubicBezTo>
                      <a:cubicBezTo>
                        <a:pt x="78" y="127"/>
                        <a:pt x="78" y="127"/>
                        <a:pt x="78" y="127"/>
                      </a:cubicBezTo>
                      <a:cubicBezTo>
                        <a:pt x="48" y="127"/>
                        <a:pt x="48" y="127"/>
                        <a:pt x="48" y="127"/>
                      </a:cubicBezTo>
                      <a:cubicBezTo>
                        <a:pt x="47" y="127"/>
                        <a:pt x="46" y="128"/>
                        <a:pt x="46" y="129"/>
                      </a:cubicBezTo>
                      <a:cubicBezTo>
                        <a:pt x="46" y="130"/>
                        <a:pt x="47" y="131"/>
                        <a:pt x="48" y="131"/>
                      </a:cubicBezTo>
                      <a:cubicBezTo>
                        <a:pt x="112" y="131"/>
                        <a:pt x="112" y="131"/>
                        <a:pt x="112" y="131"/>
                      </a:cubicBezTo>
                      <a:cubicBezTo>
                        <a:pt x="113" y="131"/>
                        <a:pt x="114" y="130"/>
                        <a:pt x="114" y="129"/>
                      </a:cubicBezTo>
                      <a:cubicBezTo>
                        <a:pt x="114" y="128"/>
                        <a:pt x="113" y="127"/>
                        <a:pt x="112" y="127"/>
                      </a:cubicBezTo>
                      <a:cubicBezTo>
                        <a:pt x="82" y="127"/>
                        <a:pt x="82" y="127"/>
                        <a:pt x="82" y="127"/>
                      </a:cubicBezTo>
                      <a:cubicBezTo>
                        <a:pt x="82" y="40"/>
                        <a:pt x="82" y="40"/>
                        <a:pt x="82" y="40"/>
                      </a:cubicBezTo>
                      <a:cubicBezTo>
                        <a:pt x="91" y="39"/>
                        <a:pt x="97" y="32"/>
                        <a:pt x="97" y="23"/>
                      </a:cubicBezTo>
                      <a:cubicBezTo>
                        <a:pt x="97" y="23"/>
                        <a:pt x="97" y="23"/>
                        <a:pt x="97" y="23"/>
                      </a:cubicBezTo>
                      <a:cubicBezTo>
                        <a:pt x="127" y="18"/>
                        <a:pt x="127" y="18"/>
                        <a:pt x="127" y="18"/>
                      </a:cubicBezTo>
                      <a:cubicBezTo>
                        <a:pt x="101" y="68"/>
                        <a:pt x="101" y="68"/>
                        <a:pt x="101" y="68"/>
                      </a:cubicBezTo>
                      <a:cubicBezTo>
                        <a:pt x="100" y="68"/>
                        <a:pt x="100" y="68"/>
                        <a:pt x="100" y="68"/>
                      </a:cubicBezTo>
                      <a:cubicBezTo>
                        <a:pt x="100" y="68"/>
                        <a:pt x="100" y="68"/>
                        <a:pt x="100" y="68"/>
                      </a:cubicBezTo>
                      <a:cubicBezTo>
                        <a:pt x="100" y="68"/>
                        <a:pt x="100" y="69"/>
                        <a:pt x="100" y="69"/>
                      </a:cubicBezTo>
                      <a:cubicBezTo>
                        <a:pt x="100" y="69"/>
                        <a:pt x="100" y="69"/>
                        <a:pt x="100" y="69"/>
                      </a:cubicBezTo>
                      <a:cubicBezTo>
                        <a:pt x="100" y="85"/>
                        <a:pt x="114" y="99"/>
                        <a:pt x="130" y="99"/>
                      </a:cubicBezTo>
                      <a:cubicBezTo>
                        <a:pt x="147" y="99"/>
                        <a:pt x="160" y="85"/>
                        <a:pt x="160" y="69"/>
                      </a:cubicBezTo>
                      <a:cubicBezTo>
                        <a:pt x="160" y="69"/>
                        <a:pt x="160" y="69"/>
                        <a:pt x="160" y="69"/>
                      </a:cubicBezTo>
                      <a:close/>
                      <a:moveTo>
                        <a:pt x="30" y="37"/>
                      </a:moveTo>
                      <a:cubicBezTo>
                        <a:pt x="53" y="82"/>
                        <a:pt x="53" y="82"/>
                        <a:pt x="53" y="82"/>
                      </a:cubicBezTo>
                      <a:cubicBezTo>
                        <a:pt x="6" y="82"/>
                        <a:pt x="6" y="82"/>
                        <a:pt x="6" y="82"/>
                      </a:cubicBezTo>
                      <a:lnTo>
                        <a:pt x="30" y="37"/>
                      </a:lnTo>
                      <a:close/>
                      <a:moveTo>
                        <a:pt x="30" y="110"/>
                      </a:moveTo>
                      <a:cubicBezTo>
                        <a:pt x="17" y="110"/>
                        <a:pt x="6" y="100"/>
                        <a:pt x="5" y="87"/>
                      </a:cubicBezTo>
                      <a:cubicBezTo>
                        <a:pt x="55" y="87"/>
                        <a:pt x="55" y="87"/>
                        <a:pt x="55" y="87"/>
                      </a:cubicBezTo>
                      <a:cubicBezTo>
                        <a:pt x="54" y="100"/>
                        <a:pt x="43" y="110"/>
                        <a:pt x="30" y="110"/>
                      </a:cubicBezTo>
                      <a:close/>
                      <a:moveTo>
                        <a:pt x="80" y="35"/>
                      </a:moveTo>
                      <a:cubicBezTo>
                        <a:pt x="80" y="35"/>
                        <a:pt x="80" y="35"/>
                        <a:pt x="80" y="35"/>
                      </a:cubicBezTo>
                      <a:cubicBezTo>
                        <a:pt x="80" y="35"/>
                        <a:pt x="80" y="35"/>
                        <a:pt x="80" y="35"/>
                      </a:cubicBezTo>
                      <a:cubicBezTo>
                        <a:pt x="74" y="35"/>
                        <a:pt x="69" y="31"/>
                        <a:pt x="68" y="26"/>
                      </a:cubicBezTo>
                      <a:cubicBezTo>
                        <a:pt x="68" y="25"/>
                        <a:pt x="68" y="25"/>
                        <a:pt x="68" y="25"/>
                      </a:cubicBezTo>
                      <a:cubicBezTo>
                        <a:pt x="68" y="25"/>
                        <a:pt x="68" y="25"/>
                        <a:pt x="68" y="25"/>
                      </a:cubicBezTo>
                      <a:cubicBezTo>
                        <a:pt x="68" y="24"/>
                        <a:pt x="68" y="24"/>
                        <a:pt x="68" y="23"/>
                      </a:cubicBezTo>
                      <a:cubicBezTo>
                        <a:pt x="68" y="16"/>
                        <a:pt x="73" y="11"/>
                        <a:pt x="80" y="11"/>
                      </a:cubicBezTo>
                      <a:cubicBezTo>
                        <a:pt x="87" y="11"/>
                        <a:pt x="92" y="16"/>
                        <a:pt x="92" y="23"/>
                      </a:cubicBezTo>
                      <a:cubicBezTo>
                        <a:pt x="92" y="30"/>
                        <a:pt x="87" y="35"/>
                        <a:pt x="80" y="35"/>
                      </a:cubicBezTo>
                      <a:close/>
                      <a:moveTo>
                        <a:pt x="154" y="66"/>
                      </a:moveTo>
                      <a:cubicBezTo>
                        <a:pt x="107" y="66"/>
                        <a:pt x="107" y="66"/>
                        <a:pt x="107" y="66"/>
                      </a:cubicBezTo>
                      <a:cubicBezTo>
                        <a:pt x="130" y="21"/>
                        <a:pt x="130" y="21"/>
                        <a:pt x="130" y="21"/>
                      </a:cubicBezTo>
                      <a:lnTo>
                        <a:pt x="154" y="66"/>
                      </a:lnTo>
                      <a:close/>
                      <a:moveTo>
                        <a:pt x="130" y="94"/>
                      </a:moveTo>
                      <a:cubicBezTo>
                        <a:pt x="117" y="94"/>
                        <a:pt x="106" y="84"/>
                        <a:pt x="105" y="71"/>
                      </a:cubicBezTo>
                      <a:cubicBezTo>
                        <a:pt x="155" y="71"/>
                        <a:pt x="155" y="71"/>
                        <a:pt x="155" y="71"/>
                      </a:cubicBezTo>
                      <a:cubicBezTo>
                        <a:pt x="154" y="84"/>
                        <a:pt x="143" y="94"/>
                        <a:pt x="130" y="94"/>
                      </a:cubicBezTo>
                      <a:close/>
                    </a:path>
                  </a:pathLst>
                </a:custGeom>
                <a:solidFill>
                  <a:srgbClr val="006975"/>
                </a:solidFill>
                <a:ln w="12700">
                  <a:miter lim="400000"/>
                </a:ln>
                <a:effec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Butler Stencil Medium"/>
                    <a:ea typeface="+mn-ea"/>
                    <a:cs typeface="+mn-cs"/>
                  </a:endParaRPr>
                </a:p>
              </p:txBody>
            </p:sp>
            <p:sp>
              <p:nvSpPr>
                <p:cNvPr id="66" name="Rectangle 65">
                  <a:extLst>
                    <a:ext uri="{FF2B5EF4-FFF2-40B4-BE49-F238E27FC236}">
                      <a16:creationId xmlns:a16="http://schemas.microsoft.com/office/drawing/2014/main" id="{61C13EB6-73DD-8EF2-B5B1-E0A730D6282E}"/>
                    </a:ext>
                  </a:extLst>
                </p:cNvPr>
                <p:cNvSpPr/>
                <p:nvPr userDrawn="1"/>
              </p:nvSpPr>
              <p:spPr>
                <a:xfrm>
                  <a:off x="4610035" y="3523541"/>
                  <a:ext cx="288862" cy="246221"/>
                </a:xfrm>
                <a:prstGeom prst="rect">
                  <a:avLst/>
                </a:prstGeom>
              </p:spPr>
              <p:txBody>
                <a:bodyPr wrap="none" tIns="0" bIns="0">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Light" panose="020F0302020204030204"/>
                      <a:ea typeface="+mn-ea"/>
                      <a:cs typeface="+mn-cs"/>
                    </a:rPr>
                    <a:t>2</a:t>
                  </a:r>
                </a:p>
              </p:txBody>
            </p:sp>
          </p:grpSp>
          <p:grpSp>
            <p:nvGrpSpPr>
              <p:cNvPr id="55" name="Group 54">
                <a:extLst>
                  <a:ext uri="{FF2B5EF4-FFF2-40B4-BE49-F238E27FC236}">
                    <a16:creationId xmlns:a16="http://schemas.microsoft.com/office/drawing/2014/main" id="{9CC7BBB8-2039-B988-BF7F-BD0444928D3D}"/>
                  </a:ext>
                </a:extLst>
              </p:cNvPr>
              <p:cNvGrpSpPr/>
              <p:nvPr userDrawn="1"/>
            </p:nvGrpSpPr>
            <p:grpSpPr>
              <a:xfrm>
                <a:off x="6556979" y="2003605"/>
                <a:ext cx="2325756" cy="1679713"/>
                <a:chOff x="6359233" y="2207681"/>
                <a:chExt cx="2325756" cy="1679713"/>
              </a:xfrm>
            </p:grpSpPr>
            <p:sp>
              <p:nvSpPr>
                <p:cNvPr id="61" name="Rectangle 60">
                  <a:extLst>
                    <a:ext uri="{FF2B5EF4-FFF2-40B4-BE49-F238E27FC236}">
                      <a16:creationId xmlns:a16="http://schemas.microsoft.com/office/drawing/2014/main" id="{573B39CD-CE1C-3DDF-32FF-091FB33D43A6}"/>
                    </a:ext>
                  </a:extLst>
                </p:cNvPr>
                <p:cNvSpPr/>
                <p:nvPr userDrawn="1"/>
              </p:nvSpPr>
              <p:spPr>
                <a:xfrm>
                  <a:off x="6359233" y="2207681"/>
                  <a:ext cx="2325756" cy="1679713"/>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100"/>
                    </a:spcAft>
                    <a:buClrTx/>
                    <a:buSzTx/>
                    <a:buFontTx/>
                    <a:buNone/>
                    <a:tabLst/>
                    <a:defRPr/>
                  </a:pPr>
                  <a:endParaRPr kumimoji="0" lang="en-US" sz="1800" b="1" i="0" u="none" strike="noStrike" kern="1200" cap="none" spc="50" normalizeH="0" baseline="0" noProof="0" dirty="0">
                    <a:ln>
                      <a:noFill/>
                    </a:ln>
                    <a:solidFill>
                      <a:srgbClr val="416CA9"/>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100"/>
                    </a:spcAft>
                    <a:buClrTx/>
                    <a:buSzTx/>
                    <a:buFontTx/>
                    <a:buNone/>
                    <a:tabLst/>
                    <a:defRPr/>
                  </a:pPr>
                  <a:r>
                    <a:rPr kumimoji="0" lang="en-US" sz="1800" b="1" i="0" u="none" strike="noStrike" kern="1200" cap="none" spc="50" normalizeH="0" baseline="0" noProof="0" dirty="0">
                      <a:ln>
                        <a:noFill/>
                      </a:ln>
                      <a:solidFill>
                        <a:srgbClr val="000000"/>
                      </a:solidFill>
                      <a:effectLst/>
                      <a:uLnTx/>
                      <a:uFillTx/>
                      <a:latin typeface="Calibri" panose="020F0502020204030204"/>
                      <a:ea typeface="+mn-ea"/>
                      <a:cs typeface="+mn-cs"/>
                    </a:rPr>
                    <a:t>Member Economic Participation  </a:t>
                  </a:r>
                </a:p>
              </p:txBody>
            </p:sp>
            <p:sp>
              <p:nvSpPr>
                <p:cNvPr id="62" name="Shape">
                  <a:extLst>
                    <a:ext uri="{FF2B5EF4-FFF2-40B4-BE49-F238E27FC236}">
                      <a16:creationId xmlns:a16="http://schemas.microsoft.com/office/drawing/2014/main" id="{0B97F928-8F78-CB4C-BE79-F0E341E306E7}"/>
                    </a:ext>
                  </a:extLst>
                </p:cNvPr>
                <p:cNvSpPr>
                  <a:spLocks noChangeAspect="1"/>
                </p:cNvSpPr>
                <p:nvPr userDrawn="1"/>
              </p:nvSpPr>
              <p:spPr>
                <a:xfrm>
                  <a:off x="7299285" y="2356417"/>
                  <a:ext cx="483042" cy="457200"/>
                </a:xfrm>
                <a:custGeom>
                  <a:avLst/>
                  <a:gdLst/>
                  <a:ahLst/>
                  <a:cxnLst>
                    <a:cxn ang="0">
                      <a:pos x="wd2" y="hd2"/>
                    </a:cxn>
                    <a:cxn ang="5400000">
                      <a:pos x="wd2" y="hd2"/>
                    </a:cxn>
                    <a:cxn ang="10800000">
                      <a:pos x="wd2" y="hd2"/>
                    </a:cxn>
                    <a:cxn ang="16200000">
                      <a:pos x="wd2" y="hd2"/>
                    </a:cxn>
                  </a:cxnLst>
                  <a:rect l="0" t="0" r="r" b="b"/>
                  <a:pathLst>
                    <a:path w="21600" h="21600" extrusionOk="0">
                      <a:moveTo>
                        <a:pt x="19664" y="9972"/>
                      </a:moveTo>
                      <a:cubicBezTo>
                        <a:pt x="19902" y="9972"/>
                        <a:pt x="20140" y="10044"/>
                        <a:pt x="20377" y="10152"/>
                      </a:cubicBezTo>
                      <a:cubicBezTo>
                        <a:pt x="20615" y="10260"/>
                        <a:pt x="20785" y="10404"/>
                        <a:pt x="20955" y="10548"/>
                      </a:cubicBezTo>
                      <a:cubicBezTo>
                        <a:pt x="21125" y="10728"/>
                        <a:pt x="21260" y="10944"/>
                        <a:pt x="21396" y="11196"/>
                      </a:cubicBezTo>
                      <a:cubicBezTo>
                        <a:pt x="21498" y="11412"/>
                        <a:pt x="21566" y="11664"/>
                        <a:pt x="21600" y="11952"/>
                      </a:cubicBezTo>
                      <a:cubicBezTo>
                        <a:pt x="21600" y="13212"/>
                        <a:pt x="21600" y="13212"/>
                        <a:pt x="21600" y="13212"/>
                      </a:cubicBezTo>
                      <a:cubicBezTo>
                        <a:pt x="21600" y="13500"/>
                        <a:pt x="21566" y="13752"/>
                        <a:pt x="21464" y="14004"/>
                      </a:cubicBezTo>
                      <a:cubicBezTo>
                        <a:pt x="21362" y="14220"/>
                        <a:pt x="21226" y="14436"/>
                        <a:pt x="21091" y="14616"/>
                      </a:cubicBezTo>
                      <a:cubicBezTo>
                        <a:pt x="20887" y="14796"/>
                        <a:pt x="20717" y="14904"/>
                        <a:pt x="20479" y="15012"/>
                      </a:cubicBezTo>
                      <a:cubicBezTo>
                        <a:pt x="20275" y="15120"/>
                        <a:pt x="20004" y="15192"/>
                        <a:pt x="19766" y="15192"/>
                      </a:cubicBezTo>
                      <a:cubicBezTo>
                        <a:pt x="19019" y="15192"/>
                        <a:pt x="19019" y="15192"/>
                        <a:pt x="19019" y="15192"/>
                      </a:cubicBezTo>
                      <a:cubicBezTo>
                        <a:pt x="18849" y="15480"/>
                        <a:pt x="18713" y="15732"/>
                        <a:pt x="18543" y="15948"/>
                      </a:cubicBezTo>
                      <a:cubicBezTo>
                        <a:pt x="18374" y="16200"/>
                        <a:pt x="18204" y="16452"/>
                        <a:pt x="18000" y="16704"/>
                      </a:cubicBezTo>
                      <a:cubicBezTo>
                        <a:pt x="17762" y="16920"/>
                        <a:pt x="17558" y="17136"/>
                        <a:pt x="17355" y="17316"/>
                      </a:cubicBezTo>
                      <a:cubicBezTo>
                        <a:pt x="17117" y="17532"/>
                        <a:pt x="16879" y="17712"/>
                        <a:pt x="16608" y="17892"/>
                      </a:cubicBezTo>
                      <a:cubicBezTo>
                        <a:pt x="16879" y="18504"/>
                        <a:pt x="16879" y="18504"/>
                        <a:pt x="16879" y="18504"/>
                      </a:cubicBezTo>
                      <a:cubicBezTo>
                        <a:pt x="16981" y="18720"/>
                        <a:pt x="17049" y="18972"/>
                        <a:pt x="17049" y="19188"/>
                      </a:cubicBezTo>
                      <a:cubicBezTo>
                        <a:pt x="17049" y="19440"/>
                        <a:pt x="17015" y="19656"/>
                        <a:pt x="16981" y="19872"/>
                      </a:cubicBezTo>
                      <a:cubicBezTo>
                        <a:pt x="16879" y="20088"/>
                        <a:pt x="16777" y="20304"/>
                        <a:pt x="16608" y="20448"/>
                      </a:cubicBezTo>
                      <a:cubicBezTo>
                        <a:pt x="16472" y="20628"/>
                        <a:pt x="16302" y="20772"/>
                        <a:pt x="16098" y="20916"/>
                      </a:cubicBezTo>
                      <a:cubicBezTo>
                        <a:pt x="15113" y="21420"/>
                        <a:pt x="15113" y="21420"/>
                        <a:pt x="15113" y="21420"/>
                      </a:cubicBezTo>
                      <a:cubicBezTo>
                        <a:pt x="14977" y="21528"/>
                        <a:pt x="14875" y="21564"/>
                        <a:pt x="14774" y="21600"/>
                      </a:cubicBezTo>
                      <a:cubicBezTo>
                        <a:pt x="14638" y="21600"/>
                        <a:pt x="14502" y="21600"/>
                        <a:pt x="14366" y="21600"/>
                      </a:cubicBezTo>
                      <a:cubicBezTo>
                        <a:pt x="14196" y="21600"/>
                        <a:pt x="14060" y="21600"/>
                        <a:pt x="13891" y="21528"/>
                      </a:cubicBezTo>
                      <a:cubicBezTo>
                        <a:pt x="13721" y="21492"/>
                        <a:pt x="13585" y="21456"/>
                        <a:pt x="13483" y="21384"/>
                      </a:cubicBezTo>
                      <a:cubicBezTo>
                        <a:pt x="13313" y="21276"/>
                        <a:pt x="13211" y="21168"/>
                        <a:pt x="13109" y="21060"/>
                      </a:cubicBezTo>
                      <a:cubicBezTo>
                        <a:pt x="13008" y="20916"/>
                        <a:pt x="12906" y="20772"/>
                        <a:pt x="12804" y="20628"/>
                      </a:cubicBezTo>
                      <a:cubicBezTo>
                        <a:pt x="12362" y="19656"/>
                        <a:pt x="12362" y="19656"/>
                        <a:pt x="12362" y="19656"/>
                      </a:cubicBezTo>
                      <a:cubicBezTo>
                        <a:pt x="12260" y="19656"/>
                        <a:pt x="12125" y="19656"/>
                        <a:pt x="11989" y="19656"/>
                      </a:cubicBezTo>
                      <a:cubicBezTo>
                        <a:pt x="11853" y="19692"/>
                        <a:pt x="11751" y="19692"/>
                        <a:pt x="11615" y="19728"/>
                      </a:cubicBezTo>
                      <a:cubicBezTo>
                        <a:pt x="11479" y="19728"/>
                        <a:pt x="11343" y="19728"/>
                        <a:pt x="11208" y="19728"/>
                      </a:cubicBezTo>
                      <a:cubicBezTo>
                        <a:pt x="11072" y="19728"/>
                        <a:pt x="10936" y="19728"/>
                        <a:pt x="10834" y="19728"/>
                      </a:cubicBezTo>
                      <a:cubicBezTo>
                        <a:pt x="10630" y="19728"/>
                        <a:pt x="10392" y="19728"/>
                        <a:pt x="10189" y="19728"/>
                      </a:cubicBezTo>
                      <a:cubicBezTo>
                        <a:pt x="9985" y="19692"/>
                        <a:pt x="9815" y="19692"/>
                        <a:pt x="9611" y="19656"/>
                      </a:cubicBezTo>
                      <a:cubicBezTo>
                        <a:pt x="9408" y="19656"/>
                        <a:pt x="9238" y="19620"/>
                        <a:pt x="9034" y="19584"/>
                      </a:cubicBezTo>
                      <a:cubicBezTo>
                        <a:pt x="8830" y="19512"/>
                        <a:pt x="8660" y="19476"/>
                        <a:pt x="8491" y="19440"/>
                      </a:cubicBezTo>
                      <a:cubicBezTo>
                        <a:pt x="8151" y="20376"/>
                        <a:pt x="8151" y="20376"/>
                        <a:pt x="8151" y="20376"/>
                      </a:cubicBezTo>
                      <a:cubicBezTo>
                        <a:pt x="8117" y="20592"/>
                        <a:pt x="8015" y="20736"/>
                        <a:pt x="7913" y="20880"/>
                      </a:cubicBezTo>
                      <a:cubicBezTo>
                        <a:pt x="7777" y="21024"/>
                        <a:pt x="7675" y="21132"/>
                        <a:pt x="7540" y="21240"/>
                      </a:cubicBezTo>
                      <a:cubicBezTo>
                        <a:pt x="7404" y="21348"/>
                        <a:pt x="7234" y="21456"/>
                        <a:pt x="7098" y="21492"/>
                      </a:cubicBezTo>
                      <a:cubicBezTo>
                        <a:pt x="6928" y="21528"/>
                        <a:pt x="6725" y="21564"/>
                        <a:pt x="6521" y="21564"/>
                      </a:cubicBezTo>
                      <a:cubicBezTo>
                        <a:pt x="6453" y="21564"/>
                        <a:pt x="6351" y="21564"/>
                        <a:pt x="6283" y="21528"/>
                      </a:cubicBezTo>
                      <a:cubicBezTo>
                        <a:pt x="6181" y="21528"/>
                        <a:pt x="6079" y="21492"/>
                        <a:pt x="6011" y="21456"/>
                      </a:cubicBezTo>
                      <a:cubicBezTo>
                        <a:pt x="4925" y="21060"/>
                        <a:pt x="4925" y="21060"/>
                        <a:pt x="4925" y="21060"/>
                      </a:cubicBezTo>
                      <a:cubicBezTo>
                        <a:pt x="4687" y="20988"/>
                        <a:pt x="4517" y="20880"/>
                        <a:pt x="4347" y="20736"/>
                      </a:cubicBezTo>
                      <a:cubicBezTo>
                        <a:pt x="4177" y="20556"/>
                        <a:pt x="4042" y="20376"/>
                        <a:pt x="3974" y="20160"/>
                      </a:cubicBezTo>
                      <a:cubicBezTo>
                        <a:pt x="3838" y="19980"/>
                        <a:pt x="3770" y="19764"/>
                        <a:pt x="3770" y="19512"/>
                      </a:cubicBezTo>
                      <a:cubicBezTo>
                        <a:pt x="3736" y="19260"/>
                        <a:pt x="3804" y="19008"/>
                        <a:pt x="3872" y="18792"/>
                      </a:cubicBezTo>
                      <a:cubicBezTo>
                        <a:pt x="4313" y="17388"/>
                        <a:pt x="4313" y="17388"/>
                        <a:pt x="4313" y="17388"/>
                      </a:cubicBezTo>
                      <a:cubicBezTo>
                        <a:pt x="3940" y="17064"/>
                        <a:pt x="3600" y="16668"/>
                        <a:pt x="3294" y="16308"/>
                      </a:cubicBezTo>
                      <a:cubicBezTo>
                        <a:pt x="3023" y="15912"/>
                        <a:pt x="2751" y="15480"/>
                        <a:pt x="2547" y="15012"/>
                      </a:cubicBezTo>
                      <a:cubicBezTo>
                        <a:pt x="2309" y="14580"/>
                        <a:pt x="2140" y="14112"/>
                        <a:pt x="2038" y="13644"/>
                      </a:cubicBezTo>
                      <a:cubicBezTo>
                        <a:pt x="1936" y="13176"/>
                        <a:pt x="1902" y="12708"/>
                        <a:pt x="1902" y="12204"/>
                      </a:cubicBezTo>
                      <a:cubicBezTo>
                        <a:pt x="1902" y="12024"/>
                        <a:pt x="1902" y="11880"/>
                        <a:pt x="1902" y="11772"/>
                      </a:cubicBezTo>
                      <a:cubicBezTo>
                        <a:pt x="1902" y="11628"/>
                        <a:pt x="1902" y="11520"/>
                        <a:pt x="1936" y="11340"/>
                      </a:cubicBezTo>
                      <a:cubicBezTo>
                        <a:pt x="1936" y="11232"/>
                        <a:pt x="1936" y="11088"/>
                        <a:pt x="1970" y="10980"/>
                      </a:cubicBezTo>
                      <a:cubicBezTo>
                        <a:pt x="2004" y="10836"/>
                        <a:pt x="2038" y="10728"/>
                        <a:pt x="2072" y="10584"/>
                      </a:cubicBezTo>
                      <a:cubicBezTo>
                        <a:pt x="1630" y="10404"/>
                        <a:pt x="1257" y="10188"/>
                        <a:pt x="985" y="9972"/>
                      </a:cubicBezTo>
                      <a:cubicBezTo>
                        <a:pt x="713" y="9720"/>
                        <a:pt x="475" y="9504"/>
                        <a:pt x="340" y="9288"/>
                      </a:cubicBezTo>
                      <a:cubicBezTo>
                        <a:pt x="204" y="9036"/>
                        <a:pt x="102" y="8784"/>
                        <a:pt x="68" y="8568"/>
                      </a:cubicBezTo>
                      <a:cubicBezTo>
                        <a:pt x="0" y="8352"/>
                        <a:pt x="0" y="8172"/>
                        <a:pt x="0" y="8028"/>
                      </a:cubicBezTo>
                      <a:cubicBezTo>
                        <a:pt x="0" y="7740"/>
                        <a:pt x="34" y="7452"/>
                        <a:pt x="136" y="7200"/>
                      </a:cubicBezTo>
                      <a:cubicBezTo>
                        <a:pt x="204" y="6948"/>
                        <a:pt x="340" y="6696"/>
                        <a:pt x="509" y="6480"/>
                      </a:cubicBezTo>
                      <a:cubicBezTo>
                        <a:pt x="679" y="6264"/>
                        <a:pt x="849" y="6048"/>
                        <a:pt x="1053" y="5868"/>
                      </a:cubicBezTo>
                      <a:cubicBezTo>
                        <a:pt x="1257" y="5724"/>
                        <a:pt x="1460" y="5580"/>
                        <a:pt x="1698" y="5544"/>
                      </a:cubicBezTo>
                      <a:cubicBezTo>
                        <a:pt x="1936" y="6300"/>
                        <a:pt x="1936" y="6300"/>
                        <a:pt x="1936" y="6300"/>
                      </a:cubicBezTo>
                      <a:cubicBezTo>
                        <a:pt x="1800" y="6336"/>
                        <a:pt x="1698" y="6444"/>
                        <a:pt x="1528" y="6552"/>
                      </a:cubicBezTo>
                      <a:cubicBezTo>
                        <a:pt x="1392" y="6660"/>
                        <a:pt x="1257" y="6804"/>
                        <a:pt x="1121" y="6984"/>
                      </a:cubicBezTo>
                      <a:cubicBezTo>
                        <a:pt x="1019" y="7128"/>
                        <a:pt x="917" y="7308"/>
                        <a:pt x="849" y="7488"/>
                      </a:cubicBezTo>
                      <a:cubicBezTo>
                        <a:pt x="781" y="7704"/>
                        <a:pt x="747" y="7884"/>
                        <a:pt x="747" y="8100"/>
                      </a:cubicBezTo>
                      <a:cubicBezTo>
                        <a:pt x="747" y="8316"/>
                        <a:pt x="781" y="8496"/>
                        <a:pt x="849" y="8640"/>
                      </a:cubicBezTo>
                      <a:cubicBezTo>
                        <a:pt x="917" y="8820"/>
                        <a:pt x="1019" y="8964"/>
                        <a:pt x="1121" y="9108"/>
                      </a:cubicBezTo>
                      <a:cubicBezTo>
                        <a:pt x="1291" y="9252"/>
                        <a:pt x="1460" y="9396"/>
                        <a:pt x="1630" y="9504"/>
                      </a:cubicBezTo>
                      <a:cubicBezTo>
                        <a:pt x="1834" y="9648"/>
                        <a:pt x="2072" y="9756"/>
                        <a:pt x="2343" y="9864"/>
                      </a:cubicBezTo>
                      <a:cubicBezTo>
                        <a:pt x="2479" y="9468"/>
                        <a:pt x="2649" y="9108"/>
                        <a:pt x="2887" y="8784"/>
                      </a:cubicBezTo>
                      <a:cubicBezTo>
                        <a:pt x="3091" y="8424"/>
                        <a:pt x="3362" y="8100"/>
                        <a:pt x="3600" y="7776"/>
                      </a:cubicBezTo>
                      <a:cubicBezTo>
                        <a:pt x="3872" y="7488"/>
                        <a:pt x="4177" y="7164"/>
                        <a:pt x="4483" y="6876"/>
                      </a:cubicBezTo>
                      <a:cubicBezTo>
                        <a:pt x="4823" y="6624"/>
                        <a:pt x="5162" y="6372"/>
                        <a:pt x="5502" y="6156"/>
                      </a:cubicBezTo>
                      <a:cubicBezTo>
                        <a:pt x="5366" y="5976"/>
                        <a:pt x="5230" y="5796"/>
                        <a:pt x="5094" y="5616"/>
                      </a:cubicBezTo>
                      <a:cubicBezTo>
                        <a:pt x="4958" y="5400"/>
                        <a:pt x="4857" y="5184"/>
                        <a:pt x="4755" y="4968"/>
                      </a:cubicBezTo>
                      <a:cubicBezTo>
                        <a:pt x="4687" y="4752"/>
                        <a:pt x="4653" y="4536"/>
                        <a:pt x="4585" y="4284"/>
                      </a:cubicBezTo>
                      <a:cubicBezTo>
                        <a:pt x="4517" y="4068"/>
                        <a:pt x="4483" y="3816"/>
                        <a:pt x="4483" y="3564"/>
                      </a:cubicBezTo>
                      <a:cubicBezTo>
                        <a:pt x="4483" y="3060"/>
                        <a:pt x="4585" y="2592"/>
                        <a:pt x="4755" y="2160"/>
                      </a:cubicBezTo>
                      <a:cubicBezTo>
                        <a:pt x="4925" y="1728"/>
                        <a:pt x="5196" y="1332"/>
                        <a:pt x="5502" y="1044"/>
                      </a:cubicBezTo>
                      <a:cubicBezTo>
                        <a:pt x="5808" y="720"/>
                        <a:pt x="6147" y="468"/>
                        <a:pt x="6589" y="288"/>
                      </a:cubicBezTo>
                      <a:cubicBezTo>
                        <a:pt x="6996" y="108"/>
                        <a:pt x="7438" y="0"/>
                        <a:pt x="7913" y="0"/>
                      </a:cubicBezTo>
                      <a:cubicBezTo>
                        <a:pt x="8389" y="0"/>
                        <a:pt x="8830" y="108"/>
                        <a:pt x="9238" y="288"/>
                      </a:cubicBezTo>
                      <a:cubicBezTo>
                        <a:pt x="9645" y="468"/>
                        <a:pt x="10019" y="720"/>
                        <a:pt x="10325" y="1044"/>
                      </a:cubicBezTo>
                      <a:cubicBezTo>
                        <a:pt x="10630" y="1332"/>
                        <a:pt x="10868" y="1728"/>
                        <a:pt x="11038" y="2160"/>
                      </a:cubicBezTo>
                      <a:cubicBezTo>
                        <a:pt x="11208" y="2592"/>
                        <a:pt x="11309" y="3060"/>
                        <a:pt x="11309" y="3564"/>
                      </a:cubicBezTo>
                      <a:cubicBezTo>
                        <a:pt x="11309" y="3780"/>
                        <a:pt x="11275" y="3996"/>
                        <a:pt x="11275" y="4140"/>
                      </a:cubicBezTo>
                      <a:cubicBezTo>
                        <a:pt x="11242" y="4320"/>
                        <a:pt x="11208" y="4500"/>
                        <a:pt x="11174" y="4644"/>
                      </a:cubicBezTo>
                      <a:cubicBezTo>
                        <a:pt x="11275" y="4680"/>
                        <a:pt x="11411" y="4680"/>
                        <a:pt x="11547" y="4680"/>
                      </a:cubicBezTo>
                      <a:cubicBezTo>
                        <a:pt x="11683" y="4680"/>
                        <a:pt x="11819" y="4716"/>
                        <a:pt x="11955" y="4752"/>
                      </a:cubicBezTo>
                      <a:cubicBezTo>
                        <a:pt x="12091" y="4752"/>
                        <a:pt x="12226" y="4752"/>
                        <a:pt x="12362" y="4788"/>
                      </a:cubicBezTo>
                      <a:cubicBezTo>
                        <a:pt x="12464" y="4824"/>
                        <a:pt x="12600" y="4860"/>
                        <a:pt x="12736" y="4860"/>
                      </a:cubicBezTo>
                      <a:cubicBezTo>
                        <a:pt x="12940" y="4500"/>
                        <a:pt x="13177" y="4176"/>
                        <a:pt x="13449" y="3852"/>
                      </a:cubicBezTo>
                      <a:cubicBezTo>
                        <a:pt x="13721" y="3564"/>
                        <a:pt x="14060" y="3312"/>
                        <a:pt x="14400" y="3096"/>
                      </a:cubicBezTo>
                      <a:cubicBezTo>
                        <a:pt x="14740" y="2844"/>
                        <a:pt x="15079" y="2628"/>
                        <a:pt x="15453" y="2484"/>
                      </a:cubicBezTo>
                      <a:cubicBezTo>
                        <a:pt x="15860" y="2340"/>
                        <a:pt x="16234" y="2232"/>
                        <a:pt x="16608" y="2196"/>
                      </a:cubicBezTo>
                      <a:cubicBezTo>
                        <a:pt x="16540" y="2520"/>
                        <a:pt x="16438" y="2808"/>
                        <a:pt x="16370" y="3060"/>
                      </a:cubicBezTo>
                      <a:cubicBezTo>
                        <a:pt x="16302" y="3348"/>
                        <a:pt x="16234" y="3600"/>
                        <a:pt x="16166" y="3888"/>
                      </a:cubicBezTo>
                      <a:cubicBezTo>
                        <a:pt x="16098" y="4176"/>
                        <a:pt x="16064" y="4500"/>
                        <a:pt x="16064" y="4824"/>
                      </a:cubicBezTo>
                      <a:cubicBezTo>
                        <a:pt x="16030" y="5184"/>
                        <a:pt x="16030" y="5616"/>
                        <a:pt x="16030" y="6156"/>
                      </a:cubicBezTo>
                      <a:cubicBezTo>
                        <a:pt x="16404" y="6408"/>
                        <a:pt x="16743" y="6660"/>
                        <a:pt x="17083" y="6948"/>
                      </a:cubicBezTo>
                      <a:cubicBezTo>
                        <a:pt x="17423" y="7236"/>
                        <a:pt x="17728" y="7524"/>
                        <a:pt x="18000" y="7848"/>
                      </a:cubicBezTo>
                      <a:cubicBezTo>
                        <a:pt x="18238" y="8136"/>
                        <a:pt x="18475" y="8496"/>
                        <a:pt x="18679" y="8856"/>
                      </a:cubicBezTo>
                      <a:cubicBezTo>
                        <a:pt x="18883" y="9216"/>
                        <a:pt x="19087" y="9576"/>
                        <a:pt x="19223" y="9972"/>
                      </a:cubicBezTo>
                      <a:lnTo>
                        <a:pt x="19664" y="9972"/>
                      </a:lnTo>
                      <a:close/>
                      <a:moveTo>
                        <a:pt x="20717" y="13212"/>
                      </a:moveTo>
                      <a:cubicBezTo>
                        <a:pt x="20717" y="11952"/>
                        <a:pt x="20717" y="11952"/>
                        <a:pt x="20717" y="11952"/>
                      </a:cubicBezTo>
                      <a:cubicBezTo>
                        <a:pt x="20717" y="11808"/>
                        <a:pt x="20683" y="11664"/>
                        <a:pt x="20649" y="11520"/>
                      </a:cubicBezTo>
                      <a:cubicBezTo>
                        <a:pt x="20581" y="11376"/>
                        <a:pt x="20513" y="11232"/>
                        <a:pt x="20411" y="11124"/>
                      </a:cubicBezTo>
                      <a:cubicBezTo>
                        <a:pt x="20343" y="11016"/>
                        <a:pt x="20208" y="10944"/>
                        <a:pt x="20072" y="10872"/>
                      </a:cubicBezTo>
                      <a:cubicBezTo>
                        <a:pt x="19970" y="10800"/>
                        <a:pt x="19800" y="10800"/>
                        <a:pt x="19664" y="10800"/>
                      </a:cubicBezTo>
                      <a:cubicBezTo>
                        <a:pt x="18679" y="10800"/>
                        <a:pt x="18679" y="10800"/>
                        <a:pt x="18679" y="10800"/>
                      </a:cubicBezTo>
                      <a:cubicBezTo>
                        <a:pt x="18509" y="10260"/>
                        <a:pt x="18509" y="10260"/>
                        <a:pt x="18509" y="10260"/>
                      </a:cubicBezTo>
                      <a:cubicBezTo>
                        <a:pt x="18408" y="9936"/>
                        <a:pt x="18238" y="9612"/>
                        <a:pt x="18068" y="9288"/>
                      </a:cubicBezTo>
                      <a:cubicBezTo>
                        <a:pt x="17864" y="8964"/>
                        <a:pt x="17626" y="8676"/>
                        <a:pt x="17355" y="8352"/>
                      </a:cubicBezTo>
                      <a:cubicBezTo>
                        <a:pt x="17117" y="8064"/>
                        <a:pt x="16879" y="7812"/>
                        <a:pt x="16574" y="7560"/>
                      </a:cubicBezTo>
                      <a:cubicBezTo>
                        <a:pt x="16268" y="7308"/>
                        <a:pt x="15962" y="7056"/>
                        <a:pt x="15589" y="6840"/>
                      </a:cubicBezTo>
                      <a:cubicBezTo>
                        <a:pt x="15249" y="6552"/>
                        <a:pt x="15249" y="6552"/>
                        <a:pt x="15249" y="6552"/>
                      </a:cubicBezTo>
                      <a:cubicBezTo>
                        <a:pt x="15249" y="6156"/>
                        <a:pt x="15249" y="6156"/>
                        <a:pt x="15249" y="6156"/>
                      </a:cubicBezTo>
                      <a:cubicBezTo>
                        <a:pt x="15249" y="5796"/>
                        <a:pt x="15249" y="5508"/>
                        <a:pt x="15249" y="5220"/>
                      </a:cubicBezTo>
                      <a:cubicBezTo>
                        <a:pt x="15283" y="4968"/>
                        <a:pt x="15317" y="4716"/>
                        <a:pt x="15317" y="4500"/>
                      </a:cubicBezTo>
                      <a:cubicBezTo>
                        <a:pt x="15317" y="4284"/>
                        <a:pt x="15351" y="4068"/>
                        <a:pt x="15385" y="3888"/>
                      </a:cubicBezTo>
                      <a:cubicBezTo>
                        <a:pt x="15419" y="3708"/>
                        <a:pt x="15453" y="3528"/>
                        <a:pt x="15521" y="3348"/>
                      </a:cubicBezTo>
                      <a:cubicBezTo>
                        <a:pt x="15283" y="3420"/>
                        <a:pt x="15045" y="3528"/>
                        <a:pt x="14842" y="3672"/>
                      </a:cubicBezTo>
                      <a:cubicBezTo>
                        <a:pt x="14638" y="3816"/>
                        <a:pt x="14434" y="3960"/>
                        <a:pt x="14264" y="4140"/>
                      </a:cubicBezTo>
                      <a:cubicBezTo>
                        <a:pt x="14094" y="4284"/>
                        <a:pt x="13925" y="4464"/>
                        <a:pt x="13789" y="4680"/>
                      </a:cubicBezTo>
                      <a:cubicBezTo>
                        <a:pt x="13653" y="4860"/>
                        <a:pt x="13517" y="5076"/>
                        <a:pt x="13381" y="5256"/>
                      </a:cubicBezTo>
                      <a:cubicBezTo>
                        <a:pt x="13109" y="5724"/>
                        <a:pt x="13109" y="5724"/>
                        <a:pt x="13109" y="5724"/>
                      </a:cubicBezTo>
                      <a:cubicBezTo>
                        <a:pt x="12600" y="5616"/>
                        <a:pt x="12600" y="5616"/>
                        <a:pt x="12600" y="5616"/>
                      </a:cubicBezTo>
                      <a:cubicBezTo>
                        <a:pt x="12430" y="5580"/>
                        <a:pt x="12294" y="5580"/>
                        <a:pt x="12125" y="5544"/>
                      </a:cubicBezTo>
                      <a:cubicBezTo>
                        <a:pt x="11955" y="5544"/>
                        <a:pt x="11819" y="5544"/>
                        <a:pt x="11649" y="5544"/>
                      </a:cubicBezTo>
                      <a:cubicBezTo>
                        <a:pt x="11513" y="5508"/>
                        <a:pt x="11343" y="5472"/>
                        <a:pt x="11208" y="5472"/>
                      </a:cubicBezTo>
                      <a:cubicBezTo>
                        <a:pt x="11038" y="5472"/>
                        <a:pt x="10868" y="5472"/>
                        <a:pt x="10732" y="5472"/>
                      </a:cubicBezTo>
                      <a:cubicBezTo>
                        <a:pt x="9611" y="5472"/>
                        <a:pt x="8558" y="5652"/>
                        <a:pt x="7608" y="6012"/>
                      </a:cubicBezTo>
                      <a:cubicBezTo>
                        <a:pt x="6623" y="6336"/>
                        <a:pt x="5774" y="6840"/>
                        <a:pt x="5026" y="7452"/>
                      </a:cubicBezTo>
                      <a:cubicBezTo>
                        <a:pt x="4279" y="8064"/>
                        <a:pt x="3702" y="8748"/>
                        <a:pt x="3294" y="9576"/>
                      </a:cubicBezTo>
                      <a:cubicBezTo>
                        <a:pt x="2853" y="10368"/>
                        <a:pt x="2649" y="11268"/>
                        <a:pt x="2649" y="12204"/>
                      </a:cubicBezTo>
                      <a:cubicBezTo>
                        <a:pt x="2649" y="12636"/>
                        <a:pt x="2683" y="13032"/>
                        <a:pt x="2785" y="13464"/>
                      </a:cubicBezTo>
                      <a:cubicBezTo>
                        <a:pt x="2853" y="13860"/>
                        <a:pt x="2989" y="14256"/>
                        <a:pt x="3158" y="14616"/>
                      </a:cubicBezTo>
                      <a:cubicBezTo>
                        <a:pt x="3362" y="15048"/>
                        <a:pt x="3600" y="15408"/>
                        <a:pt x="3872" y="15768"/>
                      </a:cubicBezTo>
                      <a:cubicBezTo>
                        <a:pt x="4143" y="16092"/>
                        <a:pt x="4449" y="16416"/>
                        <a:pt x="4823" y="16740"/>
                      </a:cubicBezTo>
                      <a:cubicBezTo>
                        <a:pt x="5264" y="17100"/>
                        <a:pt x="5264" y="17100"/>
                        <a:pt x="5264" y="17100"/>
                      </a:cubicBezTo>
                      <a:cubicBezTo>
                        <a:pt x="5026" y="17640"/>
                        <a:pt x="5026" y="17640"/>
                        <a:pt x="5026" y="17640"/>
                      </a:cubicBezTo>
                      <a:cubicBezTo>
                        <a:pt x="4585" y="19080"/>
                        <a:pt x="4585" y="19080"/>
                        <a:pt x="4585" y="19080"/>
                      </a:cubicBezTo>
                      <a:cubicBezTo>
                        <a:pt x="4551" y="19188"/>
                        <a:pt x="4551" y="19332"/>
                        <a:pt x="4551" y="19440"/>
                      </a:cubicBezTo>
                      <a:cubicBezTo>
                        <a:pt x="4551" y="19584"/>
                        <a:pt x="4585" y="19692"/>
                        <a:pt x="4619" y="19836"/>
                      </a:cubicBezTo>
                      <a:cubicBezTo>
                        <a:pt x="4687" y="19944"/>
                        <a:pt x="4755" y="20052"/>
                        <a:pt x="4857" y="20124"/>
                      </a:cubicBezTo>
                      <a:cubicBezTo>
                        <a:pt x="4925" y="20196"/>
                        <a:pt x="5026" y="20268"/>
                        <a:pt x="5162" y="20340"/>
                      </a:cubicBezTo>
                      <a:cubicBezTo>
                        <a:pt x="6215" y="20736"/>
                        <a:pt x="6215" y="20736"/>
                        <a:pt x="6215" y="20736"/>
                      </a:cubicBezTo>
                      <a:cubicBezTo>
                        <a:pt x="6249" y="20736"/>
                        <a:pt x="6283" y="20772"/>
                        <a:pt x="6351" y="20772"/>
                      </a:cubicBezTo>
                      <a:cubicBezTo>
                        <a:pt x="6419" y="20772"/>
                        <a:pt x="6487" y="20772"/>
                        <a:pt x="6521" y="20772"/>
                      </a:cubicBezTo>
                      <a:cubicBezTo>
                        <a:pt x="6725" y="20772"/>
                        <a:pt x="6928" y="20700"/>
                        <a:pt x="7098" y="20592"/>
                      </a:cubicBezTo>
                      <a:cubicBezTo>
                        <a:pt x="7234" y="20448"/>
                        <a:pt x="7370" y="20304"/>
                        <a:pt x="7404" y="20124"/>
                      </a:cubicBezTo>
                      <a:cubicBezTo>
                        <a:pt x="7709" y="19188"/>
                        <a:pt x="7709" y="19188"/>
                        <a:pt x="7709" y="19188"/>
                      </a:cubicBezTo>
                      <a:cubicBezTo>
                        <a:pt x="7913" y="18504"/>
                        <a:pt x="7913" y="18504"/>
                        <a:pt x="7913" y="18504"/>
                      </a:cubicBezTo>
                      <a:cubicBezTo>
                        <a:pt x="8558" y="18648"/>
                        <a:pt x="8558" y="18648"/>
                        <a:pt x="8558" y="18648"/>
                      </a:cubicBezTo>
                      <a:cubicBezTo>
                        <a:pt x="8728" y="18684"/>
                        <a:pt x="8932" y="18720"/>
                        <a:pt x="9102" y="18756"/>
                      </a:cubicBezTo>
                      <a:cubicBezTo>
                        <a:pt x="9272" y="18792"/>
                        <a:pt x="9442" y="18828"/>
                        <a:pt x="9611" y="18864"/>
                      </a:cubicBezTo>
                      <a:cubicBezTo>
                        <a:pt x="9849" y="18864"/>
                        <a:pt x="10019" y="18900"/>
                        <a:pt x="10189" y="18900"/>
                      </a:cubicBezTo>
                      <a:cubicBezTo>
                        <a:pt x="10392" y="18900"/>
                        <a:pt x="10562" y="18900"/>
                        <a:pt x="10732" y="18900"/>
                      </a:cubicBezTo>
                      <a:cubicBezTo>
                        <a:pt x="10970" y="18900"/>
                        <a:pt x="11208" y="18900"/>
                        <a:pt x="11445" y="18864"/>
                      </a:cubicBezTo>
                      <a:cubicBezTo>
                        <a:pt x="11683" y="18864"/>
                        <a:pt x="11921" y="18828"/>
                        <a:pt x="12192" y="18792"/>
                      </a:cubicBezTo>
                      <a:cubicBezTo>
                        <a:pt x="12736" y="18720"/>
                        <a:pt x="12736" y="18720"/>
                        <a:pt x="12736" y="18720"/>
                      </a:cubicBezTo>
                      <a:cubicBezTo>
                        <a:pt x="12974" y="19224"/>
                        <a:pt x="12974" y="19224"/>
                        <a:pt x="12974" y="19224"/>
                      </a:cubicBezTo>
                      <a:cubicBezTo>
                        <a:pt x="13415" y="20196"/>
                        <a:pt x="13415" y="20196"/>
                        <a:pt x="13415" y="20196"/>
                      </a:cubicBezTo>
                      <a:cubicBezTo>
                        <a:pt x="13517" y="20376"/>
                        <a:pt x="13653" y="20520"/>
                        <a:pt x="13789" y="20628"/>
                      </a:cubicBezTo>
                      <a:cubicBezTo>
                        <a:pt x="13925" y="20736"/>
                        <a:pt x="14094" y="20772"/>
                        <a:pt x="14264" y="20772"/>
                      </a:cubicBezTo>
                      <a:cubicBezTo>
                        <a:pt x="14366" y="20772"/>
                        <a:pt x="14434" y="20772"/>
                        <a:pt x="14502" y="20736"/>
                      </a:cubicBezTo>
                      <a:cubicBezTo>
                        <a:pt x="14604" y="20736"/>
                        <a:pt x="14638" y="20700"/>
                        <a:pt x="14706" y="20664"/>
                      </a:cubicBezTo>
                      <a:cubicBezTo>
                        <a:pt x="15691" y="20196"/>
                        <a:pt x="15691" y="20196"/>
                        <a:pt x="15691" y="20196"/>
                      </a:cubicBezTo>
                      <a:cubicBezTo>
                        <a:pt x="15792" y="20160"/>
                        <a:pt x="15894" y="20052"/>
                        <a:pt x="15996" y="19944"/>
                      </a:cubicBezTo>
                      <a:cubicBezTo>
                        <a:pt x="16098" y="19836"/>
                        <a:pt x="16132" y="19728"/>
                        <a:pt x="16166" y="19584"/>
                      </a:cubicBezTo>
                      <a:cubicBezTo>
                        <a:pt x="16234" y="19476"/>
                        <a:pt x="16268" y="19332"/>
                        <a:pt x="16234" y="19188"/>
                      </a:cubicBezTo>
                      <a:cubicBezTo>
                        <a:pt x="16234" y="19044"/>
                        <a:pt x="16200" y="18936"/>
                        <a:pt x="16132" y="18864"/>
                      </a:cubicBezTo>
                      <a:cubicBezTo>
                        <a:pt x="15860" y="18252"/>
                        <a:pt x="15860" y="18252"/>
                        <a:pt x="15860" y="18252"/>
                      </a:cubicBezTo>
                      <a:cubicBezTo>
                        <a:pt x="15555" y="17640"/>
                        <a:pt x="15555" y="17640"/>
                        <a:pt x="15555" y="17640"/>
                      </a:cubicBezTo>
                      <a:cubicBezTo>
                        <a:pt x="16098" y="17208"/>
                        <a:pt x="16098" y="17208"/>
                        <a:pt x="16098" y="17208"/>
                      </a:cubicBezTo>
                      <a:cubicBezTo>
                        <a:pt x="16336" y="17064"/>
                        <a:pt x="16540" y="16884"/>
                        <a:pt x="16743" y="16704"/>
                      </a:cubicBezTo>
                      <a:cubicBezTo>
                        <a:pt x="16947" y="16488"/>
                        <a:pt x="17151" y="16308"/>
                        <a:pt x="17321" y="16092"/>
                      </a:cubicBezTo>
                      <a:cubicBezTo>
                        <a:pt x="17491" y="15876"/>
                        <a:pt x="17660" y="15696"/>
                        <a:pt x="17796" y="15480"/>
                      </a:cubicBezTo>
                      <a:cubicBezTo>
                        <a:pt x="17966" y="15264"/>
                        <a:pt x="18102" y="15012"/>
                        <a:pt x="18204" y="14760"/>
                      </a:cubicBezTo>
                      <a:cubicBezTo>
                        <a:pt x="18442" y="14400"/>
                        <a:pt x="18442" y="14400"/>
                        <a:pt x="18442" y="14400"/>
                      </a:cubicBezTo>
                      <a:cubicBezTo>
                        <a:pt x="19664" y="14400"/>
                        <a:pt x="19664" y="14400"/>
                        <a:pt x="19664" y="14400"/>
                      </a:cubicBezTo>
                      <a:cubicBezTo>
                        <a:pt x="19800" y="14400"/>
                        <a:pt x="19970" y="14364"/>
                        <a:pt x="20072" y="14292"/>
                      </a:cubicBezTo>
                      <a:cubicBezTo>
                        <a:pt x="20208" y="14220"/>
                        <a:pt x="20343" y="14148"/>
                        <a:pt x="20411" y="14076"/>
                      </a:cubicBezTo>
                      <a:cubicBezTo>
                        <a:pt x="20513" y="13932"/>
                        <a:pt x="20581" y="13824"/>
                        <a:pt x="20649" y="13680"/>
                      </a:cubicBezTo>
                      <a:cubicBezTo>
                        <a:pt x="20683" y="13536"/>
                        <a:pt x="20717" y="13392"/>
                        <a:pt x="20717" y="13212"/>
                      </a:cubicBezTo>
                      <a:close/>
                      <a:moveTo>
                        <a:pt x="5264" y="3564"/>
                      </a:moveTo>
                      <a:cubicBezTo>
                        <a:pt x="5264" y="3780"/>
                        <a:pt x="5264" y="3996"/>
                        <a:pt x="5332" y="4212"/>
                      </a:cubicBezTo>
                      <a:cubicBezTo>
                        <a:pt x="5400" y="4392"/>
                        <a:pt x="5468" y="4608"/>
                        <a:pt x="5502" y="4788"/>
                      </a:cubicBezTo>
                      <a:cubicBezTo>
                        <a:pt x="5604" y="4968"/>
                        <a:pt x="5706" y="5148"/>
                        <a:pt x="5808" y="5292"/>
                      </a:cubicBezTo>
                      <a:cubicBezTo>
                        <a:pt x="5943" y="5472"/>
                        <a:pt x="6079" y="5580"/>
                        <a:pt x="6215" y="5724"/>
                      </a:cubicBezTo>
                      <a:cubicBezTo>
                        <a:pt x="6521" y="5580"/>
                        <a:pt x="6826" y="5472"/>
                        <a:pt x="7166" y="5364"/>
                      </a:cubicBezTo>
                      <a:cubicBezTo>
                        <a:pt x="7472" y="5220"/>
                        <a:pt x="7811" y="5112"/>
                        <a:pt x="8151" y="5004"/>
                      </a:cubicBezTo>
                      <a:cubicBezTo>
                        <a:pt x="8491" y="4932"/>
                        <a:pt x="8830" y="4860"/>
                        <a:pt x="9204" y="4824"/>
                      </a:cubicBezTo>
                      <a:cubicBezTo>
                        <a:pt x="9577" y="4752"/>
                        <a:pt x="9951" y="4716"/>
                        <a:pt x="10325" y="4680"/>
                      </a:cubicBezTo>
                      <a:cubicBezTo>
                        <a:pt x="10392" y="4536"/>
                        <a:pt x="10460" y="4356"/>
                        <a:pt x="10494" y="4176"/>
                      </a:cubicBezTo>
                      <a:cubicBezTo>
                        <a:pt x="10528" y="3996"/>
                        <a:pt x="10562" y="3780"/>
                        <a:pt x="10562" y="3564"/>
                      </a:cubicBezTo>
                      <a:cubicBezTo>
                        <a:pt x="10562" y="3204"/>
                        <a:pt x="10494" y="2844"/>
                        <a:pt x="10358" y="2484"/>
                      </a:cubicBezTo>
                      <a:cubicBezTo>
                        <a:pt x="10223" y="2160"/>
                        <a:pt x="10053" y="1836"/>
                        <a:pt x="9815" y="1584"/>
                      </a:cubicBezTo>
                      <a:cubicBezTo>
                        <a:pt x="9543" y="1332"/>
                        <a:pt x="9238" y="1152"/>
                        <a:pt x="8932" y="1008"/>
                      </a:cubicBezTo>
                      <a:cubicBezTo>
                        <a:pt x="8626" y="864"/>
                        <a:pt x="8287" y="792"/>
                        <a:pt x="7913" y="792"/>
                      </a:cubicBezTo>
                      <a:cubicBezTo>
                        <a:pt x="7540" y="792"/>
                        <a:pt x="7200" y="864"/>
                        <a:pt x="6894" y="1008"/>
                      </a:cubicBezTo>
                      <a:cubicBezTo>
                        <a:pt x="6555" y="1152"/>
                        <a:pt x="6283" y="1332"/>
                        <a:pt x="6045" y="1584"/>
                      </a:cubicBezTo>
                      <a:cubicBezTo>
                        <a:pt x="5808" y="1836"/>
                        <a:pt x="5604" y="2160"/>
                        <a:pt x="5468" y="2484"/>
                      </a:cubicBezTo>
                      <a:cubicBezTo>
                        <a:pt x="5332" y="2844"/>
                        <a:pt x="5264" y="3204"/>
                        <a:pt x="5264" y="3564"/>
                      </a:cubicBezTo>
                      <a:close/>
                      <a:moveTo>
                        <a:pt x="16574" y="10584"/>
                      </a:moveTo>
                      <a:cubicBezTo>
                        <a:pt x="16574" y="10440"/>
                        <a:pt x="16540" y="10296"/>
                        <a:pt x="16506" y="10188"/>
                      </a:cubicBezTo>
                      <a:cubicBezTo>
                        <a:pt x="16472" y="10080"/>
                        <a:pt x="16404" y="9972"/>
                        <a:pt x="16302" y="9900"/>
                      </a:cubicBezTo>
                      <a:cubicBezTo>
                        <a:pt x="16200" y="9792"/>
                        <a:pt x="16132" y="9720"/>
                        <a:pt x="16030" y="9648"/>
                      </a:cubicBezTo>
                      <a:cubicBezTo>
                        <a:pt x="15928" y="9612"/>
                        <a:pt x="15792" y="9576"/>
                        <a:pt x="15657" y="9576"/>
                      </a:cubicBezTo>
                      <a:cubicBezTo>
                        <a:pt x="15521" y="9576"/>
                        <a:pt x="15419" y="9612"/>
                        <a:pt x="15283" y="9648"/>
                      </a:cubicBezTo>
                      <a:cubicBezTo>
                        <a:pt x="15181" y="9720"/>
                        <a:pt x="15079" y="9792"/>
                        <a:pt x="14977" y="9900"/>
                      </a:cubicBezTo>
                      <a:cubicBezTo>
                        <a:pt x="14875" y="9972"/>
                        <a:pt x="14808" y="10080"/>
                        <a:pt x="14774" y="10188"/>
                      </a:cubicBezTo>
                      <a:cubicBezTo>
                        <a:pt x="14740" y="10296"/>
                        <a:pt x="14706" y="10440"/>
                        <a:pt x="14706" y="10584"/>
                      </a:cubicBezTo>
                      <a:cubicBezTo>
                        <a:pt x="14706" y="10728"/>
                        <a:pt x="14740" y="10836"/>
                        <a:pt x="14774" y="10980"/>
                      </a:cubicBezTo>
                      <a:cubicBezTo>
                        <a:pt x="14808" y="11088"/>
                        <a:pt x="14875" y="11196"/>
                        <a:pt x="14977" y="11304"/>
                      </a:cubicBezTo>
                      <a:cubicBezTo>
                        <a:pt x="15079" y="11376"/>
                        <a:pt x="15181" y="11448"/>
                        <a:pt x="15283" y="11520"/>
                      </a:cubicBezTo>
                      <a:cubicBezTo>
                        <a:pt x="15419" y="11556"/>
                        <a:pt x="15521" y="11592"/>
                        <a:pt x="15657" y="11592"/>
                      </a:cubicBezTo>
                      <a:cubicBezTo>
                        <a:pt x="15792" y="11592"/>
                        <a:pt x="15928" y="11556"/>
                        <a:pt x="16030" y="11520"/>
                      </a:cubicBezTo>
                      <a:cubicBezTo>
                        <a:pt x="16132" y="11448"/>
                        <a:pt x="16200" y="11376"/>
                        <a:pt x="16302" y="11304"/>
                      </a:cubicBezTo>
                      <a:cubicBezTo>
                        <a:pt x="16404" y="11196"/>
                        <a:pt x="16472" y="11088"/>
                        <a:pt x="16506" y="10980"/>
                      </a:cubicBezTo>
                      <a:cubicBezTo>
                        <a:pt x="16540" y="10836"/>
                        <a:pt x="16574" y="10728"/>
                        <a:pt x="16574" y="10584"/>
                      </a:cubicBezTo>
                      <a:close/>
                    </a:path>
                  </a:pathLst>
                </a:custGeom>
                <a:solidFill>
                  <a:srgbClr val="006975"/>
                </a:solidFill>
                <a:ln w="12700">
                  <a:miter lim="400000"/>
                </a:ln>
                <a:effec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FFFF"/>
                    </a:solidFill>
                    <a:effectLst/>
                    <a:uLnTx/>
                    <a:uFillTx/>
                    <a:latin typeface="Butler Stencil Medium"/>
                    <a:ea typeface="+mn-ea"/>
                    <a:cs typeface="+mn-cs"/>
                  </a:endParaRPr>
                </a:p>
              </p:txBody>
            </p:sp>
            <p:sp>
              <p:nvSpPr>
                <p:cNvPr id="63" name="Rectangle 62">
                  <a:extLst>
                    <a:ext uri="{FF2B5EF4-FFF2-40B4-BE49-F238E27FC236}">
                      <a16:creationId xmlns:a16="http://schemas.microsoft.com/office/drawing/2014/main" id="{46AD7FBB-F74C-420A-DBAB-B30AF9AE2CC3}"/>
                    </a:ext>
                  </a:extLst>
                </p:cNvPr>
                <p:cNvSpPr/>
                <p:nvPr userDrawn="1"/>
              </p:nvSpPr>
              <p:spPr>
                <a:xfrm>
                  <a:off x="7396374" y="3536397"/>
                  <a:ext cx="288862" cy="246221"/>
                </a:xfrm>
                <a:prstGeom prst="rect">
                  <a:avLst/>
                </a:prstGeom>
              </p:spPr>
              <p:txBody>
                <a:bodyPr wrap="none" tIns="0" bIns="0">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Light" panose="020F0302020204030204"/>
                      <a:ea typeface="+mn-ea"/>
                      <a:cs typeface="+mn-cs"/>
                    </a:rPr>
                    <a:t>3</a:t>
                  </a:r>
                </a:p>
              </p:txBody>
            </p:sp>
          </p:grpSp>
          <p:grpSp>
            <p:nvGrpSpPr>
              <p:cNvPr id="56" name="Group 55">
                <a:extLst>
                  <a:ext uri="{FF2B5EF4-FFF2-40B4-BE49-F238E27FC236}">
                    <a16:creationId xmlns:a16="http://schemas.microsoft.com/office/drawing/2014/main" id="{A028254A-B15A-6E46-4691-D2E1FD475BDD}"/>
                  </a:ext>
                </a:extLst>
              </p:cNvPr>
              <p:cNvGrpSpPr/>
              <p:nvPr userDrawn="1"/>
            </p:nvGrpSpPr>
            <p:grpSpPr>
              <a:xfrm>
                <a:off x="9248737" y="2019698"/>
                <a:ext cx="2325756" cy="1679713"/>
                <a:chOff x="9050991" y="2223774"/>
                <a:chExt cx="2325756" cy="1679713"/>
              </a:xfrm>
            </p:grpSpPr>
            <p:sp>
              <p:nvSpPr>
                <p:cNvPr id="57" name="Rectangle 56">
                  <a:extLst>
                    <a:ext uri="{FF2B5EF4-FFF2-40B4-BE49-F238E27FC236}">
                      <a16:creationId xmlns:a16="http://schemas.microsoft.com/office/drawing/2014/main" id="{FCBE4A53-81D4-5FA2-8A3B-7F43CDC8743E}"/>
                    </a:ext>
                  </a:extLst>
                </p:cNvPr>
                <p:cNvSpPr/>
                <p:nvPr userDrawn="1"/>
              </p:nvSpPr>
              <p:spPr>
                <a:xfrm>
                  <a:off x="9050991" y="2223774"/>
                  <a:ext cx="2325756" cy="1679713"/>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100"/>
                    </a:spcAft>
                    <a:buClrTx/>
                    <a:buSzTx/>
                    <a:buFontTx/>
                    <a:buNone/>
                    <a:tabLst/>
                    <a:defRPr/>
                  </a:pPr>
                  <a:endParaRPr kumimoji="0" lang="en-US" sz="1800" b="1" i="0" u="none" strike="noStrike" kern="1200" cap="none" spc="50" normalizeH="0" baseline="0" noProof="0" dirty="0">
                    <a:ln>
                      <a:noFill/>
                    </a:ln>
                    <a:solidFill>
                      <a:srgbClr val="416CA9"/>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100"/>
                    </a:spcAft>
                    <a:buClrTx/>
                    <a:buSzTx/>
                    <a:buFontTx/>
                    <a:buNone/>
                    <a:tabLst/>
                    <a:defRPr/>
                  </a:pPr>
                  <a:r>
                    <a:rPr kumimoji="0" lang="en-US" sz="1800" b="1" i="0" u="none" strike="noStrike" kern="1200" cap="none" spc="50" normalizeH="0" baseline="0" noProof="0" dirty="0">
                      <a:ln>
                        <a:noFill/>
                      </a:ln>
                      <a:solidFill>
                        <a:srgbClr val="000000"/>
                      </a:solidFill>
                      <a:effectLst/>
                      <a:uLnTx/>
                      <a:uFillTx/>
                      <a:latin typeface="Calibri" panose="020F0502020204030204"/>
                      <a:ea typeface="+mn-ea"/>
                      <a:cs typeface="+mn-cs"/>
                    </a:rPr>
                    <a:t>Autonomy and Independence</a:t>
                  </a:r>
                </a:p>
              </p:txBody>
            </p:sp>
            <p:grpSp>
              <p:nvGrpSpPr>
                <p:cNvPr id="58" name="Group 57">
                  <a:extLst>
                    <a:ext uri="{FF2B5EF4-FFF2-40B4-BE49-F238E27FC236}">
                      <a16:creationId xmlns:a16="http://schemas.microsoft.com/office/drawing/2014/main" id="{286A29F6-695A-23BE-51CA-4C13A7391E89}"/>
                    </a:ext>
                  </a:extLst>
                </p:cNvPr>
                <p:cNvGrpSpPr/>
                <p:nvPr userDrawn="1"/>
              </p:nvGrpSpPr>
              <p:grpSpPr>
                <a:xfrm>
                  <a:off x="10062811" y="2332162"/>
                  <a:ext cx="453247" cy="1437600"/>
                  <a:chOff x="10062811" y="2332162"/>
                  <a:chExt cx="453247" cy="1437600"/>
                </a:xfrm>
              </p:grpSpPr>
              <p:sp>
                <p:nvSpPr>
                  <p:cNvPr id="59" name="Freeform 832">
                    <a:extLst>
                      <a:ext uri="{FF2B5EF4-FFF2-40B4-BE49-F238E27FC236}">
                        <a16:creationId xmlns:a16="http://schemas.microsoft.com/office/drawing/2014/main" id="{C722D84E-BDC4-15ED-8BF4-3D1D4F6CA18A}"/>
                      </a:ext>
                    </a:extLst>
                  </p:cNvPr>
                  <p:cNvSpPr>
                    <a:spLocks noChangeAspect="1" noEditPoints="1"/>
                  </p:cNvSpPr>
                  <p:nvPr userDrawn="1"/>
                </p:nvSpPr>
                <p:spPr bwMode="auto">
                  <a:xfrm>
                    <a:off x="10062811" y="2332162"/>
                    <a:ext cx="453247" cy="457200"/>
                  </a:xfrm>
                  <a:custGeom>
                    <a:avLst/>
                    <a:gdLst>
                      <a:gd name="T0" fmla="*/ 54 w 160"/>
                      <a:gd name="T1" fmla="*/ 22 h 160"/>
                      <a:gd name="T2" fmla="*/ 22 w 160"/>
                      <a:gd name="T3" fmla="*/ 54 h 160"/>
                      <a:gd name="T4" fmla="*/ 25 w 160"/>
                      <a:gd name="T5" fmla="*/ 57 h 160"/>
                      <a:gd name="T6" fmla="*/ 28 w 160"/>
                      <a:gd name="T7" fmla="*/ 54 h 160"/>
                      <a:gd name="T8" fmla="*/ 54 w 160"/>
                      <a:gd name="T9" fmla="*/ 28 h 160"/>
                      <a:gd name="T10" fmla="*/ 57 w 160"/>
                      <a:gd name="T11" fmla="*/ 25 h 160"/>
                      <a:gd name="T12" fmla="*/ 54 w 160"/>
                      <a:gd name="T13" fmla="*/ 22 h 160"/>
                      <a:gd name="T14" fmla="*/ 110 w 160"/>
                      <a:gd name="T15" fmla="*/ 91 h 160"/>
                      <a:gd name="T16" fmla="*/ 106 w 160"/>
                      <a:gd name="T17" fmla="*/ 91 h 160"/>
                      <a:gd name="T18" fmla="*/ 101 w 160"/>
                      <a:gd name="T19" fmla="*/ 97 h 160"/>
                      <a:gd name="T20" fmla="*/ 94 w 160"/>
                      <a:gd name="T21" fmla="*/ 90 h 160"/>
                      <a:gd name="T22" fmla="*/ 108 w 160"/>
                      <a:gd name="T23" fmla="*/ 54 h 160"/>
                      <a:gd name="T24" fmla="*/ 54 w 160"/>
                      <a:gd name="T25" fmla="*/ 0 h 160"/>
                      <a:gd name="T26" fmla="*/ 0 w 160"/>
                      <a:gd name="T27" fmla="*/ 54 h 160"/>
                      <a:gd name="T28" fmla="*/ 54 w 160"/>
                      <a:gd name="T29" fmla="*/ 108 h 160"/>
                      <a:gd name="T30" fmla="*/ 90 w 160"/>
                      <a:gd name="T31" fmla="*/ 94 h 160"/>
                      <a:gd name="T32" fmla="*/ 97 w 160"/>
                      <a:gd name="T33" fmla="*/ 101 h 160"/>
                      <a:gd name="T34" fmla="*/ 91 w 160"/>
                      <a:gd name="T35" fmla="*/ 106 h 160"/>
                      <a:gd name="T36" fmla="*/ 91 w 160"/>
                      <a:gd name="T37" fmla="*/ 108 h 160"/>
                      <a:gd name="T38" fmla="*/ 91 w 160"/>
                      <a:gd name="T39" fmla="*/ 110 h 160"/>
                      <a:gd name="T40" fmla="*/ 138 w 160"/>
                      <a:gd name="T41" fmla="*/ 157 h 160"/>
                      <a:gd name="T42" fmla="*/ 145 w 160"/>
                      <a:gd name="T43" fmla="*/ 160 h 160"/>
                      <a:gd name="T44" fmla="*/ 152 w 160"/>
                      <a:gd name="T45" fmla="*/ 157 h 160"/>
                      <a:gd name="T46" fmla="*/ 157 w 160"/>
                      <a:gd name="T47" fmla="*/ 152 h 160"/>
                      <a:gd name="T48" fmla="*/ 160 w 160"/>
                      <a:gd name="T49" fmla="*/ 145 h 160"/>
                      <a:gd name="T50" fmla="*/ 157 w 160"/>
                      <a:gd name="T51" fmla="*/ 138 h 160"/>
                      <a:gd name="T52" fmla="*/ 110 w 160"/>
                      <a:gd name="T53" fmla="*/ 91 h 160"/>
                      <a:gd name="T54" fmla="*/ 6 w 160"/>
                      <a:gd name="T55" fmla="*/ 54 h 160"/>
                      <a:gd name="T56" fmla="*/ 54 w 160"/>
                      <a:gd name="T57" fmla="*/ 6 h 160"/>
                      <a:gd name="T58" fmla="*/ 102 w 160"/>
                      <a:gd name="T59" fmla="*/ 54 h 160"/>
                      <a:gd name="T60" fmla="*/ 54 w 160"/>
                      <a:gd name="T61" fmla="*/ 102 h 160"/>
                      <a:gd name="T62" fmla="*/ 6 w 160"/>
                      <a:gd name="T63" fmla="*/ 54 h 160"/>
                      <a:gd name="T64" fmla="*/ 153 w 160"/>
                      <a:gd name="T65" fmla="*/ 148 h 160"/>
                      <a:gd name="T66" fmla="*/ 148 w 160"/>
                      <a:gd name="T67" fmla="*/ 153 h 160"/>
                      <a:gd name="T68" fmla="*/ 145 w 160"/>
                      <a:gd name="T69" fmla="*/ 154 h 160"/>
                      <a:gd name="T70" fmla="*/ 142 w 160"/>
                      <a:gd name="T71" fmla="*/ 153 h 160"/>
                      <a:gd name="T72" fmla="*/ 98 w 160"/>
                      <a:gd name="T73" fmla="*/ 108 h 160"/>
                      <a:gd name="T74" fmla="*/ 108 w 160"/>
                      <a:gd name="T75" fmla="*/ 98 h 160"/>
                      <a:gd name="T76" fmla="*/ 153 w 160"/>
                      <a:gd name="T77" fmla="*/ 142 h 160"/>
                      <a:gd name="T78" fmla="*/ 154 w 160"/>
                      <a:gd name="T79" fmla="*/ 145 h 160"/>
                      <a:gd name="T80" fmla="*/ 153 w 160"/>
                      <a:gd name="T81" fmla="*/ 14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 h="160">
                        <a:moveTo>
                          <a:pt x="54" y="22"/>
                        </a:moveTo>
                        <a:cubicBezTo>
                          <a:pt x="36" y="22"/>
                          <a:pt x="22" y="36"/>
                          <a:pt x="22" y="54"/>
                        </a:cubicBezTo>
                        <a:cubicBezTo>
                          <a:pt x="22" y="56"/>
                          <a:pt x="23" y="57"/>
                          <a:pt x="25" y="57"/>
                        </a:cubicBezTo>
                        <a:cubicBezTo>
                          <a:pt x="27" y="57"/>
                          <a:pt x="28" y="56"/>
                          <a:pt x="28" y="54"/>
                        </a:cubicBezTo>
                        <a:cubicBezTo>
                          <a:pt x="28" y="40"/>
                          <a:pt x="40" y="28"/>
                          <a:pt x="54" y="28"/>
                        </a:cubicBezTo>
                        <a:cubicBezTo>
                          <a:pt x="55" y="28"/>
                          <a:pt x="57" y="27"/>
                          <a:pt x="57" y="25"/>
                        </a:cubicBezTo>
                        <a:cubicBezTo>
                          <a:pt x="57" y="23"/>
                          <a:pt x="55" y="22"/>
                          <a:pt x="54" y="22"/>
                        </a:cubicBezTo>
                        <a:close/>
                        <a:moveTo>
                          <a:pt x="110" y="91"/>
                        </a:moveTo>
                        <a:cubicBezTo>
                          <a:pt x="109" y="90"/>
                          <a:pt x="107" y="90"/>
                          <a:pt x="106" y="91"/>
                        </a:cubicBezTo>
                        <a:cubicBezTo>
                          <a:pt x="101" y="97"/>
                          <a:pt x="101" y="97"/>
                          <a:pt x="101" y="97"/>
                        </a:cubicBezTo>
                        <a:cubicBezTo>
                          <a:pt x="94" y="90"/>
                          <a:pt x="94" y="90"/>
                          <a:pt x="94" y="90"/>
                        </a:cubicBezTo>
                        <a:cubicBezTo>
                          <a:pt x="103" y="80"/>
                          <a:pt x="108" y="68"/>
                          <a:pt x="108" y="54"/>
                        </a:cubicBezTo>
                        <a:cubicBezTo>
                          <a:pt x="108" y="24"/>
                          <a:pt x="84" y="0"/>
                          <a:pt x="54" y="0"/>
                        </a:cubicBezTo>
                        <a:cubicBezTo>
                          <a:pt x="24" y="0"/>
                          <a:pt x="0" y="24"/>
                          <a:pt x="0" y="54"/>
                        </a:cubicBezTo>
                        <a:cubicBezTo>
                          <a:pt x="0" y="84"/>
                          <a:pt x="24" y="108"/>
                          <a:pt x="54" y="108"/>
                        </a:cubicBezTo>
                        <a:cubicBezTo>
                          <a:pt x="68" y="108"/>
                          <a:pt x="80" y="102"/>
                          <a:pt x="90" y="94"/>
                        </a:cubicBezTo>
                        <a:cubicBezTo>
                          <a:pt x="97" y="101"/>
                          <a:pt x="97" y="101"/>
                          <a:pt x="97" y="101"/>
                        </a:cubicBezTo>
                        <a:cubicBezTo>
                          <a:pt x="91" y="106"/>
                          <a:pt x="91" y="106"/>
                          <a:pt x="91" y="106"/>
                        </a:cubicBezTo>
                        <a:cubicBezTo>
                          <a:pt x="91" y="107"/>
                          <a:pt x="91" y="107"/>
                          <a:pt x="91" y="108"/>
                        </a:cubicBezTo>
                        <a:cubicBezTo>
                          <a:pt x="91" y="109"/>
                          <a:pt x="91" y="110"/>
                          <a:pt x="91" y="110"/>
                        </a:cubicBezTo>
                        <a:cubicBezTo>
                          <a:pt x="138" y="157"/>
                          <a:pt x="138" y="157"/>
                          <a:pt x="138" y="157"/>
                        </a:cubicBezTo>
                        <a:cubicBezTo>
                          <a:pt x="140" y="159"/>
                          <a:pt x="142" y="160"/>
                          <a:pt x="145" y="160"/>
                        </a:cubicBezTo>
                        <a:cubicBezTo>
                          <a:pt x="148" y="160"/>
                          <a:pt x="150" y="159"/>
                          <a:pt x="152" y="157"/>
                        </a:cubicBezTo>
                        <a:cubicBezTo>
                          <a:pt x="157" y="152"/>
                          <a:pt x="157" y="152"/>
                          <a:pt x="157" y="152"/>
                        </a:cubicBezTo>
                        <a:cubicBezTo>
                          <a:pt x="159" y="150"/>
                          <a:pt x="160" y="148"/>
                          <a:pt x="160" y="145"/>
                        </a:cubicBezTo>
                        <a:cubicBezTo>
                          <a:pt x="160" y="142"/>
                          <a:pt x="159" y="140"/>
                          <a:pt x="157" y="138"/>
                        </a:cubicBezTo>
                        <a:lnTo>
                          <a:pt x="110" y="91"/>
                        </a:lnTo>
                        <a:close/>
                        <a:moveTo>
                          <a:pt x="6" y="54"/>
                        </a:moveTo>
                        <a:cubicBezTo>
                          <a:pt x="6" y="27"/>
                          <a:pt x="27" y="6"/>
                          <a:pt x="54" y="6"/>
                        </a:cubicBezTo>
                        <a:cubicBezTo>
                          <a:pt x="80" y="6"/>
                          <a:pt x="102" y="27"/>
                          <a:pt x="102" y="54"/>
                        </a:cubicBezTo>
                        <a:cubicBezTo>
                          <a:pt x="102" y="80"/>
                          <a:pt x="80" y="102"/>
                          <a:pt x="54" y="102"/>
                        </a:cubicBezTo>
                        <a:cubicBezTo>
                          <a:pt x="27" y="102"/>
                          <a:pt x="6" y="80"/>
                          <a:pt x="6" y="54"/>
                        </a:cubicBezTo>
                        <a:close/>
                        <a:moveTo>
                          <a:pt x="153" y="148"/>
                        </a:moveTo>
                        <a:cubicBezTo>
                          <a:pt x="148" y="153"/>
                          <a:pt x="148" y="153"/>
                          <a:pt x="148" y="153"/>
                        </a:cubicBezTo>
                        <a:cubicBezTo>
                          <a:pt x="147" y="154"/>
                          <a:pt x="146" y="154"/>
                          <a:pt x="145" y="154"/>
                        </a:cubicBezTo>
                        <a:cubicBezTo>
                          <a:pt x="144" y="154"/>
                          <a:pt x="143" y="154"/>
                          <a:pt x="142" y="153"/>
                        </a:cubicBezTo>
                        <a:cubicBezTo>
                          <a:pt x="98" y="108"/>
                          <a:pt x="98" y="108"/>
                          <a:pt x="98" y="108"/>
                        </a:cubicBezTo>
                        <a:cubicBezTo>
                          <a:pt x="108" y="98"/>
                          <a:pt x="108" y="98"/>
                          <a:pt x="108" y="98"/>
                        </a:cubicBezTo>
                        <a:cubicBezTo>
                          <a:pt x="153" y="142"/>
                          <a:pt x="153" y="142"/>
                          <a:pt x="153" y="142"/>
                        </a:cubicBezTo>
                        <a:cubicBezTo>
                          <a:pt x="154" y="143"/>
                          <a:pt x="154" y="144"/>
                          <a:pt x="154" y="145"/>
                        </a:cubicBezTo>
                        <a:cubicBezTo>
                          <a:pt x="154" y="146"/>
                          <a:pt x="154" y="147"/>
                          <a:pt x="153" y="148"/>
                        </a:cubicBezTo>
                        <a:close/>
                      </a:path>
                    </a:pathLst>
                  </a:custGeom>
                  <a:solidFill>
                    <a:srgbClr val="006975"/>
                  </a:solidFill>
                  <a:ln w="12700">
                    <a:miter lim="400000"/>
                  </a:ln>
                  <a:effec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Butler Stencil Medium"/>
                      <a:ea typeface="+mn-ea"/>
                      <a:cs typeface="+mn-cs"/>
                    </a:endParaRPr>
                  </a:p>
                </p:txBody>
              </p:sp>
              <p:sp>
                <p:nvSpPr>
                  <p:cNvPr id="60" name="Rectangle 59">
                    <a:extLst>
                      <a:ext uri="{FF2B5EF4-FFF2-40B4-BE49-F238E27FC236}">
                        <a16:creationId xmlns:a16="http://schemas.microsoft.com/office/drawing/2014/main" id="{05F4D201-425A-279B-1153-24E2A5E4958F}"/>
                      </a:ext>
                    </a:extLst>
                  </p:cNvPr>
                  <p:cNvSpPr/>
                  <p:nvPr userDrawn="1"/>
                </p:nvSpPr>
                <p:spPr>
                  <a:xfrm>
                    <a:off x="10145003" y="3523541"/>
                    <a:ext cx="288862" cy="246221"/>
                  </a:xfrm>
                  <a:prstGeom prst="rect">
                    <a:avLst/>
                  </a:prstGeom>
                </p:spPr>
                <p:txBody>
                  <a:bodyPr wrap="none" tIns="0" bIns="0">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Light" panose="020F0302020204030204"/>
                        <a:ea typeface="+mn-ea"/>
                        <a:cs typeface="+mn-cs"/>
                      </a:rPr>
                      <a:t>4</a:t>
                    </a:r>
                  </a:p>
                </p:txBody>
              </p:sp>
            </p:grpSp>
          </p:grpSp>
        </p:grpSp>
        <p:grpSp>
          <p:nvGrpSpPr>
            <p:cNvPr id="27" name="Group 26">
              <a:extLst>
                <a:ext uri="{FF2B5EF4-FFF2-40B4-BE49-F238E27FC236}">
                  <a16:creationId xmlns:a16="http://schemas.microsoft.com/office/drawing/2014/main" id="{628E4F65-C401-3119-E508-07FAD60325D8}"/>
                </a:ext>
              </a:extLst>
            </p:cNvPr>
            <p:cNvGrpSpPr/>
            <p:nvPr userDrawn="1"/>
          </p:nvGrpSpPr>
          <p:grpSpPr>
            <a:xfrm>
              <a:off x="895484" y="4099415"/>
              <a:ext cx="10401032" cy="1695897"/>
              <a:chOff x="895484" y="4099415"/>
              <a:chExt cx="10401032" cy="1695897"/>
            </a:xfrm>
          </p:grpSpPr>
          <p:grpSp>
            <p:nvGrpSpPr>
              <p:cNvPr id="28" name="Group 27">
                <a:extLst>
                  <a:ext uri="{FF2B5EF4-FFF2-40B4-BE49-F238E27FC236}">
                    <a16:creationId xmlns:a16="http://schemas.microsoft.com/office/drawing/2014/main" id="{E9B24750-E7BB-9B1D-4BD4-08E78596D225}"/>
                  </a:ext>
                </a:extLst>
              </p:cNvPr>
              <p:cNvGrpSpPr/>
              <p:nvPr userDrawn="1"/>
            </p:nvGrpSpPr>
            <p:grpSpPr>
              <a:xfrm>
                <a:off x="895484" y="4099415"/>
                <a:ext cx="2325756" cy="1679713"/>
                <a:chOff x="833438" y="4307257"/>
                <a:chExt cx="2325756" cy="1679713"/>
              </a:xfrm>
            </p:grpSpPr>
            <p:sp>
              <p:nvSpPr>
                <p:cNvPr id="50" name="Rectangle 49">
                  <a:extLst>
                    <a:ext uri="{FF2B5EF4-FFF2-40B4-BE49-F238E27FC236}">
                      <a16:creationId xmlns:a16="http://schemas.microsoft.com/office/drawing/2014/main" id="{A33CEB87-2A17-EF07-AED8-F21C0C641CB4}"/>
                    </a:ext>
                  </a:extLst>
                </p:cNvPr>
                <p:cNvSpPr/>
                <p:nvPr userDrawn="1"/>
              </p:nvSpPr>
              <p:spPr>
                <a:xfrm>
                  <a:off x="833438" y="4307257"/>
                  <a:ext cx="2325756" cy="1679713"/>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100"/>
                    </a:spcAft>
                    <a:buClrTx/>
                    <a:buSzTx/>
                    <a:buFontTx/>
                    <a:buNone/>
                    <a:tabLst/>
                    <a:defRPr/>
                  </a:pPr>
                  <a:endParaRPr kumimoji="0" lang="en-US" sz="1800" b="1" i="0" u="none" strike="noStrike" kern="1200" cap="none" spc="50" normalizeH="0" baseline="0" noProof="0">
                    <a:ln>
                      <a:noFill/>
                    </a:ln>
                    <a:solidFill>
                      <a:srgbClr val="416CA9"/>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100"/>
                    </a:spcAft>
                    <a:buClrTx/>
                    <a:buSzTx/>
                    <a:buFontTx/>
                    <a:buNone/>
                    <a:tabLst/>
                    <a:defRPr/>
                  </a:pPr>
                  <a:r>
                    <a:rPr kumimoji="0" lang="en-US" sz="1800" b="1" i="0" u="none" strike="noStrike" kern="1200" cap="none" spc="50" normalizeH="0" baseline="0" noProof="0">
                      <a:ln>
                        <a:noFill/>
                      </a:ln>
                      <a:solidFill>
                        <a:srgbClr val="000000"/>
                      </a:solidFill>
                      <a:effectLst/>
                      <a:uLnTx/>
                      <a:uFillTx/>
                      <a:latin typeface="Calibri" panose="020F0502020204030204"/>
                      <a:ea typeface="+mn-ea"/>
                      <a:cs typeface="+mn-cs"/>
                    </a:rPr>
                    <a:t>Education, Training and Information</a:t>
                  </a:r>
                </a:p>
              </p:txBody>
            </p:sp>
            <p:sp>
              <p:nvSpPr>
                <p:cNvPr id="51" name="Freeform 16">
                  <a:extLst>
                    <a:ext uri="{FF2B5EF4-FFF2-40B4-BE49-F238E27FC236}">
                      <a16:creationId xmlns:a16="http://schemas.microsoft.com/office/drawing/2014/main" id="{EE55B395-471A-10DA-2BEA-229E96635360}"/>
                    </a:ext>
                  </a:extLst>
                </p:cNvPr>
                <p:cNvSpPr>
                  <a:spLocks noChangeAspect="1" noEditPoints="1"/>
                </p:cNvSpPr>
                <p:nvPr userDrawn="1"/>
              </p:nvSpPr>
              <p:spPr bwMode="auto">
                <a:xfrm>
                  <a:off x="1696125" y="4447939"/>
                  <a:ext cx="564014" cy="429768"/>
                </a:xfrm>
                <a:custGeom>
                  <a:avLst/>
                  <a:gdLst>
                    <a:gd name="T0" fmla="*/ 4 w 340"/>
                    <a:gd name="T1" fmla="*/ 17 h 257"/>
                    <a:gd name="T2" fmla="*/ 4 w 340"/>
                    <a:gd name="T3" fmla="*/ 240 h 257"/>
                    <a:gd name="T4" fmla="*/ 323 w 340"/>
                    <a:gd name="T5" fmla="*/ 13 h 257"/>
                    <a:gd name="T6" fmla="*/ 311 w 340"/>
                    <a:gd name="T7" fmla="*/ 257 h 257"/>
                    <a:gd name="T8" fmla="*/ 162 w 340"/>
                    <a:gd name="T9" fmla="*/ 257 h 257"/>
                    <a:gd name="T10" fmla="*/ 17 w 340"/>
                    <a:gd name="T11" fmla="*/ 245 h 257"/>
                    <a:gd name="T12" fmla="*/ 29 w 340"/>
                    <a:gd name="T13" fmla="*/ 0 h 257"/>
                    <a:gd name="T14" fmla="*/ 178 w 340"/>
                    <a:gd name="T15" fmla="*/ 0 h 257"/>
                    <a:gd name="T16" fmla="*/ 166 w 340"/>
                    <a:gd name="T17" fmla="*/ 245 h 257"/>
                    <a:gd name="T18" fmla="*/ 166 w 340"/>
                    <a:gd name="T19" fmla="*/ 23 h 257"/>
                    <a:gd name="T20" fmla="*/ 29 w 340"/>
                    <a:gd name="T21" fmla="*/ 9 h 257"/>
                    <a:gd name="T22" fmla="*/ 29 w 340"/>
                    <a:gd name="T23" fmla="*/ 249 h 257"/>
                    <a:gd name="T24" fmla="*/ 149 w 340"/>
                    <a:gd name="T25" fmla="*/ 46 h 257"/>
                    <a:gd name="T26" fmla="*/ 41 w 340"/>
                    <a:gd name="T27" fmla="*/ 46 h 257"/>
                    <a:gd name="T28" fmla="*/ 149 w 340"/>
                    <a:gd name="T29" fmla="*/ 46 h 257"/>
                    <a:gd name="T30" fmla="*/ 46 w 340"/>
                    <a:gd name="T31" fmla="*/ 83 h 257"/>
                    <a:gd name="T32" fmla="*/ 145 w 340"/>
                    <a:gd name="T33" fmla="*/ 75 h 257"/>
                    <a:gd name="T34" fmla="*/ 145 w 340"/>
                    <a:gd name="T35" fmla="*/ 116 h 257"/>
                    <a:gd name="T36" fmla="*/ 46 w 340"/>
                    <a:gd name="T37" fmla="*/ 108 h 257"/>
                    <a:gd name="T38" fmla="*/ 149 w 340"/>
                    <a:gd name="T39" fmla="*/ 145 h 257"/>
                    <a:gd name="T40" fmla="*/ 41 w 340"/>
                    <a:gd name="T41" fmla="*/ 145 h 257"/>
                    <a:gd name="T42" fmla="*/ 149 w 340"/>
                    <a:gd name="T43" fmla="*/ 145 h 257"/>
                    <a:gd name="T44" fmla="*/ 46 w 340"/>
                    <a:gd name="T45" fmla="*/ 182 h 257"/>
                    <a:gd name="T46" fmla="*/ 145 w 340"/>
                    <a:gd name="T47" fmla="*/ 174 h 257"/>
                    <a:gd name="T48" fmla="*/ 145 w 340"/>
                    <a:gd name="T49" fmla="*/ 216 h 257"/>
                    <a:gd name="T50" fmla="*/ 46 w 340"/>
                    <a:gd name="T51" fmla="*/ 207 h 257"/>
                    <a:gd name="T52" fmla="*/ 315 w 340"/>
                    <a:gd name="T53" fmla="*/ 13 h 257"/>
                    <a:gd name="T54" fmla="*/ 174 w 340"/>
                    <a:gd name="T55" fmla="*/ 13 h 257"/>
                    <a:gd name="T56" fmla="*/ 174 w 340"/>
                    <a:gd name="T57" fmla="*/ 244 h 257"/>
                    <a:gd name="T58" fmla="*/ 311 w 340"/>
                    <a:gd name="T59" fmla="*/ 249 h 257"/>
                    <a:gd name="T60" fmla="*/ 298 w 340"/>
                    <a:gd name="T61" fmla="*/ 46 h 257"/>
                    <a:gd name="T62" fmla="*/ 191 w 340"/>
                    <a:gd name="T63" fmla="*/ 46 h 257"/>
                    <a:gd name="T64" fmla="*/ 298 w 340"/>
                    <a:gd name="T65" fmla="*/ 46 h 257"/>
                    <a:gd name="T66" fmla="*/ 195 w 340"/>
                    <a:gd name="T67" fmla="*/ 83 h 257"/>
                    <a:gd name="T68" fmla="*/ 294 w 340"/>
                    <a:gd name="T69" fmla="*/ 75 h 257"/>
                    <a:gd name="T70" fmla="*/ 294 w 340"/>
                    <a:gd name="T71" fmla="*/ 116 h 257"/>
                    <a:gd name="T72" fmla="*/ 195 w 340"/>
                    <a:gd name="T73" fmla="*/ 108 h 257"/>
                    <a:gd name="T74" fmla="*/ 298 w 340"/>
                    <a:gd name="T75" fmla="*/ 145 h 257"/>
                    <a:gd name="T76" fmla="*/ 191 w 340"/>
                    <a:gd name="T77" fmla="*/ 145 h 257"/>
                    <a:gd name="T78" fmla="*/ 298 w 340"/>
                    <a:gd name="T79" fmla="*/ 145 h 257"/>
                    <a:gd name="T80" fmla="*/ 195 w 340"/>
                    <a:gd name="T81" fmla="*/ 182 h 257"/>
                    <a:gd name="T82" fmla="*/ 294 w 340"/>
                    <a:gd name="T83" fmla="*/ 174 h 257"/>
                    <a:gd name="T84" fmla="*/ 294 w 340"/>
                    <a:gd name="T85" fmla="*/ 216 h 257"/>
                    <a:gd name="T86" fmla="*/ 195 w 340"/>
                    <a:gd name="T87" fmla="*/ 207 h 257"/>
                    <a:gd name="T88" fmla="*/ 340 w 340"/>
                    <a:gd name="T89" fmla="*/ 21 h 257"/>
                    <a:gd name="T90" fmla="*/ 331 w 340"/>
                    <a:gd name="T91" fmla="*/ 236 h 257"/>
                    <a:gd name="T92" fmla="*/ 340 w 340"/>
                    <a:gd name="T93" fmla="*/ 21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257">
                      <a:moveTo>
                        <a:pt x="0" y="236"/>
                      </a:moveTo>
                      <a:cubicBezTo>
                        <a:pt x="0" y="21"/>
                        <a:pt x="0" y="21"/>
                        <a:pt x="0" y="21"/>
                      </a:cubicBezTo>
                      <a:cubicBezTo>
                        <a:pt x="0" y="18"/>
                        <a:pt x="1" y="17"/>
                        <a:pt x="4" y="17"/>
                      </a:cubicBezTo>
                      <a:cubicBezTo>
                        <a:pt x="7" y="17"/>
                        <a:pt x="8" y="18"/>
                        <a:pt x="8" y="21"/>
                      </a:cubicBezTo>
                      <a:cubicBezTo>
                        <a:pt x="8" y="236"/>
                        <a:pt x="8" y="236"/>
                        <a:pt x="8" y="236"/>
                      </a:cubicBezTo>
                      <a:cubicBezTo>
                        <a:pt x="8" y="239"/>
                        <a:pt x="7" y="240"/>
                        <a:pt x="4" y="240"/>
                      </a:cubicBezTo>
                      <a:cubicBezTo>
                        <a:pt x="1" y="240"/>
                        <a:pt x="0" y="239"/>
                        <a:pt x="0" y="236"/>
                      </a:cubicBezTo>
                      <a:close/>
                      <a:moveTo>
                        <a:pt x="319" y="4"/>
                      </a:moveTo>
                      <a:cubicBezTo>
                        <a:pt x="322" y="6"/>
                        <a:pt x="323" y="9"/>
                        <a:pt x="323" y="13"/>
                      </a:cubicBezTo>
                      <a:cubicBezTo>
                        <a:pt x="323" y="245"/>
                        <a:pt x="323" y="245"/>
                        <a:pt x="323" y="245"/>
                      </a:cubicBezTo>
                      <a:cubicBezTo>
                        <a:pt x="323" y="248"/>
                        <a:pt x="322" y="251"/>
                        <a:pt x="319" y="253"/>
                      </a:cubicBezTo>
                      <a:cubicBezTo>
                        <a:pt x="317" y="256"/>
                        <a:pt x="314" y="257"/>
                        <a:pt x="311" y="257"/>
                      </a:cubicBezTo>
                      <a:cubicBezTo>
                        <a:pt x="178" y="257"/>
                        <a:pt x="178" y="257"/>
                        <a:pt x="178" y="257"/>
                      </a:cubicBezTo>
                      <a:cubicBezTo>
                        <a:pt x="175" y="257"/>
                        <a:pt x="172" y="256"/>
                        <a:pt x="170" y="254"/>
                      </a:cubicBezTo>
                      <a:cubicBezTo>
                        <a:pt x="167" y="256"/>
                        <a:pt x="165" y="257"/>
                        <a:pt x="162" y="257"/>
                      </a:cubicBezTo>
                      <a:cubicBezTo>
                        <a:pt x="29" y="257"/>
                        <a:pt x="29" y="257"/>
                        <a:pt x="29" y="257"/>
                      </a:cubicBezTo>
                      <a:cubicBezTo>
                        <a:pt x="26" y="257"/>
                        <a:pt x="23" y="256"/>
                        <a:pt x="20" y="253"/>
                      </a:cubicBezTo>
                      <a:cubicBezTo>
                        <a:pt x="18" y="251"/>
                        <a:pt x="17" y="248"/>
                        <a:pt x="17" y="245"/>
                      </a:cubicBezTo>
                      <a:cubicBezTo>
                        <a:pt x="17" y="13"/>
                        <a:pt x="17" y="13"/>
                        <a:pt x="17" y="13"/>
                      </a:cubicBezTo>
                      <a:cubicBezTo>
                        <a:pt x="17" y="9"/>
                        <a:pt x="18" y="6"/>
                        <a:pt x="20" y="4"/>
                      </a:cubicBezTo>
                      <a:cubicBezTo>
                        <a:pt x="23" y="1"/>
                        <a:pt x="26" y="0"/>
                        <a:pt x="29" y="0"/>
                      </a:cubicBezTo>
                      <a:cubicBezTo>
                        <a:pt x="162" y="0"/>
                        <a:pt x="162" y="0"/>
                        <a:pt x="162" y="0"/>
                      </a:cubicBezTo>
                      <a:cubicBezTo>
                        <a:pt x="165" y="0"/>
                        <a:pt x="167" y="1"/>
                        <a:pt x="170" y="3"/>
                      </a:cubicBezTo>
                      <a:cubicBezTo>
                        <a:pt x="172" y="1"/>
                        <a:pt x="175" y="0"/>
                        <a:pt x="178" y="0"/>
                      </a:cubicBezTo>
                      <a:cubicBezTo>
                        <a:pt x="311" y="0"/>
                        <a:pt x="311" y="0"/>
                        <a:pt x="311" y="0"/>
                      </a:cubicBezTo>
                      <a:cubicBezTo>
                        <a:pt x="314" y="0"/>
                        <a:pt x="317" y="1"/>
                        <a:pt x="319" y="4"/>
                      </a:cubicBezTo>
                      <a:close/>
                      <a:moveTo>
                        <a:pt x="166" y="245"/>
                      </a:moveTo>
                      <a:cubicBezTo>
                        <a:pt x="166" y="244"/>
                        <a:pt x="166" y="244"/>
                        <a:pt x="166" y="244"/>
                      </a:cubicBezTo>
                      <a:cubicBezTo>
                        <a:pt x="166" y="237"/>
                        <a:pt x="166" y="237"/>
                        <a:pt x="166" y="237"/>
                      </a:cubicBezTo>
                      <a:cubicBezTo>
                        <a:pt x="166" y="23"/>
                        <a:pt x="166" y="23"/>
                        <a:pt x="166" y="23"/>
                      </a:cubicBezTo>
                      <a:cubicBezTo>
                        <a:pt x="166" y="13"/>
                        <a:pt x="166" y="13"/>
                        <a:pt x="166" y="13"/>
                      </a:cubicBezTo>
                      <a:cubicBezTo>
                        <a:pt x="166" y="10"/>
                        <a:pt x="164" y="9"/>
                        <a:pt x="162" y="9"/>
                      </a:cubicBezTo>
                      <a:cubicBezTo>
                        <a:pt x="29" y="9"/>
                        <a:pt x="29" y="9"/>
                        <a:pt x="29" y="9"/>
                      </a:cubicBezTo>
                      <a:cubicBezTo>
                        <a:pt x="26" y="9"/>
                        <a:pt x="25" y="10"/>
                        <a:pt x="25" y="13"/>
                      </a:cubicBezTo>
                      <a:cubicBezTo>
                        <a:pt x="25" y="245"/>
                        <a:pt x="25" y="245"/>
                        <a:pt x="25" y="245"/>
                      </a:cubicBezTo>
                      <a:cubicBezTo>
                        <a:pt x="25" y="247"/>
                        <a:pt x="26" y="249"/>
                        <a:pt x="29" y="249"/>
                      </a:cubicBezTo>
                      <a:cubicBezTo>
                        <a:pt x="162" y="249"/>
                        <a:pt x="162" y="249"/>
                        <a:pt x="162" y="249"/>
                      </a:cubicBezTo>
                      <a:cubicBezTo>
                        <a:pt x="164" y="249"/>
                        <a:pt x="166" y="247"/>
                        <a:pt x="166" y="245"/>
                      </a:cubicBezTo>
                      <a:close/>
                      <a:moveTo>
                        <a:pt x="149" y="46"/>
                      </a:moveTo>
                      <a:cubicBezTo>
                        <a:pt x="149" y="49"/>
                        <a:pt x="148" y="50"/>
                        <a:pt x="145" y="50"/>
                      </a:cubicBezTo>
                      <a:cubicBezTo>
                        <a:pt x="46" y="50"/>
                        <a:pt x="46" y="50"/>
                        <a:pt x="46" y="50"/>
                      </a:cubicBezTo>
                      <a:cubicBezTo>
                        <a:pt x="43" y="50"/>
                        <a:pt x="41" y="49"/>
                        <a:pt x="41" y="46"/>
                      </a:cubicBezTo>
                      <a:cubicBezTo>
                        <a:pt x="41" y="43"/>
                        <a:pt x="43" y="42"/>
                        <a:pt x="46" y="42"/>
                      </a:cubicBezTo>
                      <a:cubicBezTo>
                        <a:pt x="145" y="42"/>
                        <a:pt x="145" y="42"/>
                        <a:pt x="145" y="42"/>
                      </a:cubicBezTo>
                      <a:cubicBezTo>
                        <a:pt x="148" y="42"/>
                        <a:pt x="149" y="43"/>
                        <a:pt x="149" y="46"/>
                      </a:cubicBezTo>
                      <a:close/>
                      <a:moveTo>
                        <a:pt x="149" y="79"/>
                      </a:moveTo>
                      <a:cubicBezTo>
                        <a:pt x="149" y="82"/>
                        <a:pt x="148" y="83"/>
                        <a:pt x="145" y="83"/>
                      </a:cubicBezTo>
                      <a:cubicBezTo>
                        <a:pt x="46" y="83"/>
                        <a:pt x="46" y="83"/>
                        <a:pt x="46" y="83"/>
                      </a:cubicBezTo>
                      <a:cubicBezTo>
                        <a:pt x="43" y="83"/>
                        <a:pt x="41" y="82"/>
                        <a:pt x="41" y="79"/>
                      </a:cubicBezTo>
                      <a:cubicBezTo>
                        <a:pt x="41" y="76"/>
                        <a:pt x="43" y="75"/>
                        <a:pt x="46" y="75"/>
                      </a:cubicBezTo>
                      <a:cubicBezTo>
                        <a:pt x="145" y="75"/>
                        <a:pt x="145" y="75"/>
                        <a:pt x="145" y="75"/>
                      </a:cubicBezTo>
                      <a:cubicBezTo>
                        <a:pt x="148" y="75"/>
                        <a:pt x="149" y="76"/>
                        <a:pt x="149" y="79"/>
                      </a:cubicBezTo>
                      <a:close/>
                      <a:moveTo>
                        <a:pt x="149" y="112"/>
                      </a:moveTo>
                      <a:cubicBezTo>
                        <a:pt x="149" y="115"/>
                        <a:pt x="148" y="116"/>
                        <a:pt x="145" y="116"/>
                      </a:cubicBezTo>
                      <a:cubicBezTo>
                        <a:pt x="46" y="116"/>
                        <a:pt x="46" y="116"/>
                        <a:pt x="46" y="116"/>
                      </a:cubicBezTo>
                      <a:cubicBezTo>
                        <a:pt x="43" y="116"/>
                        <a:pt x="41" y="115"/>
                        <a:pt x="41" y="112"/>
                      </a:cubicBezTo>
                      <a:cubicBezTo>
                        <a:pt x="41" y="109"/>
                        <a:pt x="43" y="108"/>
                        <a:pt x="46" y="108"/>
                      </a:cubicBezTo>
                      <a:cubicBezTo>
                        <a:pt x="145" y="108"/>
                        <a:pt x="145" y="108"/>
                        <a:pt x="145" y="108"/>
                      </a:cubicBezTo>
                      <a:cubicBezTo>
                        <a:pt x="148" y="108"/>
                        <a:pt x="149" y="109"/>
                        <a:pt x="149" y="112"/>
                      </a:cubicBezTo>
                      <a:close/>
                      <a:moveTo>
                        <a:pt x="149" y="145"/>
                      </a:moveTo>
                      <a:cubicBezTo>
                        <a:pt x="149" y="148"/>
                        <a:pt x="148" y="149"/>
                        <a:pt x="145" y="149"/>
                      </a:cubicBezTo>
                      <a:cubicBezTo>
                        <a:pt x="46" y="149"/>
                        <a:pt x="46" y="149"/>
                        <a:pt x="46" y="149"/>
                      </a:cubicBezTo>
                      <a:cubicBezTo>
                        <a:pt x="43" y="149"/>
                        <a:pt x="41" y="148"/>
                        <a:pt x="41" y="145"/>
                      </a:cubicBezTo>
                      <a:cubicBezTo>
                        <a:pt x="41" y="142"/>
                        <a:pt x="43" y="141"/>
                        <a:pt x="46" y="141"/>
                      </a:cubicBezTo>
                      <a:cubicBezTo>
                        <a:pt x="145" y="141"/>
                        <a:pt x="145" y="141"/>
                        <a:pt x="145" y="141"/>
                      </a:cubicBezTo>
                      <a:cubicBezTo>
                        <a:pt x="148" y="141"/>
                        <a:pt x="149" y="142"/>
                        <a:pt x="149" y="145"/>
                      </a:cubicBezTo>
                      <a:close/>
                      <a:moveTo>
                        <a:pt x="149" y="178"/>
                      </a:moveTo>
                      <a:cubicBezTo>
                        <a:pt x="149" y="181"/>
                        <a:pt x="148" y="182"/>
                        <a:pt x="145" y="182"/>
                      </a:cubicBezTo>
                      <a:cubicBezTo>
                        <a:pt x="46" y="182"/>
                        <a:pt x="46" y="182"/>
                        <a:pt x="46" y="182"/>
                      </a:cubicBezTo>
                      <a:cubicBezTo>
                        <a:pt x="43" y="182"/>
                        <a:pt x="41" y="181"/>
                        <a:pt x="41" y="178"/>
                      </a:cubicBezTo>
                      <a:cubicBezTo>
                        <a:pt x="41" y="176"/>
                        <a:pt x="43" y="174"/>
                        <a:pt x="46" y="174"/>
                      </a:cubicBezTo>
                      <a:cubicBezTo>
                        <a:pt x="145" y="174"/>
                        <a:pt x="145" y="174"/>
                        <a:pt x="145" y="174"/>
                      </a:cubicBezTo>
                      <a:cubicBezTo>
                        <a:pt x="148" y="174"/>
                        <a:pt x="149" y="176"/>
                        <a:pt x="149" y="178"/>
                      </a:cubicBezTo>
                      <a:close/>
                      <a:moveTo>
                        <a:pt x="149" y="211"/>
                      </a:moveTo>
                      <a:cubicBezTo>
                        <a:pt x="149" y="214"/>
                        <a:pt x="148" y="216"/>
                        <a:pt x="145" y="216"/>
                      </a:cubicBezTo>
                      <a:cubicBezTo>
                        <a:pt x="46" y="216"/>
                        <a:pt x="46" y="216"/>
                        <a:pt x="46" y="216"/>
                      </a:cubicBezTo>
                      <a:cubicBezTo>
                        <a:pt x="43" y="216"/>
                        <a:pt x="41" y="214"/>
                        <a:pt x="41" y="211"/>
                      </a:cubicBezTo>
                      <a:cubicBezTo>
                        <a:pt x="41" y="209"/>
                        <a:pt x="43" y="207"/>
                        <a:pt x="46" y="207"/>
                      </a:cubicBezTo>
                      <a:cubicBezTo>
                        <a:pt x="145" y="207"/>
                        <a:pt x="145" y="207"/>
                        <a:pt x="145" y="207"/>
                      </a:cubicBezTo>
                      <a:cubicBezTo>
                        <a:pt x="148" y="207"/>
                        <a:pt x="149" y="209"/>
                        <a:pt x="149" y="211"/>
                      </a:cubicBezTo>
                      <a:close/>
                      <a:moveTo>
                        <a:pt x="315" y="13"/>
                      </a:moveTo>
                      <a:cubicBezTo>
                        <a:pt x="315" y="10"/>
                        <a:pt x="313" y="9"/>
                        <a:pt x="311" y="9"/>
                      </a:cubicBezTo>
                      <a:cubicBezTo>
                        <a:pt x="178" y="9"/>
                        <a:pt x="178" y="9"/>
                        <a:pt x="178" y="9"/>
                      </a:cubicBezTo>
                      <a:cubicBezTo>
                        <a:pt x="175" y="9"/>
                        <a:pt x="174" y="10"/>
                        <a:pt x="174" y="13"/>
                      </a:cubicBezTo>
                      <a:cubicBezTo>
                        <a:pt x="174" y="23"/>
                        <a:pt x="174" y="23"/>
                        <a:pt x="174" y="23"/>
                      </a:cubicBezTo>
                      <a:cubicBezTo>
                        <a:pt x="174" y="237"/>
                        <a:pt x="174" y="237"/>
                        <a:pt x="174" y="237"/>
                      </a:cubicBezTo>
                      <a:cubicBezTo>
                        <a:pt x="174" y="244"/>
                        <a:pt x="174" y="244"/>
                        <a:pt x="174" y="244"/>
                      </a:cubicBezTo>
                      <a:cubicBezTo>
                        <a:pt x="174" y="245"/>
                        <a:pt x="174" y="245"/>
                        <a:pt x="174" y="245"/>
                      </a:cubicBezTo>
                      <a:cubicBezTo>
                        <a:pt x="174" y="247"/>
                        <a:pt x="175" y="249"/>
                        <a:pt x="178" y="249"/>
                      </a:cubicBezTo>
                      <a:cubicBezTo>
                        <a:pt x="311" y="249"/>
                        <a:pt x="311" y="249"/>
                        <a:pt x="311" y="249"/>
                      </a:cubicBezTo>
                      <a:cubicBezTo>
                        <a:pt x="313" y="249"/>
                        <a:pt x="315" y="247"/>
                        <a:pt x="315" y="245"/>
                      </a:cubicBezTo>
                      <a:lnTo>
                        <a:pt x="315" y="13"/>
                      </a:lnTo>
                      <a:close/>
                      <a:moveTo>
                        <a:pt x="298" y="46"/>
                      </a:moveTo>
                      <a:cubicBezTo>
                        <a:pt x="298" y="49"/>
                        <a:pt x="297" y="50"/>
                        <a:pt x="294" y="50"/>
                      </a:cubicBezTo>
                      <a:cubicBezTo>
                        <a:pt x="195" y="50"/>
                        <a:pt x="195" y="50"/>
                        <a:pt x="195" y="50"/>
                      </a:cubicBezTo>
                      <a:cubicBezTo>
                        <a:pt x="192" y="50"/>
                        <a:pt x="191" y="49"/>
                        <a:pt x="191" y="46"/>
                      </a:cubicBezTo>
                      <a:cubicBezTo>
                        <a:pt x="191" y="43"/>
                        <a:pt x="192" y="42"/>
                        <a:pt x="195" y="42"/>
                      </a:cubicBezTo>
                      <a:cubicBezTo>
                        <a:pt x="294" y="42"/>
                        <a:pt x="294" y="42"/>
                        <a:pt x="294" y="42"/>
                      </a:cubicBezTo>
                      <a:cubicBezTo>
                        <a:pt x="297" y="42"/>
                        <a:pt x="298" y="43"/>
                        <a:pt x="298" y="46"/>
                      </a:cubicBezTo>
                      <a:close/>
                      <a:moveTo>
                        <a:pt x="298" y="79"/>
                      </a:moveTo>
                      <a:cubicBezTo>
                        <a:pt x="298" y="82"/>
                        <a:pt x="297" y="83"/>
                        <a:pt x="294" y="83"/>
                      </a:cubicBezTo>
                      <a:cubicBezTo>
                        <a:pt x="195" y="83"/>
                        <a:pt x="195" y="83"/>
                        <a:pt x="195" y="83"/>
                      </a:cubicBezTo>
                      <a:cubicBezTo>
                        <a:pt x="192" y="83"/>
                        <a:pt x="191" y="82"/>
                        <a:pt x="191" y="79"/>
                      </a:cubicBezTo>
                      <a:cubicBezTo>
                        <a:pt x="191" y="76"/>
                        <a:pt x="192" y="75"/>
                        <a:pt x="195" y="75"/>
                      </a:cubicBezTo>
                      <a:cubicBezTo>
                        <a:pt x="294" y="75"/>
                        <a:pt x="294" y="75"/>
                        <a:pt x="294" y="75"/>
                      </a:cubicBezTo>
                      <a:cubicBezTo>
                        <a:pt x="297" y="75"/>
                        <a:pt x="298" y="76"/>
                        <a:pt x="298" y="79"/>
                      </a:cubicBezTo>
                      <a:close/>
                      <a:moveTo>
                        <a:pt x="298" y="112"/>
                      </a:moveTo>
                      <a:cubicBezTo>
                        <a:pt x="298" y="115"/>
                        <a:pt x="297" y="116"/>
                        <a:pt x="294" y="116"/>
                      </a:cubicBezTo>
                      <a:cubicBezTo>
                        <a:pt x="195" y="116"/>
                        <a:pt x="195" y="116"/>
                        <a:pt x="195" y="116"/>
                      </a:cubicBezTo>
                      <a:cubicBezTo>
                        <a:pt x="192" y="116"/>
                        <a:pt x="191" y="115"/>
                        <a:pt x="191" y="112"/>
                      </a:cubicBezTo>
                      <a:cubicBezTo>
                        <a:pt x="191" y="109"/>
                        <a:pt x="192" y="108"/>
                        <a:pt x="195" y="108"/>
                      </a:cubicBezTo>
                      <a:cubicBezTo>
                        <a:pt x="294" y="108"/>
                        <a:pt x="294" y="108"/>
                        <a:pt x="294" y="108"/>
                      </a:cubicBezTo>
                      <a:cubicBezTo>
                        <a:pt x="297" y="108"/>
                        <a:pt x="298" y="109"/>
                        <a:pt x="298" y="112"/>
                      </a:cubicBezTo>
                      <a:close/>
                      <a:moveTo>
                        <a:pt x="298" y="145"/>
                      </a:moveTo>
                      <a:cubicBezTo>
                        <a:pt x="298" y="148"/>
                        <a:pt x="297" y="149"/>
                        <a:pt x="294" y="149"/>
                      </a:cubicBezTo>
                      <a:cubicBezTo>
                        <a:pt x="195" y="149"/>
                        <a:pt x="195" y="149"/>
                        <a:pt x="195" y="149"/>
                      </a:cubicBezTo>
                      <a:cubicBezTo>
                        <a:pt x="192" y="149"/>
                        <a:pt x="191" y="148"/>
                        <a:pt x="191" y="145"/>
                      </a:cubicBezTo>
                      <a:cubicBezTo>
                        <a:pt x="191" y="142"/>
                        <a:pt x="192" y="141"/>
                        <a:pt x="195" y="141"/>
                      </a:cubicBezTo>
                      <a:cubicBezTo>
                        <a:pt x="294" y="141"/>
                        <a:pt x="294" y="141"/>
                        <a:pt x="294" y="141"/>
                      </a:cubicBezTo>
                      <a:cubicBezTo>
                        <a:pt x="297" y="141"/>
                        <a:pt x="298" y="142"/>
                        <a:pt x="298" y="145"/>
                      </a:cubicBezTo>
                      <a:close/>
                      <a:moveTo>
                        <a:pt x="298" y="178"/>
                      </a:moveTo>
                      <a:cubicBezTo>
                        <a:pt x="298" y="181"/>
                        <a:pt x="297" y="182"/>
                        <a:pt x="294" y="182"/>
                      </a:cubicBezTo>
                      <a:cubicBezTo>
                        <a:pt x="195" y="182"/>
                        <a:pt x="195" y="182"/>
                        <a:pt x="195" y="182"/>
                      </a:cubicBezTo>
                      <a:cubicBezTo>
                        <a:pt x="192" y="182"/>
                        <a:pt x="191" y="181"/>
                        <a:pt x="191" y="178"/>
                      </a:cubicBezTo>
                      <a:cubicBezTo>
                        <a:pt x="191" y="176"/>
                        <a:pt x="192" y="174"/>
                        <a:pt x="195" y="174"/>
                      </a:cubicBezTo>
                      <a:cubicBezTo>
                        <a:pt x="294" y="174"/>
                        <a:pt x="294" y="174"/>
                        <a:pt x="294" y="174"/>
                      </a:cubicBezTo>
                      <a:cubicBezTo>
                        <a:pt x="297" y="174"/>
                        <a:pt x="298" y="176"/>
                        <a:pt x="298" y="178"/>
                      </a:cubicBezTo>
                      <a:close/>
                      <a:moveTo>
                        <a:pt x="298" y="211"/>
                      </a:moveTo>
                      <a:cubicBezTo>
                        <a:pt x="298" y="214"/>
                        <a:pt x="297" y="216"/>
                        <a:pt x="294" y="216"/>
                      </a:cubicBezTo>
                      <a:cubicBezTo>
                        <a:pt x="195" y="216"/>
                        <a:pt x="195" y="216"/>
                        <a:pt x="195" y="216"/>
                      </a:cubicBezTo>
                      <a:cubicBezTo>
                        <a:pt x="192" y="216"/>
                        <a:pt x="191" y="214"/>
                        <a:pt x="191" y="211"/>
                      </a:cubicBezTo>
                      <a:cubicBezTo>
                        <a:pt x="191" y="209"/>
                        <a:pt x="192" y="207"/>
                        <a:pt x="195" y="207"/>
                      </a:cubicBezTo>
                      <a:cubicBezTo>
                        <a:pt x="294" y="207"/>
                        <a:pt x="294" y="207"/>
                        <a:pt x="294" y="207"/>
                      </a:cubicBezTo>
                      <a:cubicBezTo>
                        <a:pt x="297" y="207"/>
                        <a:pt x="298" y="209"/>
                        <a:pt x="298" y="211"/>
                      </a:cubicBezTo>
                      <a:close/>
                      <a:moveTo>
                        <a:pt x="340" y="21"/>
                      </a:moveTo>
                      <a:cubicBezTo>
                        <a:pt x="340" y="236"/>
                        <a:pt x="340" y="236"/>
                        <a:pt x="340" y="236"/>
                      </a:cubicBezTo>
                      <a:cubicBezTo>
                        <a:pt x="340" y="239"/>
                        <a:pt x="338" y="240"/>
                        <a:pt x="335" y="240"/>
                      </a:cubicBezTo>
                      <a:cubicBezTo>
                        <a:pt x="333" y="240"/>
                        <a:pt x="331" y="239"/>
                        <a:pt x="331" y="236"/>
                      </a:cubicBezTo>
                      <a:cubicBezTo>
                        <a:pt x="331" y="21"/>
                        <a:pt x="331" y="21"/>
                        <a:pt x="331" y="21"/>
                      </a:cubicBezTo>
                      <a:cubicBezTo>
                        <a:pt x="331" y="18"/>
                        <a:pt x="333" y="17"/>
                        <a:pt x="335" y="17"/>
                      </a:cubicBezTo>
                      <a:cubicBezTo>
                        <a:pt x="338" y="17"/>
                        <a:pt x="340" y="18"/>
                        <a:pt x="340" y="21"/>
                      </a:cubicBezTo>
                      <a:close/>
                    </a:path>
                  </a:pathLst>
                </a:custGeom>
                <a:solidFill>
                  <a:srgbClr val="006975"/>
                </a:solidFill>
                <a:ln w="12700">
                  <a:miter lim="400000"/>
                </a:ln>
                <a:effec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FFFFFF"/>
                    </a:solidFill>
                    <a:effectLst/>
                    <a:uLnTx/>
                    <a:uFillTx/>
                    <a:latin typeface="Butler Stencil Medium"/>
                    <a:ea typeface="+mn-ea"/>
                    <a:cs typeface="+mn-cs"/>
                  </a:endParaRPr>
                </a:p>
              </p:txBody>
            </p:sp>
            <p:sp>
              <p:nvSpPr>
                <p:cNvPr id="52" name="Rectangle 51">
                  <a:extLst>
                    <a:ext uri="{FF2B5EF4-FFF2-40B4-BE49-F238E27FC236}">
                      <a16:creationId xmlns:a16="http://schemas.microsoft.com/office/drawing/2014/main" id="{FF1DBAA9-3637-03CF-4E1B-2B597EBDE92E}"/>
                    </a:ext>
                  </a:extLst>
                </p:cNvPr>
                <p:cNvSpPr/>
                <p:nvPr userDrawn="1"/>
              </p:nvSpPr>
              <p:spPr>
                <a:xfrm>
                  <a:off x="1833701" y="5642911"/>
                  <a:ext cx="288862" cy="246221"/>
                </a:xfrm>
                <a:prstGeom prst="rect">
                  <a:avLst/>
                </a:prstGeom>
              </p:spPr>
              <p:txBody>
                <a:bodyPr wrap="none" tIns="0" bIns="0">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Light" panose="020F0302020204030204"/>
                      <a:ea typeface="+mn-ea"/>
                      <a:cs typeface="+mn-cs"/>
                    </a:rPr>
                    <a:t>5</a:t>
                  </a:r>
                </a:p>
              </p:txBody>
            </p:sp>
          </p:grpSp>
          <p:grpSp>
            <p:nvGrpSpPr>
              <p:cNvPr id="29" name="Group 28">
                <a:extLst>
                  <a:ext uri="{FF2B5EF4-FFF2-40B4-BE49-F238E27FC236}">
                    <a16:creationId xmlns:a16="http://schemas.microsoft.com/office/drawing/2014/main" id="{2A1F3FA7-9589-E358-1EA1-2AB5B44CBD2D}"/>
                  </a:ext>
                </a:extLst>
              </p:cNvPr>
              <p:cNvGrpSpPr/>
              <p:nvPr userDrawn="1"/>
            </p:nvGrpSpPr>
            <p:grpSpPr>
              <a:xfrm>
                <a:off x="3595929" y="4109572"/>
                <a:ext cx="2325756" cy="1679713"/>
                <a:chOff x="3571194" y="4317414"/>
                <a:chExt cx="2325756" cy="1679713"/>
              </a:xfrm>
            </p:grpSpPr>
            <p:sp>
              <p:nvSpPr>
                <p:cNvPr id="47" name="Rectangle 46">
                  <a:extLst>
                    <a:ext uri="{FF2B5EF4-FFF2-40B4-BE49-F238E27FC236}">
                      <a16:creationId xmlns:a16="http://schemas.microsoft.com/office/drawing/2014/main" id="{F5298D8C-CC36-FDC9-73A0-CA037E9AB34D}"/>
                    </a:ext>
                  </a:extLst>
                </p:cNvPr>
                <p:cNvSpPr/>
                <p:nvPr userDrawn="1"/>
              </p:nvSpPr>
              <p:spPr>
                <a:xfrm>
                  <a:off x="3571194" y="4317414"/>
                  <a:ext cx="2325756" cy="1679713"/>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100"/>
                    </a:spcAft>
                    <a:buClrTx/>
                    <a:buSzTx/>
                    <a:buFontTx/>
                    <a:buNone/>
                    <a:tabLst/>
                    <a:defRPr/>
                  </a:pPr>
                  <a:endParaRPr kumimoji="0" lang="en-US" sz="1800" b="1" i="0" u="none" strike="noStrike" kern="1200" cap="none" spc="10" normalizeH="0" baseline="0" noProof="0" dirty="0">
                    <a:ln>
                      <a:noFill/>
                    </a:ln>
                    <a:solidFill>
                      <a:srgbClr val="773DBD"/>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100"/>
                    </a:spcAft>
                    <a:buClrTx/>
                    <a:buSzTx/>
                    <a:buFontTx/>
                    <a:buNone/>
                    <a:tabLst/>
                    <a:defRPr/>
                  </a:pPr>
                  <a:r>
                    <a:rPr kumimoji="0" lang="en-US" sz="1800" b="1" i="0" u="none" strike="noStrike" kern="1200" cap="none" spc="10" normalizeH="0" baseline="0" noProof="0" dirty="0">
                      <a:ln>
                        <a:noFill/>
                      </a:ln>
                      <a:solidFill>
                        <a:srgbClr val="000000"/>
                      </a:solidFill>
                      <a:effectLst/>
                      <a:uLnTx/>
                      <a:uFillTx/>
                      <a:latin typeface="Calibri" panose="020F0502020204030204"/>
                      <a:ea typeface="+mn-ea"/>
                      <a:cs typeface="+mn-cs"/>
                    </a:rPr>
                    <a:t>Cooperation Among Cooperatives</a:t>
                  </a:r>
                </a:p>
              </p:txBody>
            </p:sp>
            <p:sp>
              <p:nvSpPr>
                <p:cNvPr id="48" name="Freeform 1367">
                  <a:extLst>
                    <a:ext uri="{FF2B5EF4-FFF2-40B4-BE49-F238E27FC236}">
                      <a16:creationId xmlns:a16="http://schemas.microsoft.com/office/drawing/2014/main" id="{7F06AD03-681C-CC76-D074-82A41AFD6025}"/>
                    </a:ext>
                  </a:extLst>
                </p:cNvPr>
                <p:cNvSpPr>
                  <a:spLocks noChangeAspect="1" noEditPoints="1"/>
                </p:cNvSpPr>
                <p:nvPr userDrawn="1"/>
              </p:nvSpPr>
              <p:spPr bwMode="auto">
                <a:xfrm>
                  <a:off x="4498762" y="4447939"/>
                  <a:ext cx="453248" cy="457200"/>
                </a:xfrm>
                <a:custGeom>
                  <a:avLst/>
                  <a:gdLst>
                    <a:gd name="T0" fmla="*/ 150 w 160"/>
                    <a:gd name="T1" fmla="*/ 104 h 160"/>
                    <a:gd name="T2" fmla="*/ 152 w 160"/>
                    <a:gd name="T3" fmla="*/ 88 h 160"/>
                    <a:gd name="T4" fmla="*/ 118 w 160"/>
                    <a:gd name="T5" fmla="*/ 27 h 160"/>
                    <a:gd name="T6" fmla="*/ 114 w 160"/>
                    <a:gd name="T7" fmla="*/ 28 h 160"/>
                    <a:gd name="T8" fmla="*/ 115 w 160"/>
                    <a:gd name="T9" fmla="*/ 32 h 160"/>
                    <a:gd name="T10" fmla="*/ 146 w 160"/>
                    <a:gd name="T11" fmla="*/ 88 h 160"/>
                    <a:gd name="T12" fmla="*/ 145 w 160"/>
                    <a:gd name="T13" fmla="*/ 102 h 160"/>
                    <a:gd name="T14" fmla="*/ 141 w 160"/>
                    <a:gd name="T15" fmla="*/ 102 h 160"/>
                    <a:gd name="T16" fmla="*/ 121 w 160"/>
                    <a:gd name="T17" fmla="*/ 121 h 160"/>
                    <a:gd name="T18" fmla="*/ 141 w 160"/>
                    <a:gd name="T19" fmla="*/ 141 h 160"/>
                    <a:gd name="T20" fmla="*/ 160 w 160"/>
                    <a:gd name="T21" fmla="*/ 121 h 160"/>
                    <a:gd name="T22" fmla="*/ 150 w 160"/>
                    <a:gd name="T23" fmla="*/ 104 h 160"/>
                    <a:gd name="T24" fmla="*/ 141 w 160"/>
                    <a:gd name="T25" fmla="*/ 135 h 160"/>
                    <a:gd name="T26" fmla="*/ 127 w 160"/>
                    <a:gd name="T27" fmla="*/ 121 h 160"/>
                    <a:gd name="T28" fmla="*/ 141 w 160"/>
                    <a:gd name="T29" fmla="*/ 108 h 160"/>
                    <a:gd name="T30" fmla="*/ 154 w 160"/>
                    <a:gd name="T31" fmla="*/ 121 h 160"/>
                    <a:gd name="T32" fmla="*/ 141 w 160"/>
                    <a:gd name="T33" fmla="*/ 135 h 160"/>
                    <a:gd name="T34" fmla="*/ 105 w 160"/>
                    <a:gd name="T35" fmla="*/ 149 h 160"/>
                    <a:gd name="T36" fmla="*/ 80 w 160"/>
                    <a:gd name="T37" fmla="*/ 154 h 160"/>
                    <a:gd name="T38" fmla="*/ 33 w 160"/>
                    <a:gd name="T39" fmla="*/ 135 h 160"/>
                    <a:gd name="T40" fmla="*/ 39 w 160"/>
                    <a:gd name="T41" fmla="*/ 121 h 160"/>
                    <a:gd name="T42" fmla="*/ 19 w 160"/>
                    <a:gd name="T43" fmla="*/ 102 h 160"/>
                    <a:gd name="T44" fmla="*/ 0 w 160"/>
                    <a:gd name="T45" fmla="*/ 121 h 160"/>
                    <a:gd name="T46" fmla="*/ 19 w 160"/>
                    <a:gd name="T47" fmla="*/ 141 h 160"/>
                    <a:gd name="T48" fmla="*/ 29 w 160"/>
                    <a:gd name="T49" fmla="*/ 138 h 160"/>
                    <a:gd name="T50" fmla="*/ 80 w 160"/>
                    <a:gd name="T51" fmla="*/ 160 h 160"/>
                    <a:gd name="T52" fmla="*/ 107 w 160"/>
                    <a:gd name="T53" fmla="*/ 155 h 160"/>
                    <a:gd name="T54" fmla="*/ 109 w 160"/>
                    <a:gd name="T55" fmla="*/ 151 h 160"/>
                    <a:gd name="T56" fmla="*/ 105 w 160"/>
                    <a:gd name="T57" fmla="*/ 149 h 160"/>
                    <a:gd name="T58" fmla="*/ 6 w 160"/>
                    <a:gd name="T59" fmla="*/ 121 h 160"/>
                    <a:gd name="T60" fmla="*/ 19 w 160"/>
                    <a:gd name="T61" fmla="*/ 108 h 160"/>
                    <a:gd name="T62" fmla="*/ 33 w 160"/>
                    <a:gd name="T63" fmla="*/ 121 h 160"/>
                    <a:gd name="T64" fmla="*/ 19 w 160"/>
                    <a:gd name="T65" fmla="*/ 135 h 160"/>
                    <a:gd name="T66" fmla="*/ 6 w 160"/>
                    <a:gd name="T67" fmla="*/ 121 h 160"/>
                    <a:gd name="T68" fmla="*/ 11 w 160"/>
                    <a:gd name="T69" fmla="*/ 86 h 160"/>
                    <a:gd name="T70" fmla="*/ 11 w 160"/>
                    <a:gd name="T71" fmla="*/ 86 h 160"/>
                    <a:gd name="T72" fmla="*/ 14 w 160"/>
                    <a:gd name="T73" fmla="*/ 84 h 160"/>
                    <a:gd name="T74" fmla="*/ 61 w 160"/>
                    <a:gd name="T75" fmla="*/ 25 h 160"/>
                    <a:gd name="T76" fmla="*/ 80 w 160"/>
                    <a:gd name="T77" fmla="*/ 39 h 160"/>
                    <a:gd name="T78" fmla="*/ 99 w 160"/>
                    <a:gd name="T79" fmla="*/ 19 h 160"/>
                    <a:gd name="T80" fmla="*/ 80 w 160"/>
                    <a:gd name="T81" fmla="*/ 0 h 160"/>
                    <a:gd name="T82" fmla="*/ 61 w 160"/>
                    <a:gd name="T83" fmla="*/ 19 h 160"/>
                    <a:gd name="T84" fmla="*/ 8 w 160"/>
                    <a:gd name="T85" fmla="*/ 83 h 160"/>
                    <a:gd name="T86" fmla="*/ 11 w 160"/>
                    <a:gd name="T87" fmla="*/ 86 h 160"/>
                    <a:gd name="T88" fmla="*/ 80 w 160"/>
                    <a:gd name="T89" fmla="*/ 6 h 160"/>
                    <a:gd name="T90" fmla="*/ 94 w 160"/>
                    <a:gd name="T91" fmla="*/ 19 h 160"/>
                    <a:gd name="T92" fmla="*/ 80 w 160"/>
                    <a:gd name="T93" fmla="*/ 33 h 160"/>
                    <a:gd name="T94" fmla="*/ 66 w 160"/>
                    <a:gd name="T95" fmla="*/ 19 h 160"/>
                    <a:gd name="T96" fmla="*/ 80 w 160"/>
                    <a:gd name="T97" fmla="*/ 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0" h="160">
                      <a:moveTo>
                        <a:pt x="150" y="104"/>
                      </a:moveTo>
                      <a:cubicBezTo>
                        <a:pt x="151" y="99"/>
                        <a:pt x="152" y="94"/>
                        <a:pt x="152" y="88"/>
                      </a:cubicBezTo>
                      <a:cubicBezTo>
                        <a:pt x="152" y="63"/>
                        <a:pt x="139" y="40"/>
                        <a:pt x="118" y="27"/>
                      </a:cubicBezTo>
                      <a:cubicBezTo>
                        <a:pt x="116" y="26"/>
                        <a:pt x="115" y="27"/>
                        <a:pt x="114" y="28"/>
                      </a:cubicBezTo>
                      <a:cubicBezTo>
                        <a:pt x="113" y="29"/>
                        <a:pt x="113" y="31"/>
                        <a:pt x="115" y="32"/>
                      </a:cubicBezTo>
                      <a:cubicBezTo>
                        <a:pt x="134" y="44"/>
                        <a:pt x="146" y="65"/>
                        <a:pt x="146" y="88"/>
                      </a:cubicBezTo>
                      <a:cubicBezTo>
                        <a:pt x="146" y="93"/>
                        <a:pt x="146" y="98"/>
                        <a:pt x="145" y="102"/>
                      </a:cubicBezTo>
                      <a:cubicBezTo>
                        <a:pt x="143" y="102"/>
                        <a:pt x="142" y="102"/>
                        <a:pt x="141" y="102"/>
                      </a:cubicBezTo>
                      <a:cubicBezTo>
                        <a:pt x="130" y="102"/>
                        <a:pt x="121" y="111"/>
                        <a:pt x="121" y="121"/>
                      </a:cubicBezTo>
                      <a:cubicBezTo>
                        <a:pt x="121" y="132"/>
                        <a:pt x="130" y="141"/>
                        <a:pt x="141" y="141"/>
                      </a:cubicBezTo>
                      <a:cubicBezTo>
                        <a:pt x="151" y="141"/>
                        <a:pt x="160" y="132"/>
                        <a:pt x="160" y="121"/>
                      </a:cubicBezTo>
                      <a:cubicBezTo>
                        <a:pt x="160" y="114"/>
                        <a:pt x="156" y="108"/>
                        <a:pt x="150" y="104"/>
                      </a:cubicBezTo>
                      <a:close/>
                      <a:moveTo>
                        <a:pt x="141" y="135"/>
                      </a:moveTo>
                      <a:cubicBezTo>
                        <a:pt x="133" y="135"/>
                        <a:pt x="127" y="129"/>
                        <a:pt x="127" y="121"/>
                      </a:cubicBezTo>
                      <a:cubicBezTo>
                        <a:pt x="127" y="114"/>
                        <a:pt x="133" y="108"/>
                        <a:pt x="141" y="108"/>
                      </a:cubicBezTo>
                      <a:cubicBezTo>
                        <a:pt x="148" y="108"/>
                        <a:pt x="154" y="114"/>
                        <a:pt x="154" y="121"/>
                      </a:cubicBezTo>
                      <a:cubicBezTo>
                        <a:pt x="154" y="129"/>
                        <a:pt x="148" y="135"/>
                        <a:pt x="141" y="135"/>
                      </a:cubicBezTo>
                      <a:close/>
                      <a:moveTo>
                        <a:pt x="105" y="149"/>
                      </a:moveTo>
                      <a:cubicBezTo>
                        <a:pt x="97" y="153"/>
                        <a:pt x="89" y="154"/>
                        <a:pt x="80" y="154"/>
                      </a:cubicBezTo>
                      <a:cubicBezTo>
                        <a:pt x="62" y="154"/>
                        <a:pt x="45" y="147"/>
                        <a:pt x="33" y="135"/>
                      </a:cubicBezTo>
                      <a:cubicBezTo>
                        <a:pt x="36" y="131"/>
                        <a:pt x="39" y="127"/>
                        <a:pt x="39" y="121"/>
                      </a:cubicBezTo>
                      <a:cubicBezTo>
                        <a:pt x="39" y="111"/>
                        <a:pt x="30" y="102"/>
                        <a:pt x="19" y="102"/>
                      </a:cubicBezTo>
                      <a:cubicBezTo>
                        <a:pt x="9" y="102"/>
                        <a:pt x="0" y="111"/>
                        <a:pt x="0" y="121"/>
                      </a:cubicBezTo>
                      <a:cubicBezTo>
                        <a:pt x="0" y="132"/>
                        <a:pt x="9" y="141"/>
                        <a:pt x="19" y="141"/>
                      </a:cubicBezTo>
                      <a:cubicBezTo>
                        <a:pt x="23" y="141"/>
                        <a:pt x="26" y="140"/>
                        <a:pt x="29" y="138"/>
                      </a:cubicBezTo>
                      <a:cubicBezTo>
                        <a:pt x="42" y="152"/>
                        <a:pt x="61" y="160"/>
                        <a:pt x="80" y="160"/>
                      </a:cubicBezTo>
                      <a:cubicBezTo>
                        <a:pt x="89" y="160"/>
                        <a:pt x="99" y="158"/>
                        <a:pt x="107" y="155"/>
                      </a:cubicBezTo>
                      <a:cubicBezTo>
                        <a:pt x="109" y="154"/>
                        <a:pt x="109" y="152"/>
                        <a:pt x="109" y="151"/>
                      </a:cubicBezTo>
                      <a:cubicBezTo>
                        <a:pt x="108" y="150"/>
                        <a:pt x="107" y="149"/>
                        <a:pt x="105" y="149"/>
                      </a:cubicBezTo>
                      <a:close/>
                      <a:moveTo>
                        <a:pt x="6" y="121"/>
                      </a:moveTo>
                      <a:cubicBezTo>
                        <a:pt x="6" y="114"/>
                        <a:pt x="12" y="108"/>
                        <a:pt x="19" y="108"/>
                      </a:cubicBezTo>
                      <a:cubicBezTo>
                        <a:pt x="27" y="108"/>
                        <a:pt x="33" y="114"/>
                        <a:pt x="33" y="121"/>
                      </a:cubicBezTo>
                      <a:cubicBezTo>
                        <a:pt x="33" y="129"/>
                        <a:pt x="27" y="135"/>
                        <a:pt x="19" y="135"/>
                      </a:cubicBezTo>
                      <a:cubicBezTo>
                        <a:pt x="12" y="135"/>
                        <a:pt x="6" y="129"/>
                        <a:pt x="6" y="121"/>
                      </a:cubicBezTo>
                      <a:close/>
                      <a:moveTo>
                        <a:pt x="11" y="86"/>
                      </a:moveTo>
                      <a:cubicBezTo>
                        <a:pt x="11" y="86"/>
                        <a:pt x="11" y="86"/>
                        <a:pt x="11" y="86"/>
                      </a:cubicBezTo>
                      <a:cubicBezTo>
                        <a:pt x="13" y="86"/>
                        <a:pt x="14" y="85"/>
                        <a:pt x="14" y="84"/>
                      </a:cubicBezTo>
                      <a:cubicBezTo>
                        <a:pt x="16" y="56"/>
                        <a:pt x="35" y="32"/>
                        <a:pt x="61" y="25"/>
                      </a:cubicBezTo>
                      <a:cubicBezTo>
                        <a:pt x="64" y="33"/>
                        <a:pt x="71" y="39"/>
                        <a:pt x="80" y="39"/>
                      </a:cubicBezTo>
                      <a:cubicBezTo>
                        <a:pt x="91" y="39"/>
                        <a:pt x="99" y="30"/>
                        <a:pt x="99" y="19"/>
                      </a:cubicBezTo>
                      <a:cubicBezTo>
                        <a:pt x="99" y="9"/>
                        <a:pt x="91" y="0"/>
                        <a:pt x="80" y="0"/>
                      </a:cubicBezTo>
                      <a:cubicBezTo>
                        <a:pt x="69" y="0"/>
                        <a:pt x="61" y="9"/>
                        <a:pt x="61" y="19"/>
                      </a:cubicBezTo>
                      <a:cubicBezTo>
                        <a:pt x="32" y="27"/>
                        <a:pt x="11" y="53"/>
                        <a:pt x="8" y="83"/>
                      </a:cubicBezTo>
                      <a:cubicBezTo>
                        <a:pt x="8" y="85"/>
                        <a:pt x="10" y="86"/>
                        <a:pt x="11" y="86"/>
                      </a:cubicBezTo>
                      <a:close/>
                      <a:moveTo>
                        <a:pt x="80" y="6"/>
                      </a:moveTo>
                      <a:cubicBezTo>
                        <a:pt x="88" y="6"/>
                        <a:pt x="94" y="12"/>
                        <a:pt x="94" y="19"/>
                      </a:cubicBezTo>
                      <a:cubicBezTo>
                        <a:pt x="94" y="27"/>
                        <a:pt x="88" y="33"/>
                        <a:pt x="80" y="33"/>
                      </a:cubicBezTo>
                      <a:cubicBezTo>
                        <a:pt x="72" y="33"/>
                        <a:pt x="66" y="27"/>
                        <a:pt x="66" y="19"/>
                      </a:cubicBezTo>
                      <a:cubicBezTo>
                        <a:pt x="66" y="12"/>
                        <a:pt x="72" y="6"/>
                        <a:pt x="80" y="6"/>
                      </a:cubicBezTo>
                      <a:close/>
                    </a:path>
                  </a:pathLst>
                </a:custGeom>
                <a:solidFill>
                  <a:srgbClr val="006975"/>
                </a:solidFill>
                <a:ln w="12700">
                  <a:miter lim="400000"/>
                </a:ln>
                <a:effec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Butler Stencil Medium"/>
                    <a:ea typeface="+mn-ea"/>
                    <a:cs typeface="+mn-cs"/>
                  </a:endParaRPr>
                </a:p>
              </p:txBody>
            </p:sp>
            <p:sp>
              <p:nvSpPr>
                <p:cNvPr id="49" name="Rectangle 48">
                  <a:extLst>
                    <a:ext uri="{FF2B5EF4-FFF2-40B4-BE49-F238E27FC236}">
                      <a16:creationId xmlns:a16="http://schemas.microsoft.com/office/drawing/2014/main" id="{64F45B28-912C-ED43-AFA6-4FD52781BFDE}"/>
                    </a:ext>
                  </a:extLst>
                </p:cNvPr>
                <p:cNvSpPr/>
                <p:nvPr userDrawn="1"/>
              </p:nvSpPr>
              <p:spPr>
                <a:xfrm>
                  <a:off x="4580955" y="5642912"/>
                  <a:ext cx="288862" cy="246221"/>
                </a:xfrm>
                <a:prstGeom prst="rect">
                  <a:avLst/>
                </a:prstGeom>
              </p:spPr>
              <p:txBody>
                <a:bodyPr wrap="none" tIns="0" bIns="0">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Light" panose="020F0302020204030204"/>
                      <a:ea typeface="+mn-ea"/>
                      <a:cs typeface="+mn-cs"/>
                    </a:rPr>
                    <a:t>6</a:t>
                  </a:r>
                </a:p>
              </p:txBody>
            </p:sp>
          </p:grpSp>
          <p:grpSp>
            <p:nvGrpSpPr>
              <p:cNvPr id="30" name="Group 29">
                <a:extLst>
                  <a:ext uri="{FF2B5EF4-FFF2-40B4-BE49-F238E27FC236}">
                    <a16:creationId xmlns:a16="http://schemas.microsoft.com/office/drawing/2014/main" id="{BB41A486-0B51-5A87-C58D-D697B67A9966}"/>
                  </a:ext>
                </a:extLst>
              </p:cNvPr>
              <p:cNvGrpSpPr/>
              <p:nvPr userDrawn="1"/>
            </p:nvGrpSpPr>
            <p:grpSpPr>
              <a:xfrm>
                <a:off x="6279002" y="4115599"/>
                <a:ext cx="2325756" cy="1679713"/>
                <a:chOff x="6397487" y="4309372"/>
                <a:chExt cx="2325756" cy="1679713"/>
              </a:xfrm>
            </p:grpSpPr>
            <p:sp>
              <p:nvSpPr>
                <p:cNvPr id="44" name="Rectangle 43">
                  <a:extLst>
                    <a:ext uri="{FF2B5EF4-FFF2-40B4-BE49-F238E27FC236}">
                      <a16:creationId xmlns:a16="http://schemas.microsoft.com/office/drawing/2014/main" id="{2CD42CBA-2CA8-1E98-23BD-38A62EB4B1CE}"/>
                    </a:ext>
                  </a:extLst>
                </p:cNvPr>
                <p:cNvSpPr/>
                <p:nvPr userDrawn="1"/>
              </p:nvSpPr>
              <p:spPr>
                <a:xfrm>
                  <a:off x="6397487" y="4309372"/>
                  <a:ext cx="2325756" cy="1679713"/>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100"/>
                    </a:spcAft>
                    <a:buClrTx/>
                    <a:buSzTx/>
                    <a:buFontTx/>
                    <a:buNone/>
                    <a:tabLst/>
                    <a:defRPr/>
                  </a:pPr>
                  <a:endParaRPr kumimoji="0" lang="en-US" sz="1800" b="1" i="0" u="none" strike="noStrike" kern="1200" cap="none" spc="50" normalizeH="0" baseline="0" noProof="0" dirty="0">
                    <a:ln>
                      <a:noFill/>
                    </a:ln>
                    <a:solidFill>
                      <a:srgbClr val="416CA9"/>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100"/>
                    </a:spcAft>
                    <a:buClrTx/>
                    <a:buSzTx/>
                    <a:buFontTx/>
                    <a:buNone/>
                    <a:tabLst/>
                    <a:defRPr/>
                  </a:pPr>
                  <a:r>
                    <a:rPr kumimoji="0" lang="en-US" sz="1800" b="1" i="0" u="none" strike="noStrike" kern="1200" cap="none" spc="50" normalizeH="0" baseline="0" noProof="0" dirty="0">
                      <a:ln>
                        <a:noFill/>
                      </a:ln>
                      <a:solidFill>
                        <a:srgbClr val="000000"/>
                      </a:solidFill>
                      <a:effectLst/>
                      <a:uLnTx/>
                      <a:uFillTx/>
                      <a:latin typeface="Calibri" panose="020F0502020204030204"/>
                      <a:ea typeface="+mn-ea"/>
                      <a:cs typeface="+mn-cs"/>
                    </a:rPr>
                    <a:t>Concern for Community</a:t>
                  </a:r>
                </a:p>
              </p:txBody>
            </p:sp>
            <p:sp>
              <p:nvSpPr>
                <p:cNvPr id="45" name="Freeform 2111">
                  <a:extLst>
                    <a:ext uri="{FF2B5EF4-FFF2-40B4-BE49-F238E27FC236}">
                      <a16:creationId xmlns:a16="http://schemas.microsoft.com/office/drawing/2014/main" id="{E53CDE6D-ACBF-2898-82AD-FA035FE045F6}"/>
                    </a:ext>
                  </a:extLst>
                </p:cNvPr>
                <p:cNvSpPr>
                  <a:spLocks noChangeAspect="1" noEditPoints="1"/>
                </p:cNvSpPr>
                <p:nvPr userDrawn="1"/>
              </p:nvSpPr>
              <p:spPr bwMode="auto">
                <a:xfrm>
                  <a:off x="7315500" y="4447939"/>
                  <a:ext cx="450611" cy="457200"/>
                </a:xfrm>
                <a:custGeom>
                  <a:avLst/>
                  <a:gdLst>
                    <a:gd name="T0" fmla="*/ 158 w 159"/>
                    <a:gd name="T1" fmla="*/ 73 h 160"/>
                    <a:gd name="T2" fmla="*/ 134 w 159"/>
                    <a:gd name="T3" fmla="*/ 51 h 160"/>
                    <a:gd name="T4" fmla="*/ 134 w 159"/>
                    <a:gd name="T5" fmla="*/ 15 h 160"/>
                    <a:gd name="T6" fmla="*/ 107 w 159"/>
                    <a:gd name="T7" fmla="*/ 15 h 160"/>
                    <a:gd name="T8" fmla="*/ 107 w 159"/>
                    <a:gd name="T9" fmla="*/ 25 h 160"/>
                    <a:gd name="T10" fmla="*/ 79 w 159"/>
                    <a:gd name="T11" fmla="*/ 0 h 160"/>
                    <a:gd name="T12" fmla="*/ 1 w 159"/>
                    <a:gd name="T13" fmla="*/ 73 h 160"/>
                    <a:gd name="T14" fmla="*/ 1 w 159"/>
                    <a:gd name="T15" fmla="*/ 77 h 160"/>
                    <a:gd name="T16" fmla="*/ 5 w 159"/>
                    <a:gd name="T17" fmla="*/ 77 h 160"/>
                    <a:gd name="T18" fmla="*/ 14 w 159"/>
                    <a:gd name="T19" fmla="*/ 69 h 160"/>
                    <a:gd name="T20" fmla="*/ 14 w 159"/>
                    <a:gd name="T21" fmla="*/ 160 h 160"/>
                    <a:gd name="T22" fmla="*/ 58 w 159"/>
                    <a:gd name="T23" fmla="*/ 160 h 160"/>
                    <a:gd name="T24" fmla="*/ 101 w 159"/>
                    <a:gd name="T25" fmla="*/ 160 h 160"/>
                    <a:gd name="T26" fmla="*/ 145 w 159"/>
                    <a:gd name="T27" fmla="*/ 160 h 160"/>
                    <a:gd name="T28" fmla="*/ 145 w 159"/>
                    <a:gd name="T29" fmla="*/ 69 h 160"/>
                    <a:gd name="T30" fmla="*/ 154 w 159"/>
                    <a:gd name="T31" fmla="*/ 77 h 160"/>
                    <a:gd name="T32" fmla="*/ 156 w 159"/>
                    <a:gd name="T33" fmla="*/ 78 h 160"/>
                    <a:gd name="T34" fmla="*/ 158 w 159"/>
                    <a:gd name="T35" fmla="*/ 77 h 160"/>
                    <a:gd name="T36" fmla="*/ 158 w 159"/>
                    <a:gd name="T37" fmla="*/ 73 h 160"/>
                    <a:gd name="T38" fmla="*/ 112 w 159"/>
                    <a:gd name="T39" fmla="*/ 20 h 160"/>
                    <a:gd name="T40" fmla="*/ 129 w 159"/>
                    <a:gd name="T41" fmla="*/ 20 h 160"/>
                    <a:gd name="T42" fmla="*/ 129 w 159"/>
                    <a:gd name="T43" fmla="*/ 46 h 160"/>
                    <a:gd name="T44" fmla="*/ 112 w 159"/>
                    <a:gd name="T45" fmla="*/ 31 h 160"/>
                    <a:gd name="T46" fmla="*/ 112 w 159"/>
                    <a:gd name="T47" fmla="*/ 20 h 160"/>
                    <a:gd name="T48" fmla="*/ 63 w 159"/>
                    <a:gd name="T49" fmla="*/ 155 h 160"/>
                    <a:gd name="T50" fmla="*/ 63 w 159"/>
                    <a:gd name="T51" fmla="*/ 97 h 160"/>
                    <a:gd name="T52" fmla="*/ 66 w 159"/>
                    <a:gd name="T53" fmla="*/ 94 h 160"/>
                    <a:gd name="T54" fmla="*/ 93 w 159"/>
                    <a:gd name="T55" fmla="*/ 94 h 160"/>
                    <a:gd name="T56" fmla="*/ 96 w 159"/>
                    <a:gd name="T57" fmla="*/ 97 h 160"/>
                    <a:gd name="T58" fmla="*/ 96 w 159"/>
                    <a:gd name="T59" fmla="*/ 155 h 160"/>
                    <a:gd name="T60" fmla="*/ 63 w 159"/>
                    <a:gd name="T61" fmla="*/ 155 h 160"/>
                    <a:gd name="T62" fmla="*/ 140 w 159"/>
                    <a:gd name="T63" fmla="*/ 155 h 160"/>
                    <a:gd name="T64" fmla="*/ 101 w 159"/>
                    <a:gd name="T65" fmla="*/ 155 h 160"/>
                    <a:gd name="T66" fmla="*/ 101 w 159"/>
                    <a:gd name="T67" fmla="*/ 97 h 160"/>
                    <a:gd name="T68" fmla="*/ 93 w 159"/>
                    <a:gd name="T69" fmla="*/ 89 h 160"/>
                    <a:gd name="T70" fmla="*/ 66 w 159"/>
                    <a:gd name="T71" fmla="*/ 89 h 160"/>
                    <a:gd name="T72" fmla="*/ 58 w 159"/>
                    <a:gd name="T73" fmla="*/ 97 h 160"/>
                    <a:gd name="T74" fmla="*/ 58 w 159"/>
                    <a:gd name="T75" fmla="*/ 155 h 160"/>
                    <a:gd name="T76" fmla="*/ 19 w 159"/>
                    <a:gd name="T77" fmla="*/ 155 h 160"/>
                    <a:gd name="T78" fmla="*/ 19 w 159"/>
                    <a:gd name="T79" fmla="*/ 63 h 160"/>
                    <a:gd name="T80" fmla="*/ 79 w 159"/>
                    <a:gd name="T81" fmla="*/ 7 h 160"/>
                    <a:gd name="T82" fmla="*/ 119 w 159"/>
                    <a:gd name="T83" fmla="*/ 44 h 160"/>
                    <a:gd name="T84" fmla="*/ 134 w 159"/>
                    <a:gd name="T85" fmla="*/ 58 h 160"/>
                    <a:gd name="T86" fmla="*/ 134 w 159"/>
                    <a:gd name="T87" fmla="*/ 58 h 160"/>
                    <a:gd name="T88" fmla="*/ 140 w 159"/>
                    <a:gd name="T89" fmla="*/ 63 h 160"/>
                    <a:gd name="T90" fmla="*/ 140 w 159"/>
                    <a:gd name="T91"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9" h="160">
                      <a:moveTo>
                        <a:pt x="158" y="73"/>
                      </a:moveTo>
                      <a:cubicBezTo>
                        <a:pt x="134" y="51"/>
                        <a:pt x="134" y="51"/>
                        <a:pt x="134" y="51"/>
                      </a:cubicBezTo>
                      <a:cubicBezTo>
                        <a:pt x="134" y="15"/>
                        <a:pt x="134" y="15"/>
                        <a:pt x="134" y="15"/>
                      </a:cubicBezTo>
                      <a:cubicBezTo>
                        <a:pt x="107" y="15"/>
                        <a:pt x="107" y="15"/>
                        <a:pt x="107" y="15"/>
                      </a:cubicBezTo>
                      <a:cubicBezTo>
                        <a:pt x="107" y="25"/>
                        <a:pt x="107" y="25"/>
                        <a:pt x="107" y="25"/>
                      </a:cubicBezTo>
                      <a:cubicBezTo>
                        <a:pt x="79" y="0"/>
                        <a:pt x="79" y="0"/>
                        <a:pt x="79" y="0"/>
                      </a:cubicBezTo>
                      <a:cubicBezTo>
                        <a:pt x="1" y="73"/>
                        <a:pt x="1" y="73"/>
                        <a:pt x="1" y="73"/>
                      </a:cubicBezTo>
                      <a:cubicBezTo>
                        <a:pt x="0" y="74"/>
                        <a:pt x="0" y="76"/>
                        <a:pt x="1" y="77"/>
                      </a:cubicBezTo>
                      <a:cubicBezTo>
                        <a:pt x="2" y="78"/>
                        <a:pt x="3" y="78"/>
                        <a:pt x="5" y="77"/>
                      </a:cubicBezTo>
                      <a:cubicBezTo>
                        <a:pt x="14" y="69"/>
                        <a:pt x="14" y="69"/>
                        <a:pt x="14" y="69"/>
                      </a:cubicBezTo>
                      <a:cubicBezTo>
                        <a:pt x="14" y="160"/>
                        <a:pt x="14" y="160"/>
                        <a:pt x="14" y="160"/>
                      </a:cubicBezTo>
                      <a:cubicBezTo>
                        <a:pt x="58" y="160"/>
                        <a:pt x="58" y="160"/>
                        <a:pt x="58" y="160"/>
                      </a:cubicBezTo>
                      <a:cubicBezTo>
                        <a:pt x="101" y="160"/>
                        <a:pt x="101" y="160"/>
                        <a:pt x="101" y="160"/>
                      </a:cubicBezTo>
                      <a:cubicBezTo>
                        <a:pt x="145" y="160"/>
                        <a:pt x="145" y="160"/>
                        <a:pt x="145" y="160"/>
                      </a:cubicBezTo>
                      <a:cubicBezTo>
                        <a:pt x="145" y="69"/>
                        <a:pt x="145" y="69"/>
                        <a:pt x="145" y="69"/>
                      </a:cubicBezTo>
                      <a:cubicBezTo>
                        <a:pt x="154" y="77"/>
                        <a:pt x="154" y="77"/>
                        <a:pt x="154" y="77"/>
                      </a:cubicBezTo>
                      <a:cubicBezTo>
                        <a:pt x="155" y="78"/>
                        <a:pt x="156" y="78"/>
                        <a:pt x="156" y="78"/>
                      </a:cubicBezTo>
                      <a:cubicBezTo>
                        <a:pt x="157" y="78"/>
                        <a:pt x="158" y="77"/>
                        <a:pt x="158" y="77"/>
                      </a:cubicBezTo>
                      <a:cubicBezTo>
                        <a:pt x="159" y="76"/>
                        <a:pt x="159" y="74"/>
                        <a:pt x="158" y="73"/>
                      </a:cubicBezTo>
                      <a:close/>
                      <a:moveTo>
                        <a:pt x="112" y="20"/>
                      </a:moveTo>
                      <a:cubicBezTo>
                        <a:pt x="129" y="20"/>
                        <a:pt x="129" y="20"/>
                        <a:pt x="129" y="20"/>
                      </a:cubicBezTo>
                      <a:cubicBezTo>
                        <a:pt x="129" y="46"/>
                        <a:pt x="129" y="46"/>
                        <a:pt x="129" y="46"/>
                      </a:cubicBezTo>
                      <a:cubicBezTo>
                        <a:pt x="112" y="31"/>
                        <a:pt x="112" y="31"/>
                        <a:pt x="112" y="31"/>
                      </a:cubicBezTo>
                      <a:lnTo>
                        <a:pt x="112" y="20"/>
                      </a:lnTo>
                      <a:close/>
                      <a:moveTo>
                        <a:pt x="63" y="155"/>
                      </a:moveTo>
                      <a:cubicBezTo>
                        <a:pt x="63" y="97"/>
                        <a:pt x="63" y="97"/>
                        <a:pt x="63" y="97"/>
                      </a:cubicBezTo>
                      <a:cubicBezTo>
                        <a:pt x="63" y="95"/>
                        <a:pt x="64" y="94"/>
                        <a:pt x="66" y="94"/>
                      </a:cubicBezTo>
                      <a:cubicBezTo>
                        <a:pt x="93" y="94"/>
                        <a:pt x="93" y="94"/>
                        <a:pt x="93" y="94"/>
                      </a:cubicBezTo>
                      <a:cubicBezTo>
                        <a:pt x="95" y="94"/>
                        <a:pt x="96" y="95"/>
                        <a:pt x="96" y="97"/>
                      </a:cubicBezTo>
                      <a:cubicBezTo>
                        <a:pt x="96" y="155"/>
                        <a:pt x="96" y="155"/>
                        <a:pt x="96" y="155"/>
                      </a:cubicBezTo>
                      <a:lnTo>
                        <a:pt x="63" y="155"/>
                      </a:lnTo>
                      <a:close/>
                      <a:moveTo>
                        <a:pt x="140" y="155"/>
                      </a:moveTo>
                      <a:cubicBezTo>
                        <a:pt x="101" y="155"/>
                        <a:pt x="101" y="155"/>
                        <a:pt x="101" y="155"/>
                      </a:cubicBezTo>
                      <a:cubicBezTo>
                        <a:pt x="101" y="97"/>
                        <a:pt x="101" y="97"/>
                        <a:pt x="101" y="97"/>
                      </a:cubicBezTo>
                      <a:cubicBezTo>
                        <a:pt x="101" y="92"/>
                        <a:pt x="98" y="89"/>
                        <a:pt x="93" y="89"/>
                      </a:cubicBezTo>
                      <a:cubicBezTo>
                        <a:pt x="66" y="89"/>
                        <a:pt x="66" y="89"/>
                        <a:pt x="66" y="89"/>
                      </a:cubicBezTo>
                      <a:cubicBezTo>
                        <a:pt x="61" y="89"/>
                        <a:pt x="58" y="92"/>
                        <a:pt x="58" y="97"/>
                      </a:cubicBezTo>
                      <a:cubicBezTo>
                        <a:pt x="58" y="155"/>
                        <a:pt x="58" y="155"/>
                        <a:pt x="58" y="155"/>
                      </a:cubicBezTo>
                      <a:cubicBezTo>
                        <a:pt x="19" y="155"/>
                        <a:pt x="19" y="155"/>
                        <a:pt x="19" y="155"/>
                      </a:cubicBezTo>
                      <a:cubicBezTo>
                        <a:pt x="19" y="63"/>
                        <a:pt x="19" y="63"/>
                        <a:pt x="19" y="63"/>
                      </a:cubicBezTo>
                      <a:cubicBezTo>
                        <a:pt x="79" y="7"/>
                        <a:pt x="79" y="7"/>
                        <a:pt x="79" y="7"/>
                      </a:cubicBezTo>
                      <a:cubicBezTo>
                        <a:pt x="119" y="44"/>
                        <a:pt x="119" y="44"/>
                        <a:pt x="119" y="44"/>
                      </a:cubicBezTo>
                      <a:cubicBezTo>
                        <a:pt x="134" y="58"/>
                        <a:pt x="134" y="58"/>
                        <a:pt x="134" y="58"/>
                      </a:cubicBezTo>
                      <a:cubicBezTo>
                        <a:pt x="134" y="58"/>
                        <a:pt x="134" y="58"/>
                        <a:pt x="134" y="58"/>
                      </a:cubicBezTo>
                      <a:cubicBezTo>
                        <a:pt x="140" y="63"/>
                        <a:pt x="140" y="63"/>
                        <a:pt x="140" y="63"/>
                      </a:cubicBezTo>
                      <a:lnTo>
                        <a:pt x="140" y="155"/>
                      </a:lnTo>
                      <a:close/>
                    </a:path>
                  </a:pathLst>
                </a:custGeom>
                <a:solidFill>
                  <a:srgbClr val="006975"/>
                </a:solidFill>
                <a:ln w="12700">
                  <a:miter lim="400000"/>
                </a:ln>
                <a:effec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Butler Stencil Medium"/>
                    <a:ea typeface="+mn-ea"/>
                    <a:cs typeface="+mn-cs"/>
                  </a:endParaRPr>
                </a:p>
              </p:txBody>
            </p:sp>
            <p:sp>
              <p:nvSpPr>
                <p:cNvPr id="46" name="Rectangle 45">
                  <a:extLst>
                    <a:ext uri="{FF2B5EF4-FFF2-40B4-BE49-F238E27FC236}">
                      <a16:creationId xmlns:a16="http://schemas.microsoft.com/office/drawing/2014/main" id="{BCCB8797-6D3E-1889-7AD9-8F81964E2513}"/>
                    </a:ext>
                  </a:extLst>
                </p:cNvPr>
                <p:cNvSpPr/>
                <p:nvPr userDrawn="1"/>
              </p:nvSpPr>
              <p:spPr>
                <a:xfrm>
                  <a:off x="7396374" y="5642912"/>
                  <a:ext cx="288862" cy="246221"/>
                </a:xfrm>
                <a:prstGeom prst="rect">
                  <a:avLst/>
                </a:prstGeom>
              </p:spPr>
              <p:txBody>
                <a:bodyPr wrap="none" tIns="0" bIns="0">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Light" panose="020F0302020204030204"/>
                      <a:ea typeface="+mn-ea"/>
                      <a:cs typeface="+mn-cs"/>
                    </a:rPr>
                    <a:t>7</a:t>
                  </a:r>
                </a:p>
              </p:txBody>
            </p:sp>
          </p:grpSp>
          <p:grpSp>
            <p:nvGrpSpPr>
              <p:cNvPr id="31" name="Group 30">
                <a:extLst>
                  <a:ext uri="{FF2B5EF4-FFF2-40B4-BE49-F238E27FC236}">
                    <a16:creationId xmlns:a16="http://schemas.microsoft.com/office/drawing/2014/main" id="{0DD2AA14-FC69-3990-BE65-676B2FA5E647}"/>
                  </a:ext>
                </a:extLst>
              </p:cNvPr>
              <p:cNvGrpSpPr/>
              <p:nvPr userDrawn="1"/>
            </p:nvGrpSpPr>
            <p:grpSpPr>
              <a:xfrm>
                <a:off x="8970760" y="4099415"/>
                <a:ext cx="2325756" cy="1679713"/>
                <a:chOff x="9126557" y="4288734"/>
                <a:chExt cx="2325756" cy="1679713"/>
              </a:xfrm>
            </p:grpSpPr>
            <p:sp>
              <p:nvSpPr>
                <p:cNvPr id="32" name="Rectangle 31">
                  <a:extLst>
                    <a:ext uri="{FF2B5EF4-FFF2-40B4-BE49-F238E27FC236}">
                      <a16:creationId xmlns:a16="http://schemas.microsoft.com/office/drawing/2014/main" id="{57C94E4F-55E3-7AD3-7220-A0DA8CDC0FA7}"/>
                    </a:ext>
                  </a:extLst>
                </p:cNvPr>
                <p:cNvSpPr/>
                <p:nvPr userDrawn="1"/>
              </p:nvSpPr>
              <p:spPr>
                <a:xfrm>
                  <a:off x="9126557" y="4288734"/>
                  <a:ext cx="2325756" cy="1679713"/>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100"/>
                    </a:spcAft>
                    <a:buClrTx/>
                    <a:buSzTx/>
                    <a:buFontTx/>
                    <a:buNone/>
                    <a:tabLst/>
                    <a:defRPr/>
                  </a:pPr>
                  <a:endParaRPr kumimoji="0" lang="en-US" sz="1800" b="1" i="0" u="none" strike="noStrike" kern="1200" cap="none" spc="50" normalizeH="0" baseline="0" noProof="0" dirty="0">
                    <a:ln>
                      <a:noFill/>
                    </a:ln>
                    <a:solidFill>
                      <a:srgbClr val="416CA9"/>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100"/>
                    </a:spcAft>
                    <a:buClrTx/>
                    <a:buSzTx/>
                    <a:buFontTx/>
                    <a:buNone/>
                    <a:tabLst/>
                    <a:defRPr/>
                  </a:pPr>
                  <a:r>
                    <a:rPr kumimoji="0" lang="en-US" sz="1800" b="1" i="0" u="none" strike="noStrike" kern="1200" cap="none" spc="50" normalizeH="0" baseline="0" noProof="0" dirty="0">
                      <a:ln>
                        <a:noFill/>
                      </a:ln>
                      <a:solidFill>
                        <a:srgbClr val="000000"/>
                      </a:solidFill>
                      <a:effectLst/>
                      <a:uLnTx/>
                      <a:uFillTx/>
                      <a:latin typeface="Calibri" panose="020F0502020204030204"/>
                      <a:ea typeface="+mn-ea"/>
                      <a:cs typeface="+mn-cs"/>
                    </a:rPr>
                    <a:t>Diversity, Equity</a:t>
                  </a:r>
                </a:p>
                <a:p>
                  <a:pPr marL="0" marR="0" lvl="0" indent="0" algn="ctr" defTabSz="914400" rtl="0" eaLnBrk="1" fontAlgn="auto" latinLnBrk="0" hangingPunct="1">
                    <a:lnSpc>
                      <a:spcPct val="90000"/>
                    </a:lnSpc>
                    <a:spcBef>
                      <a:spcPts val="0"/>
                    </a:spcBef>
                    <a:spcAft>
                      <a:spcPts val="100"/>
                    </a:spcAft>
                    <a:buClrTx/>
                    <a:buSzTx/>
                    <a:buFontTx/>
                    <a:buNone/>
                    <a:tabLst/>
                    <a:defRPr/>
                  </a:pPr>
                  <a:r>
                    <a:rPr kumimoji="0" lang="en-US" sz="1800" b="1" i="0" u="none" strike="noStrike" kern="1200" cap="none" spc="50" normalizeH="0" baseline="0" noProof="0" dirty="0">
                      <a:ln>
                        <a:noFill/>
                      </a:ln>
                      <a:solidFill>
                        <a:srgbClr val="000000"/>
                      </a:solidFill>
                      <a:effectLst/>
                      <a:uLnTx/>
                      <a:uFillTx/>
                      <a:latin typeface="Calibri" panose="020F0502020204030204"/>
                      <a:ea typeface="+mn-ea"/>
                      <a:cs typeface="+mn-cs"/>
                    </a:rPr>
                    <a:t>and Inclusion</a:t>
                  </a:r>
                </a:p>
              </p:txBody>
            </p:sp>
            <p:sp>
              <p:nvSpPr>
                <p:cNvPr id="43" name="Rectangle 42">
                  <a:extLst>
                    <a:ext uri="{FF2B5EF4-FFF2-40B4-BE49-F238E27FC236}">
                      <a16:creationId xmlns:a16="http://schemas.microsoft.com/office/drawing/2014/main" id="{B62FD224-36AA-4588-C9A8-CDE1A904F733}"/>
                    </a:ext>
                  </a:extLst>
                </p:cNvPr>
                <p:cNvSpPr/>
                <p:nvPr userDrawn="1"/>
              </p:nvSpPr>
              <p:spPr>
                <a:xfrm>
                  <a:off x="10145004" y="5642912"/>
                  <a:ext cx="288862" cy="246221"/>
                </a:xfrm>
                <a:prstGeom prst="rect">
                  <a:avLst/>
                </a:prstGeom>
              </p:spPr>
              <p:txBody>
                <a:bodyPr wrap="none" tIns="0" bIns="0">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Light" panose="020F0302020204030204"/>
                      <a:ea typeface="+mn-ea"/>
                      <a:cs typeface="+mn-cs"/>
                    </a:rPr>
                    <a:t>8</a:t>
                  </a:r>
                </a:p>
              </p:txBody>
            </p:sp>
          </p:grpSp>
        </p:grpSp>
      </p:grpSp>
      <p:sp>
        <p:nvSpPr>
          <p:cNvPr id="70" name="TextBox 69">
            <a:extLst>
              <a:ext uri="{FF2B5EF4-FFF2-40B4-BE49-F238E27FC236}">
                <a16:creationId xmlns:a16="http://schemas.microsoft.com/office/drawing/2014/main" id="{2648414F-A531-894F-A9DD-EF8DF922B248}"/>
              </a:ext>
            </a:extLst>
          </p:cNvPr>
          <p:cNvSpPr txBox="1"/>
          <p:nvPr userDrawn="1"/>
        </p:nvSpPr>
        <p:spPr>
          <a:xfrm>
            <a:off x="1060174" y="357809"/>
            <a:ext cx="10068339"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small" spc="0" normalizeH="0" baseline="0" noProof="0">
                <a:ln>
                  <a:noFill/>
                </a:ln>
                <a:solidFill>
                  <a:schemeClr val="tx1"/>
                </a:solidFill>
                <a:effectLst/>
                <a:uLnTx/>
                <a:uFillTx/>
                <a:latin typeface="Calibri" panose="020F0502020204030204"/>
                <a:ea typeface="+mn-ea"/>
                <a:cs typeface="+mn-cs"/>
              </a:rPr>
              <a:t>THE CREDIT UNION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all" spc="0" normalizeH="0" baseline="0" noProof="0">
                <a:ln>
                  <a:noFill/>
                </a:ln>
                <a:solidFill>
                  <a:schemeClr val="tx1"/>
                </a:solidFill>
                <a:effectLst/>
                <a:uLnTx/>
                <a:uFillTx/>
                <a:latin typeface="Calibri" panose="020F0502020204030204"/>
                <a:ea typeface="+mn-ea"/>
                <a:cs typeface="+mn-cs"/>
              </a:rPr>
              <a:t>COOPERATIVE PRINCIPLES</a:t>
            </a:r>
          </a:p>
        </p:txBody>
      </p:sp>
      <p:sp>
        <p:nvSpPr>
          <p:cNvPr id="71" name="Rectangle 70">
            <a:extLst>
              <a:ext uri="{FF2B5EF4-FFF2-40B4-BE49-F238E27FC236}">
                <a16:creationId xmlns:a16="http://schemas.microsoft.com/office/drawing/2014/main" id="{30A6373F-CE48-B360-2808-81A088938A87}"/>
              </a:ext>
            </a:extLst>
          </p:cNvPr>
          <p:cNvSpPr/>
          <p:nvPr userDrawn="1"/>
        </p:nvSpPr>
        <p:spPr>
          <a:xfrm>
            <a:off x="1060174" y="1607882"/>
            <a:ext cx="10068340" cy="121526"/>
          </a:xfrm>
          <a:prstGeom prst="rect">
            <a:avLst/>
          </a:prstGeom>
          <a:solidFill>
            <a:srgbClr val="0034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Graphic 3" descr="Handshake outline">
            <a:extLst>
              <a:ext uri="{FF2B5EF4-FFF2-40B4-BE49-F238E27FC236}">
                <a16:creationId xmlns:a16="http://schemas.microsoft.com/office/drawing/2014/main" id="{D63D29B1-8BD4-A5DC-C954-327B501B5E3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802314" y="4125333"/>
            <a:ext cx="631515" cy="631515"/>
          </a:xfrm>
          <a:prstGeom prst="rect">
            <a:avLst/>
          </a:prstGeom>
        </p:spPr>
      </p:pic>
    </p:spTree>
    <p:extLst>
      <p:ext uri="{BB962C8B-B14F-4D97-AF65-F5344CB8AC3E}">
        <p14:creationId xmlns:p14="http://schemas.microsoft.com/office/powerpoint/2010/main" val="30756398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Path/Purpose">
    <p:spTree>
      <p:nvGrpSpPr>
        <p:cNvPr id="1" name=""/>
        <p:cNvGrpSpPr/>
        <p:nvPr/>
      </p:nvGrpSpPr>
      <p:grpSpPr>
        <a:xfrm>
          <a:off x="0" y="0"/>
          <a:ext cx="0" cy="0"/>
          <a:chOff x="0" y="0"/>
          <a:chExt cx="0" cy="0"/>
        </a:xfrm>
      </p:grpSpPr>
      <p:pic>
        <p:nvPicPr>
          <p:cNvPr id="4" name="Picture 3" descr="A group of people posing for a photo&#10;&#10;Description generated with very high confidence">
            <a:extLst>
              <a:ext uri="{FF2B5EF4-FFF2-40B4-BE49-F238E27FC236}">
                <a16:creationId xmlns:a16="http://schemas.microsoft.com/office/drawing/2014/main" id="{082ABF5E-2BE3-CA8D-B861-3D4E11A537A0}"/>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contrast="10000"/>
                    </a14:imgEffect>
                  </a14:imgLayer>
                </a14:imgProps>
              </a:ex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6" name="Rectangle 5">
            <a:extLst>
              <a:ext uri="{FF2B5EF4-FFF2-40B4-BE49-F238E27FC236}">
                <a16:creationId xmlns:a16="http://schemas.microsoft.com/office/drawing/2014/main" id="{C4B12144-AE13-E708-F815-84C1A3642DD9}"/>
              </a:ext>
            </a:extLst>
          </p:cNvPr>
          <p:cNvSpPr/>
          <p:nvPr userDrawn="1"/>
        </p:nvSpPr>
        <p:spPr>
          <a:xfrm>
            <a:off x="0" y="5751"/>
            <a:ext cx="12192000" cy="6858000"/>
          </a:xfrm>
          <a:prstGeom prst="rect">
            <a:avLst/>
          </a:prstGeom>
          <a:gradFill flip="none" rotWithShape="1">
            <a:gsLst>
              <a:gs pos="0">
                <a:srgbClr val="416CA9">
                  <a:lumMod val="75000"/>
                  <a:alpha val="80000"/>
                </a:srgbClr>
              </a:gs>
              <a:gs pos="100000">
                <a:srgbClr val="416CA9">
                  <a:lumMod val="50000"/>
                  <a:alpha val="75000"/>
                </a:srgbClr>
              </a:gs>
            </a:gsLst>
            <a:lin ang="2700000" scaled="1"/>
            <a:tileRect/>
          </a:gra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2ECAEBD-4A48-35EB-BA34-781CE8A3F4CC}"/>
              </a:ext>
            </a:extLst>
          </p:cNvPr>
          <p:cNvSpPr txBox="1"/>
          <p:nvPr userDrawn="1"/>
        </p:nvSpPr>
        <p:spPr>
          <a:xfrm>
            <a:off x="1802294" y="2176669"/>
            <a:ext cx="8587409" cy="1446550"/>
          </a:xfrm>
          <a:prstGeom prst="rect">
            <a:avLst/>
          </a:prstGeom>
          <a:noFill/>
        </p:spPr>
        <p:txBody>
          <a:bodyPr wrap="square" rtlCol="0">
            <a:spAutoFit/>
          </a:bodyPr>
          <a:lstStyle/>
          <a:p>
            <a:pPr algn="ctr"/>
            <a:r>
              <a:rPr lang="en-US" sz="4400" i="1" dirty="0">
                <a:solidFill>
                  <a:schemeClr val="bg1"/>
                </a:solidFill>
              </a:rPr>
              <a:t>We are on an ever-changing path</a:t>
            </a:r>
            <a:br>
              <a:rPr lang="en-US" sz="4400" i="1" dirty="0">
                <a:solidFill>
                  <a:schemeClr val="accent1">
                    <a:lumMod val="75000"/>
                  </a:schemeClr>
                </a:solidFill>
              </a:rPr>
            </a:br>
            <a:r>
              <a:rPr lang="en-US" sz="4400" dirty="0">
                <a:solidFill>
                  <a:schemeClr val="bg1"/>
                </a:solidFill>
                <a:latin typeface="+mn-lt"/>
              </a:rPr>
              <a:t>with a never-changing purpose.</a:t>
            </a:r>
            <a:endParaRPr lang="en-US" sz="4400" dirty="0"/>
          </a:p>
        </p:txBody>
      </p:sp>
      <p:cxnSp>
        <p:nvCxnSpPr>
          <p:cNvPr id="8" name="Straight Connector 7">
            <a:extLst>
              <a:ext uri="{FF2B5EF4-FFF2-40B4-BE49-F238E27FC236}">
                <a16:creationId xmlns:a16="http://schemas.microsoft.com/office/drawing/2014/main" id="{82915070-E638-FF3F-4933-130776E562FB}"/>
              </a:ext>
            </a:extLst>
          </p:cNvPr>
          <p:cNvCxnSpPr>
            <a:cxnSpLocks/>
          </p:cNvCxnSpPr>
          <p:nvPr userDrawn="1"/>
        </p:nvCxnSpPr>
        <p:spPr>
          <a:xfrm flipH="1">
            <a:off x="2335696" y="3785937"/>
            <a:ext cx="7680960" cy="0"/>
          </a:xfrm>
          <a:prstGeom prst="line">
            <a:avLst/>
          </a:prstGeom>
          <a:ln w="19050">
            <a:solidFill>
              <a:schemeClr val="bg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959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iceber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01B5EE-9AE0-656B-E110-9A71ECEE3090}"/>
              </a:ext>
            </a:extLst>
          </p:cNvPr>
          <p:cNvPicPr>
            <a:picLocks noChangeAspect="1"/>
          </p:cNvPicPr>
          <p:nvPr userDrawn="1"/>
        </p:nvPicPr>
        <p:blipFill>
          <a:blip r:embed="rId2"/>
          <a:stretch>
            <a:fillRect/>
          </a:stretch>
        </p:blipFill>
        <p:spPr>
          <a:xfrm>
            <a:off x="2206415" y="291682"/>
            <a:ext cx="7779170" cy="5492972"/>
          </a:xfrm>
          <a:prstGeom prst="rect">
            <a:avLst/>
          </a:prstGeom>
        </p:spPr>
      </p:pic>
      <p:sp>
        <p:nvSpPr>
          <p:cNvPr id="2" name="TextBox 1">
            <a:extLst>
              <a:ext uri="{FF2B5EF4-FFF2-40B4-BE49-F238E27FC236}">
                <a16:creationId xmlns:a16="http://schemas.microsoft.com/office/drawing/2014/main" id="{E36B7C5F-FAB2-3AC9-FA71-9A5C1C8FC08E}"/>
              </a:ext>
            </a:extLst>
          </p:cNvPr>
          <p:cNvSpPr txBox="1"/>
          <p:nvPr userDrawn="1"/>
        </p:nvSpPr>
        <p:spPr>
          <a:xfrm>
            <a:off x="9022080" y="6617530"/>
            <a:ext cx="313738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National Credit Union Foundation. All rights reserved.</a:t>
            </a:r>
          </a:p>
        </p:txBody>
      </p:sp>
    </p:spTree>
    <p:extLst>
      <p:ext uri="{BB962C8B-B14F-4D97-AF65-F5344CB8AC3E}">
        <p14:creationId xmlns:p14="http://schemas.microsoft.com/office/powerpoint/2010/main" val="21555063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Universal Cooperative Values">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0649D8B5-5971-8089-0374-D6BE893D4016}"/>
              </a:ext>
            </a:extLst>
          </p:cNvPr>
          <p:cNvGrpSpPr/>
          <p:nvPr userDrawn="1"/>
        </p:nvGrpSpPr>
        <p:grpSpPr>
          <a:xfrm>
            <a:off x="1615857" y="2177371"/>
            <a:ext cx="9129739" cy="2498891"/>
            <a:chOff x="1146631" y="3096814"/>
            <a:chExt cx="7790261" cy="1462650"/>
          </a:xfrm>
        </p:grpSpPr>
        <p:sp>
          <p:nvSpPr>
            <p:cNvPr id="5" name="TextBox 4">
              <a:extLst>
                <a:ext uri="{FF2B5EF4-FFF2-40B4-BE49-F238E27FC236}">
                  <a16:creationId xmlns:a16="http://schemas.microsoft.com/office/drawing/2014/main" id="{287BF745-D027-4336-7B4D-326678CB3CA5}"/>
                </a:ext>
              </a:extLst>
            </p:cNvPr>
            <p:cNvSpPr txBox="1"/>
            <p:nvPr userDrawn="1"/>
          </p:nvSpPr>
          <p:spPr>
            <a:xfrm>
              <a:off x="1146631" y="3096814"/>
              <a:ext cx="3753173" cy="1461372"/>
            </a:xfrm>
            <a:prstGeom prst="rect">
              <a:avLst/>
            </a:prstGeom>
            <a:noFill/>
            <a:ln>
              <a:solidFill>
                <a:schemeClr val="accent1"/>
              </a:solid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41414"/>
                  </a:solidFill>
                  <a:effectLst/>
                  <a:uLnTx/>
                  <a:uFillTx/>
                  <a:latin typeface="Open Sans" panose="020B0606030504020204" pitchFamily="34" charset="0"/>
                  <a:ea typeface="+mn-ea"/>
                  <a:cs typeface="+mn-cs"/>
                </a:rPr>
                <a:t>self-help</a:t>
              </a:r>
              <a:endParaRPr kumimoji="0" lang="en-US" sz="3600" b="0" i="0" u="none" strike="noStrike" kern="1200" cap="none" spc="0" normalizeH="0" baseline="0" noProof="0" dirty="0">
                <a:ln>
                  <a:noFill/>
                </a:ln>
                <a:solidFill>
                  <a:srgbClr val="141414"/>
                </a:solidFill>
                <a:effectLst/>
                <a:uLnTx/>
                <a:uFillTx/>
                <a:latin typeface="Open Sans" panose="020B0606030504020204" pitchFamily="34"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41414"/>
                  </a:solidFill>
                  <a:effectLst/>
                  <a:uLnTx/>
                  <a:uFillTx/>
                  <a:latin typeface="Open Sans" panose="020B0606030504020204" pitchFamily="34" charset="0"/>
                  <a:ea typeface="+mn-ea"/>
                  <a:cs typeface="+mn-cs"/>
                </a:rPr>
                <a:t>self-responsibility</a:t>
              </a:r>
              <a:endParaRPr kumimoji="0" lang="en-US" sz="3600" b="0" i="0" u="none" strike="noStrike" kern="1200" cap="none" spc="0" normalizeH="0" baseline="0" noProof="0" dirty="0">
                <a:ln>
                  <a:noFill/>
                </a:ln>
                <a:solidFill>
                  <a:srgbClr val="141414"/>
                </a:solidFill>
                <a:effectLst/>
                <a:uLnTx/>
                <a:uFillTx/>
                <a:latin typeface="Open Sans" panose="020B0606030504020204" pitchFamily="34"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41414"/>
                  </a:solidFill>
                  <a:effectLst/>
                  <a:uLnTx/>
                  <a:uFillTx/>
                  <a:latin typeface="Open Sans" panose="020B0606030504020204" pitchFamily="34" charset="0"/>
                  <a:ea typeface="+mn-ea"/>
                  <a:cs typeface="+mn-cs"/>
                </a:rPr>
                <a:t>democracy</a:t>
              </a:r>
              <a:r>
                <a:rPr kumimoji="0" lang="en-US" sz="3600" b="0" i="0" u="none" strike="noStrike" kern="1200" cap="none" spc="0" normalizeH="0" baseline="0" noProof="0" dirty="0">
                  <a:ln>
                    <a:noFill/>
                  </a:ln>
                  <a:solidFill>
                    <a:srgbClr val="141414"/>
                  </a:solidFill>
                  <a:effectLst/>
                  <a:uLnTx/>
                  <a:uFillTx/>
                  <a:latin typeface="Open Sans" panose="020B0606030504020204" pitchFamily="34" charset="0"/>
                  <a:ea typeface="+mn-ea"/>
                  <a:cs typeface="+mn-cs"/>
                </a:rPr>
                <a:t> </a:t>
              </a:r>
            </a:p>
          </p:txBody>
        </p:sp>
        <p:sp>
          <p:nvSpPr>
            <p:cNvPr id="6" name="TextBox 5">
              <a:extLst>
                <a:ext uri="{FF2B5EF4-FFF2-40B4-BE49-F238E27FC236}">
                  <a16:creationId xmlns:a16="http://schemas.microsoft.com/office/drawing/2014/main" id="{E70AD0AD-44A2-A927-53C4-476BE1852F45}"/>
                </a:ext>
              </a:extLst>
            </p:cNvPr>
            <p:cNvSpPr txBox="1"/>
            <p:nvPr userDrawn="1"/>
          </p:nvSpPr>
          <p:spPr>
            <a:xfrm>
              <a:off x="5183719" y="3096815"/>
              <a:ext cx="3753173" cy="1462649"/>
            </a:xfrm>
            <a:prstGeom prst="rect">
              <a:avLst/>
            </a:prstGeom>
            <a:noFill/>
            <a:ln>
              <a:solidFill>
                <a:schemeClr val="accent1"/>
              </a:solid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41414"/>
                  </a:solidFill>
                  <a:effectLst/>
                  <a:uLnTx/>
                  <a:uFillTx/>
                  <a:latin typeface="Open Sans" panose="020B0606030504020204" pitchFamily="34" charset="0"/>
                  <a:ea typeface="+mn-ea"/>
                  <a:cs typeface="+mn-cs"/>
                </a:rPr>
                <a:t>equality</a:t>
              </a:r>
              <a:r>
                <a:rPr kumimoji="0" lang="en-US" sz="3600" b="0" i="0" u="none" strike="noStrike" kern="1200" cap="none" spc="0" normalizeH="0" baseline="0" noProof="0" dirty="0">
                  <a:ln>
                    <a:noFill/>
                  </a:ln>
                  <a:solidFill>
                    <a:srgbClr val="141414"/>
                  </a:solidFill>
                  <a:effectLst/>
                  <a:uLnTx/>
                  <a:uFillTx/>
                  <a:latin typeface="Open Sans" panose="020B0606030504020204" pitchFamily="34" charset="0"/>
                  <a:ea typeface="+mn-ea"/>
                  <a:cs typeface="+mn-cs"/>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41414"/>
                  </a:solidFill>
                  <a:effectLst/>
                  <a:uLnTx/>
                  <a:uFillTx/>
                  <a:latin typeface="Open Sans" panose="020B0606030504020204" pitchFamily="34" charset="0"/>
                  <a:ea typeface="+mn-ea"/>
                  <a:cs typeface="+mn-cs"/>
                </a:rPr>
                <a:t>equity</a:t>
              </a:r>
              <a:endParaRPr kumimoji="0" lang="en-US" sz="3600" b="0" i="0" u="none" strike="noStrike" kern="1200" cap="none" spc="0" normalizeH="0" baseline="0" noProof="0" dirty="0">
                <a:ln>
                  <a:noFill/>
                </a:ln>
                <a:solidFill>
                  <a:srgbClr val="141414"/>
                </a:solidFill>
                <a:effectLst/>
                <a:uLnTx/>
                <a:uFillTx/>
                <a:latin typeface="Open Sans" panose="020B0606030504020204" pitchFamily="34"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41414"/>
                  </a:solidFill>
                  <a:effectLst/>
                  <a:uLnTx/>
                  <a:uFillTx/>
                  <a:latin typeface="Open Sans" panose="020B0606030504020204" pitchFamily="34" charset="0"/>
                  <a:ea typeface="+mn-ea"/>
                  <a:cs typeface="+mn-cs"/>
                </a:rPr>
                <a:t>solidarity</a:t>
              </a:r>
              <a:endPar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D63733FB-E6B4-A39F-0310-E4BDFE3B0398}"/>
              </a:ext>
            </a:extLst>
          </p:cNvPr>
          <p:cNvSpPr txBox="1"/>
          <p:nvPr userDrawn="1"/>
        </p:nvSpPr>
        <p:spPr>
          <a:xfrm>
            <a:off x="1146558" y="492659"/>
            <a:ext cx="1006833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all" spc="0" normalizeH="0" baseline="0" noProof="0" dirty="0">
                <a:ln>
                  <a:noFill/>
                </a:ln>
                <a:solidFill>
                  <a:schemeClr val="tx1"/>
                </a:solidFill>
                <a:effectLst/>
                <a:uLnTx/>
                <a:uFillTx/>
                <a:latin typeface="Calibri" panose="020F0502020204030204"/>
                <a:ea typeface="+mn-ea"/>
                <a:cs typeface="+mn-cs"/>
              </a:rPr>
              <a:t>COOPERATIVE VALUES</a:t>
            </a:r>
          </a:p>
        </p:txBody>
      </p:sp>
      <p:sp>
        <p:nvSpPr>
          <p:cNvPr id="13" name="Rectangle 12">
            <a:extLst>
              <a:ext uri="{FF2B5EF4-FFF2-40B4-BE49-F238E27FC236}">
                <a16:creationId xmlns:a16="http://schemas.microsoft.com/office/drawing/2014/main" id="{7F60A83B-A9E7-6E60-E01B-B56DF7518E96}"/>
              </a:ext>
            </a:extLst>
          </p:cNvPr>
          <p:cNvSpPr/>
          <p:nvPr userDrawn="1"/>
        </p:nvSpPr>
        <p:spPr>
          <a:xfrm>
            <a:off x="1146557" y="1343654"/>
            <a:ext cx="10068340" cy="121526"/>
          </a:xfrm>
          <a:prstGeom prst="rect">
            <a:avLst/>
          </a:prstGeom>
          <a:solidFill>
            <a:srgbClr val="183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46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7396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Maslow's Hierarchy">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BBA5035-CFC4-2746-7F03-7C96BFD364EB}"/>
              </a:ext>
            </a:extLst>
          </p:cNvPr>
          <p:cNvGrpSpPr/>
          <p:nvPr userDrawn="1"/>
        </p:nvGrpSpPr>
        <p:grpSpPr>
          <a:xfrm>
            <a:off x="2508925" y="67456"/>
            <a:ext cx="6868541" cy="6036893"/>
            <a:chOff x="4173413" y="287215"/>
            <a:chExt cx="7498079" cy="6400800"/>
          </a:xfrm>
        </p:grpSpPr>
        <p:sp>
          <p:nvSpPr>
            <p:cNvPr id="5" name="Freeform: Shape 4">
              <a:extLst>
                <a:ext uri="{FF2B5EF4-FFF2-40B4-BE49-F238E27FC236}">
                  <a16:creationId xmlns:a16="http://schemas.microsoft.com/office/drawing/2014/main" id="{80014404-CAD1-E6A8-6DE0-A2662701337E}"/>
                </a:ext>
              </a:extLst>
            </p:cNvPr>
            <p:cNvSpPr/>
            <p:nvPr/>
          </p:nvSpPr>
          <p:spPr>
            <a:xfrm>
              <a:off x="6672773" y="287215"/>
              <a:ext cx="2499360" cy="2133600"/>
            </a:xfrm>
            <a:custGeom>
              <a:avLst/>
              <a:gdLst>
                <a:gd name="connsiteX0" fmla="*/ 0 w 1249680"/>
                <a:gd name="connsiteY0" fmla="*/ 1066800 h 1066800"/>
                <a:gd name="connsiteX1" fmla="*/ 624835 w 1249680"/>
                <a:gd name="connsiteY1" fmla="*/ 0 h 1066800"/>
                <a:gd name="connsiteX2" fmla="*/ 624845 w 1249680"/>
                <a:gd name="connsiteY2" fmla="*/ 0 h 1066800"/>
                <a:gd name="connsiteX3" fmla="*/ 1249680 w 1249680"/>
                <a:gd name="connsiteY3" fmla="*/ 1066800 h 1066800"/>
                <a:gd name="connsiteX4" fmla="*/ 0 w 1249680"/>
                <a:gd name="connsiteY4" fmla="*/ 1066800 h 106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680" h="1066800">
                  <a:moveTo>
                    <a:pt x="0" y="1066800"/>
                  </a:moveTo>
                  <a:lnTo>
                    <a:pt x="624835" y="0"/>
                  </a:lnTo>
                  <a:lnTo>
                    <a:pt x="624845" y="0"/>
                  </a:lnTo>
                  <a:lnTo>
                    <a:pt x="1249680" y="1066800"/>
                  </a:lnTo>
                  <a:lnTo>
                    <a:pt x="0" y="1066800"/>
                  </a:lnTo>
                  <a:close/>
                </a:path>
              </a:pathLst>
            </a:custGeom>
            <a:solidFill>
              <a:srgbClr val="00B0B3"/>
            </a:solidFill>
            <a:ln w="6350" cap="flat" cmpd="sng" algn="ctr">
              <a:noFill/>
              <a:prstDash val="solid"/>
              <a:miter lim="800000"/>
            </a:ln>
            <a:effectLst/>
          </p:spPr>
          <p:txBody>
            <a:bodyPr spcFirstLastPara="0" vert="horz" wrap="square" lIns="22860" tIns="457200" rIns="22860" bIns="22860" numCol="1" spcCol="1270" anchor="ctr" anchorCtr="0">
              <a:noAutofit/>
            </a:body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en-US" sz="1800" b="0" i="1" u="none" strike="noStrike" kern="0" cap="none" spc="0" normalizeH="0" baseline="0" noProof="0">
                  <a:ln>
                    <a:noFill/>
                  </a:ln>
                  <a:solidFill>
                    <a:srgbClr val="FFFFFF"/>
                  </a:solidFill>
                  <a:effectLst/>
                  <a:uLnTx/>
                  <a:uFillTx/>
                  <a:latin typeface="Calibri" panose="020F0502020204030204"/>
                  <a:ea typeface="+mn-ea"/>
                  <a:cs typeface="+mn-cs"/>
                </a:rPr>
                <a:t>Self-</a:t>
              </a:r>
              <a:br>
                <a:rPr kumimoji="0" lang="en-US" sz="1800" b="0" i="1" u="none" strike="noStrike" kern="0" cap="none" spc="0" normalizeH="0" baseline="0" noProof="0">
                  <a:ln>
                    <a:noFill/>
                  </a:ln>
                  <a:solidFill>
                    <a:srgbClr val="FFFFFF"/>
                  </a:solidFill>
                  <a:effectLst/>
                  <a:uLnTx/>
                  <a:uFillTx/>
                  <a:latin typeface="Calibri" panose="020F0502020204030204"/>
                  <a:ea typeface="+mn-ea"/>
                  <a:cs typeface="+mn-cs"/>
                </a:rPr>
              </a:br>
              <a:r>
                <a:rPr kumimoji="0" lang="en-US" sz="1800" b="0" i="1" u="none" strike="noStrike" kern="0" cap="none" spc="0" normalizeH="0" baseline="0" noProof="0">
                  <a:ln>
                    <a:noFill/>
                  </a:ln>
                  <a:solidFill>
                    <a:srgbClr val="FFFFFF"/>
                  </a:solidFill>
                  <a:effectLst/>
                  <a:uLnTx/>
                  <a:uFillTx/>
                  <a:latin typeface="Calibri" panose="020F0502020204030204"/>
                  <a:ea typeface="+mn-ea"/>
                  <a:cs typeface="+mn-cs"/>
                </a:rPr>
                <a:t>Actualization</a:t>
              </a:r>
            </a:p>
          </p:txBody>
        </p:sp>
        <p:sp>
          <p:nvSpPr>
            <p:cNvPr id="6" name="Freeform: Shape 5">
              <a:extLst>
                <a:ext uri="{FF2B5EF4-FFF2-40B4-BE49-F238E27FC236}">
                  <a16:creationId xmlns:a16="http://schemas.microsoft.com/office/drawing/2014/main" id="{81C2DB94-160E-05DB-4C51-CDF7E930C5D3}"/>
                </a:ext>
              </a:extLst>
            </p:cNvPr>
            <p:cNvSpPr/>
            <p:nvPr/>
          </p:nvSpPr>
          <p:spPr>
            <a:xfrm>
              <a:off x="6047933" y="2420815"/>
              <a:ext cx="3749039" cy="1066800"/>
            </a:xfrm>
            <a:custGeom>
              <a:avLst/>
              <a:gdLst>
                <a:gd name="connsiteX0" fmla="*/ 0 w 3749039"/>
                <a:gd name="connsiteY0" fmla="*/ 1066800 h 1066800"/>
                <a:gd name="connsiteX1" fmla="*/ 624835 w 3749039"/>
                <a:gd name="connsiteY1" fmla="*/ 0 h 1066800"/>
                <a:gd name="connsiteX2" fmla="*/ 3124204 w 3749039"/>
                <a:gd name="connsiteY2" fmla="*/ 0 h 1066800"/>
                <a:gd name="connsiteX3" fmla="*/ 3749039 w 3749039"/>
                <a:gd name="connsiteY3" fmla="*/ 1066800 h 1066800"/>
                <a:gd name="connsiteX4" fmla="*/ 0 w 3749039"/>
                <a:gd name="connsiteY4" fmla="*/ 1066800 h 106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9039" h="1066800">
                  <a:moveTo>
                    <a:pt x="0" y="1066800"/>
                  </a:moveTo>
                  <a:lnTo>
                    <a:pt x="624835" y="0"/>
                  </a:lnTo>
                  <a:lnTo>
                    <a:pt x="3124204" y="0"/>
                  </a:lnTo>
                  <a:lnTo>
                    <a:pt x="3749039" y="1066800"/>
                  </a:lnTo>
                  <a:lnTo>
                    <a:pt x="0" y="1066800"/>
                  </a:lnTo>
                  <a:close/>
                </a:path>
              </a:pathLst>
            </a:custGeom>
            <a:solidFill>
              <a:srgbClr val="5FB3E5"/>
            </a:solidFill>
            <a:ln w="6350" cap="flat" cmpd="sng" algn="ctr">
              <a:noFill/>
              <a:prstDash val="solid"/>
              <a:miter lim="800000"/>
            </a:ln>
            <a:effectLst/>
          </p:spPr>
          <p:txBody>
            <a:bodyPr spcFirstLastPara="0" vert="horz" wrap="square" lIns="678942" tIns="22860" rIns="678941" bIns="22860" numCol="1" spcCol="1270" anchor="ctr" anchorCtr="0">
              <a:noAutofit/>
            </a:body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en-US" sz="1800" b="0" i="1" u="none" strike="noStrike" kern="0" cap="none" spc="0" normalizeH="0" baseline="0" noProof="0" dirty="0">
                  <a:ln>
                    <a:noFill/>
                  </a:ln>
                  <a:solidFill>
                    <a:srgbClr val="FFFFFF"/>
                  </a:solidFill>
                  <a:effectLst/>
                  <a:uLnTx/>
                  <a:uFillTx/>
                  <a:latin typeface="Calibri" panose="020F0502020204030204"/>
                  <a:ea typeface="+mn-ea"/>
                  <a:cs typeface="+mn-cs"/>
                </a:rPr>
                <a:t>Esteem</a:t>
              </a:r>
            </a:p>
          </p:txBody>
        </p:sp>
        <p:sp>
          <p:nvSpPr>
            <p:cNvPr id="7" name="Freeform: Shape 6">
              <a:extLst>
                <a:ext uri="{FF2B5EF4-FFF2-40B4-BE49-F238E27FC236}">
                  <a16:creationId xmlns:a16="http://schemas.microsoft.com/office/drawing/2014/main" id="{38CF09C4-2E3B-66FB-008F-E4C67E0FB27C}"/>
                </a:ext>
              </a:extLst>
            </p:cNvPr>
            <p:cNvSpPr/>
            <p:nvPr/>
          </p:nvSpPr>
          <p:spPr>
            <a:xfrm>
              <a:off x="5423093" y="3487615"/>
              <a:ext cx="4998720" cy="1066800"/>
            </a:xfrm>
            <a:custGeom>
              <a:avLst/>
              <a:gdLst>
                <a:gd name="connsiteX0" fmla="*/ 0 w 4998720"/>
                <a:gd name="connsiteY0" fmla="*/ 1066800 h 1066800"/>
                <a:gd name="connsiteX1" fmla="*/ 624835 w 4998720"/>
                <a:gd name="connsiteY1" fmla="*/ 0 h 1066800"/>
                <a:gd name="connsiteX2" fmla="*/ 4373885 w 4998720"/>
                <a:gd name="connsiteY2" fmla="*/ 0 h 1066800"/>
                <a:gd name="connsiteX3" fmla="*/ 4998720 w 4998720"/>
                <a:gd name="connsiteY3" fmla="*/ 1066800 h 1066800"/>
                <a:gd name="connsiteX4" fmla="*/ 0 w 4998720"/>
                <a:gd name="connsiteY4" fmla="*/ 1066800 h 106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8720" h="1066800">
                  <a:moveTo>
                    <a:pt x="0" y="1066800"/>
                  </a:moveTo>
                  <a:lnTo>
                    <a:pt x="624835" y="0"/>
                  </a:lnTo>
                  <a:lnTo>
                    <a:pt x="4373885" y="0"/>
                  </a:lnTo>
                  <a:lnTo>
                    <a:pt x="4998720" y="1066800"/>
                  </a:lnTo>
                  <a:lnTo>
                    <a:pt x="0" y="1066800"/>
                  </a:lnTo>
                  <a:close/>
                </a:path>
              </a:pathLst>
            </a:custGeom>
            <a:solidFill>
              <a:srgbClr val="5FB3E5">
                <a:lumMod val="75000"/>
              </a:srgbClr>
            </a:solidFill>
            <a:ln w="6350" cap="flat" cmpd="sng" algn="ctr">
              <a:noFill/>
              <a:prstDash val="solid"/>
              <a:miter lim="800000"/>
            </a:ln>
            <a:effectLst/>
          </p:spPr>
          <p:txBody>
            <a:bodyPr spcFirstLastPara="0" vert="horz" wrap="square" lIns="897635" tIns="22860" rIns="897637" bIns="22860" numCol="1" spcCol="1270" anchor="ctr" anchorCtr="0">
              <a:noAutofit/>
            </a:body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en-US" sz="1800" b="0" i="1" u="none" strike="noStrike" kern="0" cap="none" spc="0" normalizeH="0" baseline="0" noProof="0">
                  <a:ln>
                    <a:noFill/>
                  </a:ln>
                  <a:solidFill>
                    <a:srgbClr val="FFFFFF"/>
                  </a:solidFill>
                  <a:effectLst/>
                  <a:uLnTx/>
                  <a:uFillTx/>
                  <a:latin typeface="Calibri" panose="020F0502020204030204"/>
                  <a:ea typeface="+mn-ea"/>
                  <a:cs typeface="+mn-cs"/>
                </a:rPr>
                <a:t>Love &amp; Belonging</a:t>
              </a:r>
            </a:p>
          </p:txBody>
        </p:sp>
        <p:sp>
          <p:nvSpPr>
            <p:cNvPr id="8" name="Freeform: Shape 7">
              <a:extLst>
                <a:ext uri="{FF2B5EF4-FFF2-40B4-BE49-F238E27FC236}">
                  <a16:creationId xmlns:a16="http://schemas.microsoft.com/office/drawing/2014/main" id="{EE2680F1-BEE6-C079-53E1-B4D5CDD30853}"/>
                </a:ext>
              </a:extLst>
            </p:cNvPr>
            <p:cNvSpPr/>
            <p:nvPr/>
          </p:nvSpPr>
          <p:spPr>
            <a:xfrm>
              <a:off x="4798253" y="4554415"/>
              <a:ext cx="6248399" cy="1066800"/>
            </a:xfrm>
            <a:custGeom>
              <a:avLst/>
              <a:gdLst>
                <a:gd name="connsiteX0" fmla="*/ 0 w 6248399"/>
                <a:gd name="connsiteY0" fmla="*/ 1066800 h 1066800"/>
                <a:gd name="connsiteX1" fmla="*/ 624835 w 6248399"/>
                <a:gd name="connsiteY1" fmla="*/ 0 h 1066800"/>
                <a:gd name="connsiteX2" fmla="*/ 5623564 w 6248399"/>
                <a:gd name="connsiteY2" fmla="*/ 0 h 1066800"/>
                <a:gd name="connsiteX3" fmla="*/ 6248399 w 6248399"/>
                <a:gd name="connsiteY3" fmla="*/ 1066800 h 1066800"/>
                <a:gd name="connsiteX4" fmla="*/ 0 w 6248399"/>
                <a:gd name="connsiteY4" fmla="*/ 1066800 h 106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8399" h="1066800">
                  <a:moveTo>
                    <a:pt x="0" y="1066800"/>
                  </a:moveTo>
                  <a:lnTo>
                    <a:pt x="624835" y="0"/>
                  </a:lnTo>
                  <a:lnTo>
                    <a:pt x="5623564" y="0"/>
                  </a:lnTo>
                  <a:lnTo>
                    <a:pt x="6248399" y="1066800"/>
                  </a:lnTo>
                  <a:lnTo>
                    <a:pt x="0" y="1066800"/>
                  </a:lnTo>
                  <a:close/>
                </a:path>
              </a:pathLst>
            </a:custGeom>
            <a:solidFill>
              <a:srgbClr val="416CA9"/>
            </a:solidFill>
            <a:ln>
              <a:noFill/>
            </a:ln>
            <a:effectLst/>
          </p:spPr>
          <p:txBody>
            <a:bodyPr spcFirstLastPara="0" vert="horz" wrap="square" lIns="1335024" tIns="22860" rIns="1335023" bIns="22860" numCol="1" spcCol="1270" anchor="ctr" anchorCtr="0">
              <a:noAutofit/>
            </a:body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en-US" sz="1800" b="0" i="1" u="none" strike="noStrike" kern="0" cap="none" spc="0" normalizeH="0" baseline="0" noProof="0">
                  <a:ln>
                    <a:noFill/>
                  </a:ln>
                  <a:solidFill>
                    <a:srgbClr val="FFFFFF"/>
                  </a:solidFill>
                  <a:effectLst/>
                  <a:uLnTx/>
                  <a:uFillTx/>
                  <a:latin typeface="Calibri" panose="020F0502020204030204"/>
                  <a:ea typeface="+mn-ea"/>
                  <a:cs typeface="+mn-cs"/>
                </a:rPr>
                <a:t>Safety</a:t>
              </a:r>
            </a:p>
          </p:txBody>
        </p:sp>
        <p:sp>
          <p:nvSpPr>
            <p:cNvPr id="9" name="Freeform: Shape 8">
              <a:extLst>
                <a:ext uri="{FF2B5EF4-FFF2-40B4-BE49-F238E27FC236}">
                  <a16:creationId xmlns:a16="http://schemas.microsoft.com/office/drawing/2014/main" id="{58CC65B5-0CDB-353A-A161-031DFE32977D}"/>
                </a:ext>
              </a:extLst>
            </p:cNvPr>
            <p:cNvSpPr/>
            <p:nvPr/>
          </p:nvSpPr>
          <p:spPr>
            <a:xfrm>
              <a:off x="4173413" y="5621215"/>
              <a:ext cx="7498079" cy="1066800"/>
            </a:xfrm>
            <a:custGeom>
              <a:avLst/>
              <a:gdLst>
                <a:gd name="connsiteX0" fmla="*/ 0 w 7498079"/>
                <a:gd name="connsiteY0" fmla="*/ 1066800 h 1066800"/>
                <a:gd name="connsiteX1" fmla="*/ 624835 w 7498079"/>
                <a:gd name="connsiteY1" fmla="*/ 0 h 1066800"/>
                <a:gd name="connsiteX2" fmla="*/ 6873244 w 7498079"/>
                <a:gd name="connsiteY2" fmla="*/ 0 h 1066800"/>
                <a:gd name="connsiteX3" fmla="*/ 7498079 w 7498079"/>
                <a:gd name="connsiteY3" fmla="*/ 1066800 h 1066800"/>
                <a:gd name="connsiteX4" fmla="*/ 0 w 7498079"/>
                <a:gd name="connsiteY4" fmla="*/ 1066800 h 106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8079" h="1066800">
                  <a:moveTo>
                    <a:pt x="0" y="1066800"/>
                  </a:moveTo>
                  <a:lnTo>
                    <a:pt x="624835" y="0"/>
                  </a:lnTo>
                  <a:lnTo>
                    <a:pt x="6873244" y="0"/>
                  </a:lnTo>
                  <a:lnTo>
                    <a:pt x="7498079" y="1066800"/>
                  </a:lnTo>
                  <a:lnTo>
                    <a:pt x="0" y="1066800"/>
                  </a:lnTo>
                  <a:close/>
                </a:path>
              </a:pathLst>
            </a:custGeom>
            <a:solidFill>
              <a:srgbClr val="416CA9">
                <a:lumMod val="75000"/>
              </a:srgbClr>
            </a:solidFill>
            <a:ln>
              <a:noFill/>
            </a:ln>
            <a:effectLst/>
          </p:spPr>
          <p:txBody>
            <a:bodyPr spcFirstLastPara="0" vert="horz" wrap="square" lIns="1335024" tIns="22860" rIns="1335023" bIns="22860" numCol="1" spcCol="1270" anchor="ctr" anchorCtr="0">
              <a:noAutofit/>
            </a:body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en-US" sz="1800" b="0" i="1" u="none" strike="noStrike" kern="0" cap="none" spc="0" normalizeH="0" baseline="0" noProof="0">
                  <a:ln>
                    <a:noFill/>
                  </a:ln>
                  <a:solidFill>
                    <a:srgbClr val="FFFFFF"/>
                  </a:solidFill>
                  <a:effectLst/>
                  <a:uLnTx/>
                  <a:uFillTx/>
                  <a:latin typeface="Calibri" panose="020F0502020204030204"/>
                  <a:ea typeface="+mn-ea"/>
                  <a:cs typeface="+mn-cs"/>
                </a:rPr>
                <a:t>Physiological</a:t>
              </a:r>
            </a:p>
          </p:txBody>
        </p:sp>
      </p:grpSp>
      <p:sp>
        <p:nvSpPr>
          <p:cNvPr id="10" name="Right Brace 9">
            <a:extLst>
              <a:ext uri="{FF2B5EF4-FFF2-40B4-BE49-F238E27FC236}">
                <a16:creationId xmlns:a16="http://schemas.microsoft.com/office/drawing/2014/main" id="{25B677BD-3200-C612-8AAB-0A4DA6F586C7}"/>
              </a:ext>
            </a:extLst>
          </p:cNvPr>
          <p:cNvSpPr/>
          <p:nvPr userDrawn="1"/>
        </p:nvSpPr>
        <p:spPr>
          <a:xfrm rot="19785041">
            <a:off x="6662009" y="-46623"/>
            <a:ext cx="113298" cy="2160000"/>
          </a:xfrm>
          <a:prstGeom prst="rightBrace">
            <a:avLst>
              <a:gd name="adj1" fmla="val 68769"/>
              <a:gd name="adj2" fmla="val 50000"/>
            </a:avLst>
          </a:prstGeom>
          <a:noFill/>
          <a:ln w="19050" cap="rnd" cmpd="sng" algn="ctr">
            <a:solidFill>
              <a:srgbClr val="773CBE">
                <a:lumMod val="60000"/>
                <a:lumOff val="40000"/>
              </a:srgbClr>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1" name="Right Brace 10">
            <a:extLst>
              <a:ext uri="{FF2B5EF4-FFF2-40B4-BE49-F238E27FC236}">
                <a16:creationId xmlns:a16="http://schemas.microsoft.com/office/drawing/2014/main" id="{C648828B-F8EF-4155-908C-7B01CBDD7384}"/>
              </a:ext>
            </a:extLst>
          </p:cNvPr>
          <p:cNvSpPr/>
          <p:nvPr userDrawn="1"/>
        </p:nvSpPr>
        <p:spPr>
          <a:xfrm rot="19785041">
            <a:off x="7784565" y="1968336"/>
            <a:ext cx="196868" cy="2065349"/>
          </a:xfrm>
          <a:prstGeom prst="rightBrace">
            <a:avLst>
              <a:gd name="adj1" fmla="val 68769"/>
              <a:gd name="adj2" fmla="val 50000"/>
            </a:avLst>
          </a:prstGeom>
          <a:noFill/>
          <a:ln w="19050" cap="rnd" cmpd="sng" algn="ctr">
            <a:solidFill>
              <a:srgbClr val="5FB3E5">
                <a:lumMod val="60000"/>
                <a:lumOff val="40000"/>
              </a:srgbClr>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2" name="Right Brace 11">
            <a:extLst>
              <a:ext uri="{FF2B5EF4-FFF2-40B4-BE49-F238E27FC236}">
                <a16:creationId xmlns:a16="http://schemas.microsoft.com/office/drawing/2014/main" id="{1BC17164-D86B-563E-84CA-CD7A1A4EAEE8}"/>
              </a:ext>
            </a:extLst>
          </p:cNvPr>
          <p:cNvSpPr/>
          <p:nvPr userDrawn="1"/>
        </p:nvSpPr>
        <p:spPr>
          <a:xfrm rot="19785041">
            <a:off x="8931472" y="3887570"/>
            <a:ext cx="155448" cy="2331720"/>
          </a:xfrm>
          <a:prstGeom prst="rightBrace">
            <a:avLst>
              <a:gd name="adj1" fmla="val 68769"/>
              <a:gd name="adj2" fmla="val 50000"/>
            </a:avLst>
          </a:prstGeom>
          <a:noFill/>
          <a:ln w="19050" cap="rnd" cmpd="sng" algn="ctr">
            <a:solidFill>
              <a:srgbClr val="416CA9">
                <a:lumMod val="60000"/>
                <a:lumOff val="40000"/>
              </a:srgbClr>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0D49A59-912D-B61F-567F-D34D82C7429B}"/>
              </a:ext>
            </a:extLst>
          </p:cNvPr>
          <p:cNvSpPr txBox="1"/>
          <p:nvPr userDrawn="1"/>
        </p:nvSpPr>
        <p:spPr>
          <a:xfrm>
            <a:off x="9313258" y="4717289"/>
            <a:ext cx="2254143" cy="49244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srgbClr val="183661"/>
                </a:solidFill>
                <a:effectLst/>
                <a:uLnTx/>
                <a:uFillTx/>
              </a:rPr>
              <a:t>BASIC NEEDS</a:t>
            </a:r>
          </a:p>
        </p:txBody>
      </p:sp>
      <p:sp>
        <p:nvSpPr>
          <p:cNvPr id="14" name="TextBox 13">
            <a:extLst>
              <a:ext uri="{FF2B5EF4-FFF2-40B4-BE49-F238E27FC236}">
                <a16:creationId xmlns:a16="http://schemas.microsoft.com/office/drawing/2014/main" id="{213E4DDD-F24C-B3CB-97CD-985138CEE5F2}"/>
              </a:ext>
            </a:extLst>
          </p:cNvPr>
          <p:cNvSpPr txBox="1"/>
          <p:nvPr userDrawn="1"/>
        </p:nvSpPr>
        <p:spPr>
          <a:xfrm>
            <a:off x="8009289" y="2588670"/>
            <a:ext cx="3453638" cy="49244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srgbClr val="5FB3E5"/>
                </a:solidFill>
                <a:effectLst/>
                <a:uLnTx/>
                <a:uFillTx/>
              </a:rPr>
              <a:t>PSYCHOLOGICAL NEEDS</a:t>
            </a:r>
          </a:p>
        </p:txBody>
      </p:sp>
      <p:sp>
        <p:nvSpPr>
          <p:cNvPr id="15" name="TextBox 14">
            <a:extLst>
              <a:ext uri="{FF2B5EF4-FFF2-40B4-BE49-F238E27FC236}">
                <a16:creationId xmlns:a16="http://schemas.microsoft.com/office/drawing/2014/main" id="{4D08F7F6-0D7B-0B4F-4A4C-A9C77A673C0B}"/>
              </a:ext>
            </a:extLst>
          </p:cNvPr>
          <p:cNvSpPr txBox="1"/>
          <p:nvPr userDrawn="1"/>
        </p:nvSpPr>
        <p:spPr>
          <a:xfrm>
            <a:off x="7191429" y="604776"/>
            <a:ext cx="4233851" cy="49244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srgbClr val="006975"/>
                </a:solidFill>
                <a:effectLst/>
                <a:uLnTx/>
                <a:uFillTx/>
              </a:rPr>
              <a:t>SELF-FULFILLMENT NEEDS</a:t>
            </a:r>
          </a:p>
        </p:txBody>
      </p:sp>
      <p:grpSp>
        <p:nvGrpSpPr>
          <p:cNvPr id="16" name="Group 15">
            <a:extLst>
              <a:ext uri="{FF2B5EF4-FFF2-40B4-BE49-F238E27FC236}">
                <a16:creationId xmlns:a16="http://schemas.microsoft.com/office/drawing/2014/main" id="{12722FD3-26D9-93BB-E5A6-C1B2AAA1F4F8}"/>
              </a:ext>
            </a:extLst>
          </p:cNvPr>
          <p:cNvGrpSpPr/>
          <p:nvPr userDrawn="1"/>
        </p:nvGrpSpPr>
        <p:grpSpPr>
          <a:xfrm>
            <a:off x="2487374" y="31233"/>
            <a:ext cx="3287815" cy="4655361"/>
            <a:chOff x="2591169" y="-372421"/>
            <a:chExt cx="3287815" cy="4655361"/>
          </a:xfrm>
        </p:grpSpPr>
        <p:cxnSp>
          <p:nvCxnSpPr>
            <p:cNvPr id="17" name="Straight Connector 16">
              <a:extLst>
                <a:ext uri="{FF2B5EF4-FFF2-40B4-BE49-F238E27FC236}">
                  <a16:creationId xmlns:a16="http://schemas.microsoft.com/office/drawing/2014/main" id="{683D8ADB-FD13-E401-EF02-D519EEF475ED}"/>
                </a:ext>
              </a:extLst>
            </p:cNvPr>
            <p:cNvCxnSpPr>
              <a:cxnSpLocks/>
            </p:cNvCxnSpPr>
            <p:nvPr/>
          </p:nvCxnSpPr>
          <p:spPr>
            <a:xfrm flipV="1">
              <a:off x="4574733" y="-372421"/>
              <a:ext cx="1304251" cy="2230465"/>
            </a:xfrm>
            <a:prstGeom prst="line">
              <a:avLst/>
            </a:prstGeom>
            <a:noFill/>
            <a:ln w="27305" cap="flat" cmpd="sng" algn="ctr">
              <a:solidFill>
                <a:srgbClr val="F6B336"/>
              </a:solidFill>
              <a:prstDash val="solid"/>
              <a:miter lim="800000"/>
            </a:ln>
            <a:effectLst/>
          </p:spPr>
        </p:cxnSp>
        <p:pic>
          <p:nvPicPr>
            <p:cNvPr id="18" name="Picture 2" descr="Image result for climbing vector">
              <a:extLst>
                <a:ext uri="{FF2B5EF4-FFF2-40B4-BE49-F238E27FC236}">
                  <a16:creationId xmlns:a16="http://schemas.microsoft.com/office/drawing/2014/main" id="{D892F6E4-0C7D-97C0-06E7-CC4054A4431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800000">
              <a:off x="2591169" y="1102661"/>
              <a:ext cx="2944703" cy="3180279"/>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Title 3">
            <a:extLst>
              <a:ext uri="{FF2B5EF4-FFF2-40B4-BE49-F238E27FC236}">
                <a16:creationId xmlns:a16="http://schemas.microsoft.com/office/drawing/2014/main" id="{A6FB7213-F088-534A-C0B2-DD9DEA75196E}"/>
              </a:ext>
            </a:extLst>
          </p:cNvPr>
          <p:cNvSpPr txBox="1">
            <a:spLocks/>
          </p:cNvSpPr>
          <p:nvPr userDrawn="1"/>
        </p:nvSpPr>
        <p:spPr>
          <a:xfrm>
            <a:off x="358333" y="206546"/>
            <a:ext cx="4216400" cy="2288032"/>
          </a:xfrm>
          <a:prstGeom prst="rect">
            <a:avLst/>
          </a:prstGeom>
        </p:spPr>
        <p:txBody>
          <a:bodyPr>
            <a:normAutofit/>
          </a:bodyPr>
          <a:lstStyle>
            <a:lvl1pPr algn="l" defTabSz="914400" rtl="0" eaLnBrk="1" latinLnBrk="0" hangingPunct="1">
              <a:lnSpc>
                <a:spcPct val="90000"/>
              </a:lnSpc>
              <a:spcBef>
                <a:spcPct val="0"/>
              </a:spcBef>
              <a:buNone/>
              <a:defRPr sz="4400" b="1" kern="1200">
                <a:solidFill>
                  <a:schemeClr val="tx1"/>
                </a:solidFill>
                <a:latin typeface="Univers 55" pitchFamily="2" charset="0"/>
                <a:ea typeface="+mj-ea"/>
                <a:cs typeface="+mj-cs"/>
              </a:defRPr>
            </a:lvl1pPr>
          </a:lstStyle>
          <a:p>
            <a:r>
              <a:rPr lang="en-US" b="0" dirty="0">
                <a:solidFill>
                  <a:srgbClr val="183661"/>
                </a:solidFill>
                <a:cs typeface="Calibri Light" panose="020F0302020204030204" pitchFamily="34" charset="0"/>
              </a:rPr>
              <a:t>Maslow’s </a:t>
            </a:r>
            <a:br>
              <a:rPr lang="en-US" b="0" dirty="0">
                <a:solidFill>
                  <a:srgbClr val="183661"/>
                </a:solidFill>
                <a:cs typeface="Calibri Light" panose="020F0302020204030204" pitchFamily="34" charset="0"/>
              </a:rPr>
            </a:br>
            <a:r>
              <a:rPr lang="en-US" b="0" dirty="0">
                <a:solidFill>
                  <a:srgbClr val="183661"/>
                </a:solidFill>
                <a:cs typeface="Calibri Light" panose="020F0302020204030204" pitchFamily="34" charset="0"/>
              </a:rPr>
              <a:t>Hierarchy of </a:t>
            </a:r>
            <a:br>
              <a:rPr lang="en-US" b="0" dirty="0">
                <a:solidFill>
                  <a:srgbClr val="183661"/>
                </a:solidFill>
                <a:cs typeface="Calibri Light" panose="020F0302020204030204" pitchFamily="34" charset="0"/>
              </a:rPr>
            </a:br>
            <a:r>
              <a:rPr lang="en-US" b="0" dirty="0">
                <a:solidFill>
                  <a:srgbClr val="183661"/>
                </a:solidFill>
                <a:cs typeface="Calibri Light" panose="020F0302020204030204" pitchFamily="34" charset="0"/>
              </a:rPr>
              <a:t>Needs</a:t>
            </a:r>
          </a:p>
        </p:txBody>
      </p:sp>
    </p:spTree>
    <p:extLst>
      <p:ext uri="{BB962C8B-B14F-4D97-AF65-F5344CB8AC3E}">
        <p14:creationId xmlns:p14="http://schemas.microsoft.com/office/powerpoint/2010/main" val="305564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More than another FI">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48635C-58BF-9841-F3D7-BCECF81555DA}"/>
              </a:ext>
            </a:extLst>
          </p:cNvPr>
          <p:cNvSpPr/>
          <p:nvPr userDrawn="1"/>
        </p:nvSpPr>
        <p:spPr>
          <a:xfrm>
            <a:off x="0" y="1416397"/>
            <a:ext cx="12192000" cy="2880996"/>
          </a:xfrm>
          <a:prstGeom prst="rect">
            <a:avLst/>
          </a:prstGeom>
          <a:solidFill>
            <a:srgbClr val="00B0B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Univers 55"/>
              <a:ea typeface="+mn-ea"/>
              <a:cs typeface="+mn-cs"/>
            </a:endParaRPr>
          </a:p>
        </p:txBody>
      </p:sp>
      <p:sp>
        <p:nvSpPr>
          <p:cNvPr id="5" name="TextBox 4">
            <a:extLst>
              <a:ext uri="{FF2B5EF4-FFF2-40B4-BE49-F238E27FC236}">
                <a16:creationId xmlns:a16="http://schemas.microsoft.com/office/drawing/2014/main" id="{A0237550-66DD-800E-1D15-03E80A395692}"/>
              </a:ext>
            </a:extLst>
          </p:cNvPr>
          <p:cNvSpPr txBox="1"/>
          <p:nvPr userDrawn="1"/>
        </p:nvSpPr>
        <p:spPr>
          <a:xfrm>
            <a:off x="4616970" y="4709782"/>
            <a:ext cx="7397645" cy="1138773"/>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69" normalizeH="0" baseline="0" noProof="0" dirty="0">
                <a:ln>
                  <a:noFill/>
                </a:ln>
                <a:solidFill>
                  <a:srgbClr val="183661"/>
                </a:solidFill>
                <a:effectLst/>
                <a:uLnTx/>
                <a:uFillTx/>
                <a:latin typeface="Calibri Light" panose="020F0302020204030204"/>
                <a:ea typeface="+mn-ea"/>
                <a:cs typeface="+mn-cs"/>
              </a:rPr>
              <a:t>We can be more than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69" normalizeH="0" baseline="0" noProof="0" dirty="0">
                <a:ln>
                  <a:noFill/>
                </a:ln>
                <a:solidFill>
                  <a:srgbClr val="183661"/>
                </a:solidFill>
                <a:effectLst/>
                <a:uLnTx/>
                <a:uFillTx/>
                <a:latin typeface="Calibri Light" panose="020F0302020204030204"/>
                <a:ea typeface="+mn-ea"/>
                <a:cs typeface="+mn-cs"/>
              </a:rPr>
              <a:t>just </a:t>
            </a:r>
            <a:r>
              <a:rPr kumimoji="0" lang="en-US" sz="3600" b="1" i="0" u="none" strike="noStrike" kern="1200" cap="none" spc="169" normalizeH="0" baseline="0" noProof="0" dirty="0">
                <a:ln>
                  <a:noFill/>
                </a:ln>
                <a:solidFill>
                  <a:srgbClr val="183661"/>
                </a:solidFill>
                <a:effectLst/>
                <a:uLnTx/>
                <a:uFillTx/>
                <a:latin typeface="Calibri Light" panose="020F0302020204030204"/>
                <a:ea typeface="+mn-ea"/>
                <a:cs typeface="+mn-cs"/>
              </a:rPr>
              <a:t>another</a:t>
            </a:r>
            <a:r>
              <a:rPr kumimoji="0" lang="en-US" sz="3200" b="1" i="0" u="none" strike="noStrike" kern="1200" cap="none" spc="169" normalizeH="0" baseline="0" noProof="0" dirty="0">
                <a:ln>
                  <a:noFill/>
                </a:ln>
                <a:solidFill>
                  <a:srgbClr val="183661"/>
                </a:solidFill>
                <a:effectLst/>
                <a:uLnTx/>
                <a:uFillTx/>
                <a:latin typeface="Calibri Light" panose="020F0302020204030204"/>
                <a:ea typeface="+mn-ea"/>
                <a:cs typeface="+mn-cs"/>
              </a:rPr>
              <a:t> financial institution.</a:t>
            </a:r>
            <a:endParaRPr kumimoji="0" lang="en-US" sz="3600" b="1" i="0" u="none" strike="noStrike" kern="1200" cap="none" spc="0" normalizeH="0" baseline="0" noProof="0" dirty="0">
              <a:ln>
                <a:noFill/>
              </a:ln>
              <a:solidFill>
                <a:srgbClr val="183661"/>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C5F8483-8D73-FFE8-8B0F-3683F7F0167C}"/>
              </a:ext>
            </a:extLst>
          </p:cNvPr>
          <p:cNvSpPr txBox="1"/>
          <p:nvPr userDrawn="1"/>
        </p:nvSpPr>
        <p:spPr>
          <a:xfrm>
            <a:off x="869430" y="1588956"/>
            <a:ext cx="7015396" cy="2806922"/>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83661"/>
                </a:solidFill>
                <a:effectLst/>
                <a:uLnTx/>
                <a:uFillTx/>
                <a:latin typeface="Univers 55"/>
                <a:ea typeface="+mn-ea"/>
                <a:cs typeface="+mn-cs"/>
              </a:rPr>
              <a:t>Credit unions can leverage their </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83661"/>
                </a:solidFill>
                <a:effectLst/>
                <a:uLnTx/>
                <a:uFillTx/>
                <a:latin typeface="Univers 55"/>
                <a:ea typeface="+mn-ea"/>
                <a:cs typeface="+mn-cs"/>
              </a:rPr>
              <a:t>cooperative business model to</a:t>
            </a:r>
            <a:br>
              <a:rPr kumimoji="0" lang="en-US" sz="3600" b="0" i="0" u="none" strike="noStrike" kern="1200" cap="none" spc="0" normalizeH="0" baseline="0" noProof="0" dirty="0">
                <a:ln>
                  <a:noFill/>
                </a:ln>
                <a:solidFill>
                  <a:srgbClr val="183661"/>
                </a:solidFill>
                <a:effectLst/>
                <a:uLnTx/>
                <a:uFillTx/>
                <a:latin typeface="Univers 55"/>
                <a:ea typeface="+mn-ea"/>
                <a:cs typeface="+mn-cs"/>
              </a:rPr>
            </a:br>
            <a:r>
              <a:rPr kumimoji="0" lang="en-US" sz="3600" b="0" i="0" u="none" strike="noStrike" kern="1200" cap="none" spc="0" normalizeH="0" baseline="0" noProof="0" dirty="0">
                <a:ln>
                  <a:noFill/>
                </a:ln>
                <a:solidFill>
                  <a:srgbClr val="183661"/>
                </a:solidFill>
                <a:effectLst/>
                <a:uLnTx/>
                <a:uFillTx/>
                <a:latin typeface="Univers 55"/>
                <a:ea typeface="+mn-ea"/>
                <a:cs typeface="+mn-cs"/>
              </a:rPr>
              <a:t>solve for member issues in ways </a:t>
            </a:r>
            <a:br>
              <a:rPr kumimoji="0" lang="en-US" sz="3600" b="0" i="0" u="none" strike="noStrike" kern="1200" cap="none" spc="0" normalizeH="0" baseline="0" noProof="0" dirty="0">
                <a:ln>
                  <a:noFill/>
                </a:ln>
                <a:solidFill>
                  <a:srgbClr val="183661"/>
                </a:solidFill>
                <a:effectLst/>
                <a:uLnTx/>
                <a:uFillTx/>
                <a:latin typeface="Univers 55"/>
                <a:ea typeface="+mn-ea"/>
                <a:cs typeface="+mn-cs"/>
              </a:rPr>
            </a:br>
            <a:r>
              <a:rPr kumimoji="0" lang="en-US" sz="3600" b="0" i="0" u="none" strike="noStrike" kern="1200" cap="none" spc="0" normalizeH="0" baseline="0" noProof="0" dirty="0">
                <a:ln>
                  <a:noFill/>
                </a:ln>
                <a:solidFill>
                  <a:srgbClr val="183661"/>
                </a:solidFill>
                <a:effectLst/>
                <a:uLnTx/>
                <a:uFillTx/>
                <a:latin typeface="Univers 55"/>
                <a:ea typeface="+mn-ea"/>
                <a:cs typeface="+mn-cs"/>
              </a:rPr>
              <a:t>that other financials can’t or won’t.</a:t>
            </a:r>
          </a:p>
          <a:p>
            <a:endParaRPr lang="en-US" dirty="0"/>
          </a:p>
        </p:txBody>
      </p:sp>
    </p:spTree>
    <p:extLst>
      <p:ext uri="{BB962C8B-B14F-4D97-AF65-F5344CB8AC3E}">
        <p14:creationId xmlns:p14="http://schemas.microsoft.com/office/powerpoint/2010/main" val="41040530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Constructing your story">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6B6163A4-2944-403E-5562-751839D635F3}"/>
              </a:ext>
            </a:extLst>
          </p:cNvPr>
          <p:cNvSpPr txBox="1"/>
          <p:nvPr userDrawn="1"/>
        </p:nvSpPr>
        <p:spPr>
          <a:xfrm>
            <a:off x="481004" y="342653"/>
            <a:ext cx="7966710" cy="830997"/>
          </a:xfrm>
          <a:prstGeom prst="rect">
            <a:avLst/>
          </a:prstGeom>
          <a:noFill/>
        </p:spPr>
        <p:txBody>
          <a:bodyPr wrap="square" rtlCol="0">
            <a:spAutoFit/>
          </a:bodyPr>
          <a:lstStyle/>
          <a:p>
            <a:r>
              <a:rPr lang="en-US" sz="4800" b="1" dirty="0">
                <a:solidFill>
                  <a:schemeClr val="tx1"/>
                </a:solidFill>
                <a:latin typeface="Univers 55"/>
              </a:rPr>
              <a:t>Your One Thing</a:t>
            </a:r>
          </a:p>
        </p:txBody>
      </p:sp>
      <p:sp>
        <p:nvSpPr>
          <p:cNvPr id="20" name="Rectangle 19">
            <a:extLst>
              <a:ext uri="{FF2B5EF4-FFF2-40B4-BE49-F238E27FC236}">
                <a16:creationId xmlns:a16="http://schemas.microsoft.com/office/drawing/2014/main" id="{FA6E48A2-D822-A722-93FE-D84D6796EBD4}"/>
              </a:ext>
            </a:extLst>
          </p:cNvPr>
          <p:cNvSpPr/>
          <p:nvPr userDrawn="1"/>
        </p:nvSpPr>
        <p:spPr>
          <a:xfrm>
            <a:off x="0" y="1200738"/>
            <a:ext cx="10698480" cy="91440"/>
          </a:xfrm>
          <a:prstGeom prst="rect">
            <a:avLst/>
          </a:prstGeom>
          <a:solidFill>
            <a:srgbClr val="00B0B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4D04B88C-8992-FD24-F912-34C889C791D9}"/>
              </a:ext>
            </a:extLst>
          </p:cNvPr>
          <p:cNvGrpSpPr/>
          <p:nvPr userDrawn="1"/>
        </p:nvGrpSpPr>
        <p:grpSpPr>
          <a:xfrm>
            <a:off x="381612" y="2094237"/>
            <a:ext cx="3686197" cy="3276926"/>
            <a:chOff x="770784" y="2432184"/>
            <a:chExt cx="4059936" cy="2377440"/>
          </a:xfrm>
        </p:grpSpPr>
        <p:sp>
          <p:nvSpPr>
            <p:cNvPr id="22" name="Rectangle 21">
              <a:extLst>
                <a:ext uri="{FF2B5EF4-FFF2-40B4-BE49-F238E27FC236}">
                  <a16:creationId xmlns:a16="http://schemas.microsoft.com/office/drawing/2014/main" id="{EF188D43-D33F-D78C-E29A-48409F35F681}"/>
                </a:ext>
              </a:extLst>
            </p:cNvPr>
            <p:cNvSpPr/>
            <p:nvPr userDrawn="1"/>
          </p:nvSpPr>
          <p:spPr>
            <a:xfrm>
              <a:off x="770784" y="2432184"/>
              <a:ext cx="4059936" cy="731520"/>
            </a:xfrm>
            <a:prstGeom prst="rect">
              <a:avLst/>
            </a:prstGeom>
            <a:solidFill>
              <a:srgbClr val="00B0B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300" normalizeH="0" baseline="0" noProof="0" dirty="0">
                  <a:ln>
                    <a:noFill/>
                  </a:ln>
                  <a:solidFill>
                    <a:srgbClr val="FFFFFF"/>
                  </a:solidFill>
                  <a:effectLst/>
                  <a:uLnTx/>
                  <a:uFillTx/>
                  <a:latin typeface="Calibri Light" panose="020F0302020204030204"/>
                  <a:ea typeface="+mn-ea"/>
                  <a:cs typeface="+mn-cs"/>
                </a:rPr>
                <a:t>PART ONE</a:t>
              </a:r>
            </a:p>
          </p:txBody>
        </p:sp>
        <p:sp>
          <p:nvSpPr>
            <p:cNvPr id="23" name="Rectangle 22">
              <a:extLst>
                <a:ext uri="{FF2B5EF4-FFF2-40B4-BE49-F238E27FC236}">
                  <a16:creationId xmlns:a16="http://schemas.microsoft.com/office/drawing/2014/main" id="{46D3F8D9-6BFD-2EC4-1D65-C64FC64E2BBD}"/>
                </a:ext>
              </a:extLst>
            </p:cNvPr>
            <p:cNvSpPr/>
            <p:nvPr userDrawn="1"/>
          </p:nvSpPr>
          <p:spPr>
            <a:xfrm>
              <a:off x="770784" y="3163704"/>
              <a:ext cx="4059936" cy="16459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chemeClr val="tx1"/>
                  </a:solidFill>
                  <a:effectLst/>
                  <a:uLnTx/>
                  <a:uFillTx/>
                  <a:latin typeface="Calibri" panose="020F0502020204030204"/>
                  <a:ea typeface="+mn-ea"/>
                  <a:cs typeface="+mn-cs"/>
                </a:rPr>
                <a:t>In your own words, </a:t>
              </a:r>
              <a:br>
                <a:rPr kumimoji="0" lang="en-US" sz="2200" b="0" i="0" u="none" strike="noStrike" kern="1200" cap="none" spc="0" normalizeH="0" baseline="0" noProof="0">
                  <a:ln>
                    <a:noFill/>
                  </a:ln>
                  <a:solidFill>
                    <a:schemeClr val="tx1"/>
                  </a:solidFill>
                  <a:effectLst/>
                  <a:uLnTx/>
                  <a:uFillTx/>
                  <a:latin typeface="Calibri" panose="020F0502020204030204"/>
                  <a:ea typeface="+mn-ea"/>
                  <a:cs typeface="+mn-cs"/>
                </a:rPr>
              </a:br>
              <a:r>
                <a:rPr kumimoji="0" lang="en-US" sz="2200" b="0" i="0" u="none" strike="noStrike" kern="1200" cap="none" spc="0" normalizeH="0" baseline="0" noProof="0">
                  <a:ln>
                    <a:noFill/>
                  </a:ln>
                  <a:solidFill>
                    <a:schemeClr val="tx1"/>
                  </a:solidFill>
                  <a:effectLst/>
                  <a:uLnTx/>
                  <a:uFillTx/>
                  <a:latin typeface="Calibri" panose="020F0502020204030204"/>
                  <a:ea typeface="+mn-ea"/>
                  <a:cs typeface="+mn-cs"/>
                </a:rPr>
                <a:t>how you would explain the </a:t>
              </a:r>
              <a:br>
                <a:rPr kumimoji="0" lang="en-US" sz="2200" b="0" i="0" u="none" strike="noStrike" kern="1200" cap="none" spc="0" normalizeH="0" baseline="0" noProof="0">
                  <a:ln>
                    <a:noFill/>
                  </a:ln>
                  <a:solidFill>
                    <a:schemeClr val="tx1"/>
                  </a:solidFill>
                  <a:effectLst/>
                  <a:uLnTx/>
                  <a:uFillTx/>
                  <a:latin typeface="Calibri" panose="020F0502020204030204"/>
                  <a:ea typeface="+mn-ea"/>
                  <a:cs typeface="+mn-cs"/>
                </a:rPr>
              </a:br>
              <a:r>
                <a:rPr kumimoji="0" lang="en-US" sz="2200" b="0" i="0" u="none" strike="noStrike" kern="1200" cap="none" spc="0" normalizeH="0" baseline="0" noProof="0">
                  <a:ln>
                    <a:noFill/>
                  </a:ln>
                  <a:solidFill>
                    <a:schemeClr val="tx1"/>
                  </a:solidFill>
                  <a:effectLst/>
                  <a:uLnTx/>
                  <a:uFillTx/>
                  <a:latin typeface="Calibri" panose="020F0502020204030204"/>
                  <a:ea typeface="+mn-ea"/>
                  <a:cs typeface="+mn-cs"/>
                </a:rPr>
                <a:t>Credit Union Difference?</a:t>
              </a:r>
            </a:p>
          </p:txBody>
        </p:sp>
      </p:grpSp>
      <p:grpSp>
        <p:nvGrpSpPr>
          <p:cNvPr id="24" name="Group 23">
            <a:extLst>
              <a:ext uri="{FF2B5EF4-FFF2-40B4-BE49-F238E27FC236}">
                <a16:creationId xmlns:a16="http://schemas.microsoft.com/office/drawing/2014/main" id="{A7CE4190-4975-9E6B-8A37-3EFE806053C9}"/>
              </a:ext>
            </a:extLst>
          </p:cNvPr>
          <p:cNvGrpSpPr/>
          <p:nvPr userDrawn="1"/>
        </p:nvGrpSpPr>
        <p:grpSpPr>
          <a:xfrm>
            <a:off x="4302967" y="2094237"/>
            <a:ext cx="3686197" cy="3276926"/>
            <a:chOff x="4508566" y="2426896"/>
            <a:chExt cx="4078224" cy="2382728"/>
          </a:xfrm>
        </p:grpSpPr>
        <p:sp>
          <p:nvSpPr>
            <p:cNvPr id="25" name="Rectangle 24">
              <a:extLst>
                <a:ext uri="{FF2B5EF4-FFF2-40B4-BE49-F238E27FC236}">
                  <a16:creationId xmlns:a16="http://schemas.microsoft.com/office/drawing/2014/main" id="{58622BB1-5DA0-ECA1-9760-936BFE5D3C83}"/>
                </a:ext>
              </a:extLst>
            </p:cNvPr>
            <p:cNvSpPr/>
            <p:nvPr userDrawn="1"/>
          </p:nvSpPr>
          <p:spPr>
            <a:xfrm>
              <a:off x="4508566" y="3163704"/>
              <a:ext cx="4069080" cy="16459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chemeClr val="tx1"/>
                  </a:solidFill>
                  <a:effectLst/>
                  <a:uLnTx/>
                  <a:uFillTx/>
                  <a:latin typeface="Calibri" panose="020F0502020204030204"/>
                  <a:ea typeface="+mn-ea"/>
                  <a:cs typeface="+mn-cs"/>
                </a:rPr>
                <a:t>What role do you play in living the </a:t>
              </a:r>
              <a:r>
                <a:rPr lang="en-US" sz="2200">
                  <a:solidFill>
                    <a:schemeClr val="tx1"/>
                  </a:solidFill>
                  <a:latin typeface="Calibri" panose="020F0502020204030204"/>
                </a:rPr>
                <a:t>Difference</a:t>
              </a:r>
              <a:r>
                <a:rPr kumimoji="0" lang="en-US" sz="2200" b="0" i="0" u="none" strike="noStrike" kern="1200" cap="none" spc="0" normalizeH="0" baseline="0" noProof="0">
                  <a:ln>
                    <a:noFill/>
                  </a:ln>
                  <a:solidFill>
                    <a:schemeClr val="tx1"/>
                  </a:solidFill>
                  <a:effectLst/>
                  <a:uLnTx/>
                  <a:uFillTx/>
                  <a:latin typeface="Calibri" panose="020F0502020204030204"/>
                  <a:ea typeface="+mn-ea"/>
                  <a:cs typeface="+mn-cs"/>
                </a:rPr>
                <a:t>?</a:t>
              </a:r>
            </a:p>
          </p:txBody>
        </p:sp>
        <p:sp>
          <p:nvSpPr>
            <p:cNvPr id="26" name="Rectangle 25">
              <a:extLst>
                <a:ext uri="{FF2B5EF4-FFF2-40B4-BE49-F238E27FC236}">
                  <a16:creationId xmlns:a16="http://schemas.microsoft.com/office/drawing/2014/main" id="{CE7692F6-F7F4-900D-FAF2-9B237330662A}"/>
                </a:ext>
              </a:extLst>
            </p:cNvPr>
            <p:cNvSpPr/>
            <p:nvPr userDrawn="1"/>
          </p:nvSpPr>
          <p:spPr>
            <a:xfrm>
              <a:off x="4508566" y="2426896"/>
              <a:ext cx="4078224"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300" normalizeH="0" baseline="0" noProof="0">
                  <a:ln>
                    <a:noFill/>
                  </a:ln>
                  <a:solidFill>
                    <a:srgbClr val="FFFFFF"/>
                  </a:solidFill>
                  <a:effectLst/>
                  <a:uLnTx/>
                  <a:uFillTx/>
                  <a:latin typeface="Calibri Light" panose="020F0302020204030204"/>
                  <a:ea typeface="+mn-ea"/>
                  <a:cs typeface="+mn-cs"/>
                </a:rPr>
                <a:t>PART TWO</a:t>
              </a:r>
            </a:p>
          </p:txBody>
        </p:sp>
      </p:grpSp>
      <p:grpSp>
        <p:nvGrpSpPr>
          <p:cNvPr id="27" name="Group 26">
            <a:extLst>
              <a:ext uri="{FF2B5EF4-FFF2-40B4-BE49-F238E27FC236}">
                <a16:creationId xmlns:a16="http://schemas.microsoft.com/office/drawing/2014/main" id="{42AE86D7-841D-4D4A-4E9C-74397C3A4068}"/>
              </a:ext>
            </a:extLst>
          </p:cNvPr>
          <p:cNvGrpSpPr/>
          <p:nvPr userDrawn="1"/>
        </p:nvGrpSpPr>
        <p:grpSpPr>
          <a:xfrm>
            <a:off x="8224322" y="2094237"/>
            <a:ext cx="3677932" cy="3276926"/>
            <a:chOff x="8130540" y="3658326"/>
            <a:chExt cx="4059936" cy="2377440"/>
          </a:xfrm>
        </p:grpSpPr>
        <p:sp>
          <p:nvSpPr>
            <p:cNvPr id="28" name="Rectangle 27">
              <a:extLst>
                <a:ext uri="{FF2B5EF4-FFF2-40B4-BE49-F238E27FC236}">
                  <a16:creationId xmlns:a16="http://schemas.microsoft.com/office/drawing/2014/main" id="{F865D4DA-5324-40BC-380D-E874182E13C0}"/>
                </a:ext>
              </a:extLst>
            </p:cNvPr>
            <p:cNvSpPr/>
            <p:nvPr userDrawn="1"/>
          </p:nvSpPr>
          <p:spPr>
            <a:xfrm>
              <a:off x="8130540" y="3658326"/>
              <a:ext cx="4059936" cy="73152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300" normalizeH="0" baseline="0" noProof="0" dirty="0">
                  <a:ln>
                    <a:noFill/>
                  </a:ln>
                  <a:solidFill>
                    <a:srgbClr val="FFFFFF"/>
                  </a:solidFill>
                  <a:effectLst/>
                  <a:uLnTx/>
                  <a:uFillTx/>
                  <a:latin typeface="Calibri Light" panose="020F0302020204030204"/>
                  <a:ea typeface="+mn-ea"/>
                  <a:cs typeface="+mn-cs"/>
                </a:rPr>
                <a:t>PART THREE</a:t>
              </a:r>
            </a:p>
          </p:txBody>
        </p:sp>
        <p:sp>
          <p:nvSpPr>
            <p:cNvPr id="29" name="Rectangle 28">
              <a:extLst>
                <a:ext uri="{FF2B5EF4-FFF2-40B4-BE49-F238E27FC236}">
                  <a16:creationId xmlns:a16="http://schemas.microsoft.com/office/drawing/2014/main" id="{77903067-508F-9695-6C35-26C160909B2E}"/>
                </a:ext>
              </a:extLst>
            </p:cNvPr>
            <p:cNvSpPr/>
            <p:nvPr userDrawn="1"/>
          </p:nvSpPr>
          <p:spPr>
            <a:xfrm>
              <a:off x="8130540" y="4389846"/>
              <a:ext cx="4059936" cy="16459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chemeClr val="tx1"/>
                  </a:solidFill>
                  <a:effectLst/>
                  <a:uLnTx/>
                  <a:uFillTx/>
                  <a:latin typeface="Calibri" panose="020F0502020204030204"/>
                  <a:ea typeface="+mn-ea"/>
                  <a:cs typeface="+mn-cs"/>
                </a:rPr>
                <a:t>Why does this matter to you?</a:t>
              </a:r>
            </a:p>
          </p:txBody>
        </p:sp>
      </p:grpSp>
    </p:spTree>
    <p:extLst>
      <p:ext uri="{BB962C8B-B14F-4D97-AF65-F5344CB8AC3E}">
        <p14:creationId xmlns:p14="http://schemas.microsoft.com/office/powerpoint/2010/main" val="2182205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ight Picture Arrow with Content">
    <p:spTree>
      <p:nvGrpSpPr>
        <p:cNvPr id="1" name=""/>
        <p:cNvGrpSpPr/>
        <p:nvPr/>
      </p:nvGrpSpPr>
      <p:grpSpPr>
        <a:xfrm>
          <a:off x="0" y="0"/>
          <a:ext cx="0" cy="0"/>
          <a:chOff x="0" y="0"/>
          <a:chExt cx="0" cy="0"/>
        </a:xfrm>
      </p:grpSpPr>
      <p:pic>
        <p:nvPicPr>
          <p:cNvPr id="8" name="Content Placeholder 5" descr="People clapping">
            <a:extLst>
              <a:ext uri="{FF2B5EF4-FFF2-40B4-BE49-F238E27FC236}">
                <a16:creationId xmlns:a16="http://schemas.microsoft.com/office/drawing/2014/main" id="{086371D7-802D-1109-48EE-BC0508023C0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511385" y="0"/>
            <a:ext cx="5688594" cy="6286500"/>
          </a:xfrm>
          <a:prstGeom prst="rect">
            <a:avLst/>
          </a:prstGeom>
        </p:spPr>
      </p:pic>
      <p:grpSp>
        <p:nvGrpSpPr>
          <p:cNvPr id="9" name="Group 8">
            <a:extLst>
              <a:ext uri="{FF2B5EF4-FFF2-40B4-BE49-F238E27FC236}">
                <a16:creationId xmlns:a16="http://schemas.microsoft.com/office/drawing/2014/main" id="{1E620291-5EF3-A716-4946-7C06209B1412}"/>
              </a:ext>
            </a:extLst>
          </p:cNvPr>
          <p:cNvGrpSpPr/>
          <p:nvPr userDrawn="1"/>
        </p:nvGrpSpPr>
        <p:grpSpPr>
          <a:xfrm rot="10800000">
            <a:off x="6511385" y="2402865"/>
            <a:ext cx="1219625" cy="1414765"/>
            <a:chOff x="4468969" y="2716853"/>
            <a:chExt cx="1219625" cy="1414765"/>
          </a:xfrm>
        </p:grpSpPr>
        <p:sp>
          <p:nvSpPr>
            <p:cNvPr id="10" name="Triangle 9">
              <a:extLst>
                <a:ext uri="{FF2B5EF4-FFF2-40B4-BE49-F238E27FC236}">
                  <a16:creationId xmlns:a16="http://schemas.microsoft.com/office/drawing/2014/main" id="{CE67D034-3305-56B3-9AB1-0CBA346CEA51}"/>
                </a:ext>
              </a:extLst>
            </p:cNvPr>
            <p:cNvSpPr/>
            <p:nvPr/>
          </p:nvSpPr>
          <p:spPr>
            <a:xfrm rot="16200000">
              <a:off x="4371399" y="2814423"/>
              <a:ext cx="1414765" cy="1219625"/>
            </a:xfrm>
            <a:prstGeom prst="triangle">
              <a:avLst/>
            </a:prstGeom>
            <a:solidFill>
              <a:srgbClr val="00B0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E0955945-0F3B-AC52-298B-6DDA1D866AE8}"/>
                </a:ext>
              </a:extLst>
            </p:cNvPr>
            <p:cNvSpPr/>
            <p:nvPr/>
          </p:nvSpPr>
          <p:spPr>
            <a:xfrm rot="16200000">
              <a:off x="4701042" y="2967037"/>
              <a:ext cx="1060704" cy="9144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Picture Placeholder 2">
            <a:extLst>
              <a:ext uri="{FF2B5EF4-FFF2-40B4-BE49-F238E27FC236}">
                <a16:creationId xmlns:a16="http://schemas.microsoft.com/office/drawing/2014/main" id="{E031F3A8-4F2A-F596-EBD8-33DD2167BBE6}"/>
              </a:ext>
            </a:extLst>
          </p:cNvPr>
          <p:cNvSpPr>
            <a:spLocks noGrp="1"/>
          </p:cNvSpPr>
          <p:nvPr>
            <p:ph type="pic" sz="quarter" idx="10"/>
          </p:nvPr>
        </p:nvSpPr>
        <p:spPr>
          <a:xfrm>
            <a:off x="6510804" y="0"/>
            <a:ext cx="5718175" cy="6286500"/>
          </a:xfrm>
        </p:spPr>
        <p:txBody>
          <a:bodyPr/>
          <a:lstStyle/>
          <a:p>
            <a:endParaRPr lang="en-US"/>
          </a:p>
        </p:txBody>
      </p:sp>
      <p:sp>
        <p:nvSpPr>
          <p:cNvPr id="4" name="Title 3">
            <a:extLst>
              <a:ext uri="{FF2B5EF4-FFF2-40B4-BE49-F238E27FC236}">
                <a16:creationId xmlns:a16="http://schemas.microsoft.com/office/drawing/2014/main" id="{A206F81D-7338-0458-EB82-41DC85FA062D}"/>
              </a:ext>
            </a:extLst>
          </p:cNvPr>
          <p:cNvSpPr>
            <a:spLocks noGrp="1"/>
          </p:cNvSpPr>
          <p:nvPr>
            <p:ph type="title" hasCustomPrompt="1"/>
          </p:nvPr>
        </p:nvSpPr>
        <p:spPr>
          <a:xfrm>
            <a:off x="377825" y="365125"/>
            <a:ext cx="5688594" cy="1325563"/>
          </a:xfrm>
        </p:spPr>
        <p:txBody>
          <a:bodyPr/>
          <a:lstStyle>
            <a:lvl1pPr>
              <a:defRPr>
                <a:latin typeface="Montserrat" pitchFamily="2" charset="77"/>
              </a:defRPr>
            </a:lvl1pPr>
          </a:lstStyle>
          <a:p>
            <a:r>
              <a:rPr lang="en-US" sz="4400" dirty="0">
                <a:solidFill>
                  <a:srgbClr val="12222B"/>
                </a:solidFill>
                <a:latin typeface="Open Sans Bold"/>
              </a:rPr>
              <a:t>Title</a:t>
            </a:r>
            <a:endParaRPr lang="en-US" dirty="0"/>
          </a:p>
        </p:txBody>
      </p:sp>
      <p:sp>
        <p:nvSpPr>
          <p:cNvPr id="7" name="Text Placeholder 6">
            <a:extLst>
              <a:ext uri="{FF2B5EF4-FFF2-40B4-BE49-F238E27FC236}">
                <a16:creationId xmlns:a16="http://schemas.microsoft.com/office/drawing/2014/main" id="{8539750B-D7D1-1CB3-0414-F44B7E0E3A83}"/>
              </a:ext>
            </a:extLst>
          </p:cNvPr>
          <p:cNvSpPr>
            <a:spLocks noGrp="1"/>
          </p:cNvSpPr>
          <p:nvPr>
            <p:ph type="body" sz="quarter" idx="11"/>
          </p:nvPr>
        </p:nvSpPr>
        <p:spPr>
          <a:xfrm>
            <a:off x="377825" y="1944688"/>
            <a:ext cx="5718175" cy="400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1955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Title">
    <p:spTree>
      <p:nvGrpSpPr>
        <p:cNvPr id="1" name=""/>
        <p:cNvGrpSpPr/>
        <p:nvPr/>
      </p:nvGrpSpPr>
      <p:grpSpPr>
        <a:xfrm>
          <a:off x="0" y="0"/>
          <a:ext cx="0" cy="0"/>
          <a:chOff x="0" y="0"/>
          <a:chExt cx="0" cy="0"/>
        </a:xfrm>
      </p:grpSpPr>
      <p:pic>
        <p:nvPicPr>
          <p:cNvPr id="3" name="Picture 2" descr="Mirror buildings">
            <a:extLst>
              <a:ext uri="{FF2B5EF4-FFF2-40B4-BE49-F238E27FC236}">
                <a16:creationId xmlns:a16="http://schemas.microsoft.com/office/drawing/2014/main" id="{ADB4B03F-667D-D485-F28F-1449A36CA1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
          <a:stretch/>
        </p:blipFill>
        <p:spPr>
          <a:xfrm>
            <a:off x="0" y="0"/>
            <a:ext cx="12192000" cy="6857999"/>
          </a:xfrm>
          <a:prstGeom prst="rect">
            <a:avLst/>
          </a:prstGeom>
        </p:spPr>
      </p:pic>
      <p:sp>
        <p:nvSpPr>
          <p:cNvPr id="7" name="Picture Placeholder 6">
            <a:extLst>
              <a:ext uri="{FF2B5EF4-FFF2-40B4-BE49-F238E27FC236}">
                <a16:creationId xmlns:a16="http://schemas.microsoft.com/office/drawing/2014/main" id="{0C59B370-4BE3-A15F-CDDF-3AACF1766A29}"/>
              </a:ext>
            </a:extLst>
          </p:cNvPr>
          <p:cNvSpPr>
            <a:spLocks noGrp="1"/>
          </p:cNvSpPr>
          <p:nvPr>
            <p:ph type="pic" sz="quarter" idx="10"/>
          </p:nvPr>
        </p:nvSpPr>
        <p:spPr>
          <a:xfrm>
            <a:off x="0" y="0"/>
            <a:ext cx="12192000" cy="6858000"/>
          </a:xfrm>
        </p:spPr>
        <p:txBody>
          <a:bodyPr/>
          <a:lstStyle/>
          <a:p>
            <a:endParaRPr lang="en-US"/>
          </a:p>
        </p:txBody>
      </p:sp>
      <p:sp>
        <p:nvSpPr>
          <p:cNvPr id="4" name="Rectangle 3">
            <a:extLst>
              <a:ext uri="{FF2B5EF4-FFF2-40B4-BE49-F238E27FC236}">
                <a16:creationId xmlns:a16="http://schemas.microsoft.com/office/drawing/2014/main" id="{D39D3FEF-66D2-FE36-226B-F1F1A7FFBACA}"/>
              </a:ext>
            </a:extLst>
          </p:cNvPr>
          <p:cNvSpPr/>
          <p:nvPr userDrawn="1"/>
        </p:nvSpPr>
        <p:spPr>
          <a:xfrm>
            <a:off x="1072661" y="4953242"/>
            <a:ext cx="10046677" cy="190475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FD06251D-1B19-C1A2-ED38-2D2EB551F8AE}"/>
              </a:ext>
            </a:extLst>
          </p:cNvPr>
          <p:cNvSpPr>
            <a:spLocks noGrp="1"/>
          </p:cNvSpPr>
          <p:nvPr>
            <p:ph type="title" hasCustomPrompt="1"/>
          </p:nvPr>
        </p:nvSpPr>
        <p:spPr>
          <a:xfrm>
            <a:off x="896144" y="5358040"/>
            <a:ext cx="10515600" cy="1325563"/>
          </a:xfrm>
        </p:spPr>
        <p:txBody>
          <a:bodyPr/>
          <a:lstStyle>
            <a:lvl1pPr algn="ctr">
              <a:defRPr/>
            </a:lvl1pPr>
          </a:lstStyle>
          <a:p>
            <a:r>
              <a:rPr lang="en-US" sz="4400" dirty="0">
                <a:solidFill>
                  <a:srgbClr val="12222B"/>
                </a:solidFill>
                <a:latin typeface="Open Sans Bold"/>
              </a:rPr>
              <a:t>Title</a:t>
            </a:r>
            <a:endParaRPr lang="en-US" dirty="0"/>
          </a:p>
        </p:txBody>
      </p:sp>
    </p:spTree>
    <p:extLst>
      <p:ext uri="{BB962C8B-B14F-4D97-AF65-F5344CB8AC3E}">
        <p14:creationId xmlns:p14="http://schemas.microsoft.com/office/powerpoint/2010/main" val="4073633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ft Picture Box with Content">
    <p:spTree>
      <p:nvGrpSpPr>
        <p:cNvPr id="1" name=""/>
        <p:cNvGrpSpPr/>
        <p:nvPr/>
      </p:nvGrpSpPr>
      <p:grpSpPr>
        <a:xfrm>
          <a:off x="0" y="0"/>
          <a:ext cx="0" cy="0"/>
          <a:chOff x="0" y="0"/>
          <a:chExt cx="0" cy="0"/>
        </a:xfrm>
      </p:grpSpPr>
      <p:pic>
        <p:nvPicPr>
          <p:cNvPr id="12" name="Content Placeholder 18" descr="Wall of advesive notes with one standing out">
            <a:extLst>
              <a:ext uri="{FF2B5EF4-FFF2-40B4-BE49-F238E27FC236}">
                <a16:creationId xmlns:a16="http://schemas.microsoft.com/office/drawing/2014/main" id="{8FCA4789-8F96-5BBA-52C8-4A08A17D3FC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6781"/>
            <a:ext cx="3825025" cy="6275314"/>
          </a:xfrm>
          <a:prstGeom prst="rect">
            <a:avLst/>
          </a:prstGeom>
        </p:spPr>
      </p:pic>
      <p:sp>
        <p:nvSpPr>
          <p:cNvPr id="3" name="Picture Placeholder 2">
            <a:extLst>
              <a:ext uri="{FF2B5EF4-FFF2-40B4-BE49-F238E27FC236}">
                <a16:creationId xmlns:a16="http://schemas.microsoft.com/office/drawing/2014/main" id="{F43037E0-7B90-F1C7-2B58-5E1FFECC3A2F}"/>
              </a:ext>
            </a:extLst>
          </p:cNvPr>
          <p:cNvSpPr>
            <a:spLocks noGrp="1"/>
          </p:cNvSpPr>
          <p:nvPr>
            <p:ph type="pic" sz="quarter" idx="10"/>
          </p:nvPr>
        </p:nvSpPr>
        <p:spPr>
          <a:xfrm>
            <a:off x="-14327" y="0"/>
            <a:ext cx="3824288" cy="6292095"/>
          </a:xfrm>
        </p:spPr>
        <p:txBody>
          <a:bodyPr/>
          <a:lstStyle/>
          <a:p>
            <a:endParaRPr lang="en-US"/>
          </a:p>
        </p:txBody>
      </p:sp>
      <p:sp>
        <p:nvSpPr>
          <p:cNvPr id="4" name="Title 3">
            <a:extLst>
              <a:ext uri="{FF2B5EF4-FFF2-40B4-BE49-F238E27FC236}">
                <a16:creationId xmlns:a16="http://schemas.microsoft.com/office/drawing/2014/main" id="{407412F5-0DD0-54F9-9C2A-6DA286BE9451}"/>
              </a:ext>
            </a:extLst>
          </p:cNvPr>
          <p:cNvSpPr>
            <a:spLocks noGrp="1"/>
          </p:cNvSpPr>
          <p:nvPr>
            <p:ph type="title" hasCustomPrompt="1"/>
          </p:nvPr>
        </p:nvSpPr>
        <p:spPr>
          <a:xfrm>
            <a:off x="4168211" y="16782"/>
            <a:ext cx="10515600" cy="1325563"/>
          </a:xfrm>
        </p:spPr>
        <p:txBody>
          <a:bodyPr/>
          <a:lstStyle/>
          <a:p>
            <a:r>
              <a:rPr lang="en-US" sz="4400" dirty="0">
                <a:solidFill>
                  <a:srgbClr val="12222B"/>
                </a:solidFill>
                <a:latin typeface="Open Sans Bold"/>
              </a:rPr>
              <a:t>Title</a:t>
            </a:r>
            <a:endParaRPr lang="en-US" dirty="0"/>
          </a:p>
        </p:txBody>
      </p:sp>
      <p:sp>
        <p:nvSpPr>
          <p:cNvPr id="6" name="Text Placeholder 5">
            <a:extLst>
              <a:ext uri="{FF2B5EF4-FFF2-40B4-BE49-F238E27FC236}">
                <a16:creationId xmlns:a16="http://schemas.microsoft.com/office/drawing/2014/main" id="{2BDEC4F7-96B7-3B24-8A29-B3E8E5B77192}"/>
              </a:ext>
            </a:extLst>
          </p:cNvPr>
          <p:cNvSpPr>
            <a:spLocks noGrp="1"/>
          </p:cNvSpPr>
          <p:nvPr>
            <p:ph type="body" sz="quarter" idx="11"/>
          </p:nvPr>
        </p:nvSpPr>
        <p:spPr>
          <a:xfrm>
            <a:off x="4168775" y="1524000"/>
            <a:ext cx="7820025" cy="4529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4922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ight Picture Box with Content">
    <p:spTree>
      <p:nvGrpSpPr>
        <p:cNvPr id="1" name=""/>
        <p:cNvGrpSpPr/>
        <p:nvPr/>
      </p:nvGrpSpPr>
      <p:grpSpPr>
        <a:xfrm>
          <a:off x="0" y="0"/>
          <a:ext cx="0" cy="0"/>
          <a:chOff x="0" y="0"/>
          <a:chExt cx="0" cy="0"/>
        </a:xfrm>
      </p:grpSpPr>
      <p:pic>
        <p:nvPicPr>
          <p:cNvPr id="2" name="Picture 2" descr="Businesspeople lounging together in office">
            <a:extLst>
              <a:ext uri="{FF2B5EF4-FFF2-40B4-BE49-F238E27FC236}">
                <a16:creationId xmlns:a16="http://schemas.microsoft.com/office/drawing/2014/main" id="{E0E1FDA6-3D57-A556-86DD-8431EA75F66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254874" y="0"/>
            <a:ext cx="4937125" cy="6857999"/>
          </a:xfrm>
          <a:prstGeom prst="rect">
            <a:avLst/>
          </a:prstGeom>
        </p:spPr>
      </p:pic>
      <p:sp>
        <p:nvSpPr>
          <p:cNvPr id="6" name="Title 5">
            <a:extLst>
              <a:ext uri="{FF2B5EF4-FFF2-40B4-BE49-F238E27FC236}">
                <a16:creationId xmlns:a16="http://schemas.microsoft.com/office/drawing/2014/main" id="{282A3B6B-670A-A0F4-B2D3-9E95B1A1B8B8}"/>
              </a:ext>
            </a:extLst>
          </p:cNvPr>
          <p:cNvSpPr>
            <a:spLocks noGrp="1"/>
          </p:cNvSpPr>
          <p:nvPr>
            <p:ph type="title" hasCustomPrompt="1"/>
          </p:nvPr>
        </p:nvSpPr>
        <p:spPr>
          <a:xfrm>
            <a:off x="296595" y="365125"/>
            <a:ext cx="6676119" cy="1325563"/>
          </a:xfrm>
        </p:spPr>
        <p:txBody>
          <a:bodyPr/>
          <a:lstStyle>
            <a:lvl1pPr>
              <a:defRPr>
                <a:latin typeface="Montserrat" pitchFamily="2" charset="77"/>
              </a:defRPr>
            </a:lvl1pPr>
          </a:lstStyle>
          <a:p>
            <a:r>
              <a:rPr lang="en-US" sz="4400" dirty="0">
                <a:solidFill>
                  <a:srgbClr val="12222B"/>
                </a:solidFill>
                <a:latin typeface="Open Sans Bold"/>
              </a:rPr>
              <a:t>Title</a:t>
            </a:r>
            <a:endParaRPr lang="en-US" dirty="0"/>
          </a:p>
        </p:txBody>
      </p:sp>
      <p:sp>
        <p:nvSpPr>
          <p:cNvPr id="8" name="Text Placeholder 7">
            <a:extLst>
              <a:ext uri="{FF2B5EF4-FFF2-40B4-BE49-F238E27FC236}">
                <a16:creationId xmlns:a16="http://schemas.microsoft.com/office/drawing/2014/main" id="{D3B104EE-7ED6-2A71-0BAC-099226F0BE51}"/>
              </a:ext>
            </a:extLst>
          </p:cNvPr>
          <p:cNvSpPr>
            <a:spLocks noGrp="1"/>
          </p:cNvSpPr>
          <p:nvPr>
            <p:ph type="body" sz="quarter" idx="10" hasCustomPrompt="1"/>
          </p:nvPr>
        </p:nvSpPr>
        <p:spPr>
          <a:xfrm>
            <a:off x="325852" y="1871663"/>
            <a:ext cx="6646862" cy="784225"/>
          </a:xfrm>
        </p:spPr>
        <p:txBody>
          <a:bodyPr/>
          <a:lstStyle>
            <a:lvl1pPr marL="0" indent="0">
              <a:buNone/>
              <a:defRPr/>
            </a:lvl1pPr>
          </a:lstStyle>
          <a:p>
            <a:pPr lvl="0"/>
            <a:r>
              <a:rPr lang="en-US" dirty="0"/>
              <a:t>Subtext</a:t>
            </a:r>
          </a:p>
        </p:txBody>
      </p:sp>
      <p:sp>
        <p:nvSpPr>
          <p:cNvPr id="20" name="Picture Placeholder 19">
            <a:extLst>
              <a:ext uri="{FF2B5EF4-FFF2-40B4-BE49-F238E27FC236}">
                <a16:creationId xmlns:a16="http://schemas.microsoft.com/office/drawing/2014/main" id="{7A849BB8-5880-9ACF-E76B-7FC063370735}"/>
              </a:ext>
            </a:extLst>
          </p:cNvPr>
          <p:cNvSpPr>
            <a:spLocks noGrp="1"/>
          </p:cNvSpPr>
          <p:nvPr>
            <p:ph type="pic" sz="quarter" idx="12"/>
          </p:nvPr>
        </p:nvSpPr>
        <p:spPr>
          <a:xfrm>
            <a:off x="7254875" y="0"/>
            <a:ext cx="4937125" cy="6858000"/>
          </a:xfrm>
        </p:spPr>
        <p:txBody>
          <a:bodyPr/>
          <a:lstStyle/>
          <a:p>
            <a:endParaRPr lang="en-US"/>
          </a:p>
        </p:txBody>
      </p:sp>
    </p:spTree>
    <p:extLst>
      <p:ext uri="{BB962C8B-B14F-4D97-AF65-F5344CB8AC3E}">
        <p14:creationId xmlns:p14="http://schemas.microsoft.com/office/powerpoint/2010/main" val="2216632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ircle with Picture and Tex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C036658-3050-7096-2069-2B38E3C301A9}"/>
              </a:ext>
            </a:extLst>
          </p:cNvPr>
          <p:cNvPicPr>
            <a:picLocks noChangeAspect="1"/>
          </p:cNvPicPr>
          <p:nvPr userDrawn="1"/>
        </p:nvPicPr>
        <p:blipFill>
          <a:blip r:embed="rId2"/>
          <a:srcRect/>
          <a:stretch/>
        </p:blipFill>
        <p:spPr>
          <a:xfrm>
            <a:off x="0" y="1"/>
            <a:ext cx="12192000" cy="6858000"/>
          </a:xfrm>
          <a:prstGeom prst="rect">
            <a:avLst/>
          </a:prstGeom>
        </p:spPr>
      </p:pic>
      <p:sp>
        <p:nvSpPr>
          <p:cNvPr id="7" name="Oval 6">
            <a:extLst>
              <a:ext uri="{FF2B5EF4-FFF2-40B4-BE49-F238E27FC236}">
                <a16:creationId xmlns:a16="http://schemas.microsoft.com/office/drawing/2014/main" id="{97130440-6911-30EC-C8E2-B1AE4F6AD5CE}"/>
              </a:ext>
            </a:extLst>
          </p:cNvPr>
          <p:cNvSpPr/>
          <p:nvPr userDrawn="1"/>
        </p:nvSpPr>
        <p:spPr>
          <a:xfrm>
            <a:off x="4324027" y="-1266987"/>
            <a:ext cx="9391973" cy="93919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59848C-1ED1-0585-F97D-906958EA0803}"/>
              </a:ext>
            </a:extLst>
          </p:cNvPr>
          <p:cNvSpPr>
            <a:spLocks noGrp="1"/>
          </p:cNvSpPr>
          <p:nvPr>
            <p:ph type="title" hasCustomPrompt="1"/>
          </p:nvPr>
        </p:nvSpPr>
        <p:spPr>
          <a:xfrm>
            <a:off x="5076371" y="902154"/>
            <a:ext cx="10515600" cy="1325563"/>
          </a:xfrm>
        </p:spPr>
        <p:txBody>
          <a:bodyPr/>
          <a:lstStyle/>
          <a:p>
            <a:r>
              <a:rPr lang="en-US" sz="4400" dirty="0">
                <a:solidFill>
                  <a:srgbClr val="12222B"/>
                </a:solidFill>
                <a:latin typeface="Open Sans Bold"/>
              </a:rPr>
              <a:t>Title</a:t>
            </a:r>
            <a:endParaRPr lang="en-US" dirty="0"/>
          </a:p>
        </p:txBody>
      </p:sp>
      <p:sp>
        <p:nvSpPr>
          <p:cNvPr id="4" name="Text Placeholder 3">
            <a:extLst>
              <a:ext uri="{FF2B5EF4-FFF2-40B4-BE49-F238E27FC236}">
                <a16:creationId xmlns:a16="http://schemas.microsoft.com/office/drawing/2014/main" id="{77951B95-81EC-A7B2-3224-A05D79B94F85}"/>
              </a:ext>
            </a:extLst>
          </p:cNvPr>
          <p:cNvSpPr>
            <a:spLocks noGrp="1"/>
          </p:cNvSpPr>
          <p:nvPr>
            <p:ph type="body" sz="quarter" idx="10"/>
          </p:nvPr>
        </p:nvSpPr>
        <p:spPr>
          <a:xfrm>
            <a:off x="5080000" y="2227718"/>
            <a:ext cx="7112000" cy="41587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8538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34" Type="http://schemas.openxmlformats.org/officeDocument/2006/relationships/image" Target="../media/image15.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slideLayout" Target="../slideLayouts/slideLayout46.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image" Target="../media/image16.png"/><Relationship Id="rId8"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877517A-593F-57E1-A7B2-65EBDB62C2DE}"/>
              </a:ext>
            </a:extLst>
          </p:cNvPr>
          <p:cNvSpPr/>
          <p:nvPr userDrawn="1"/>
        </p:nvSpPr>
        <p:spPr>
          <a:xfrm>
            <a:off x="0" y="6290631"/>
            <a:ext cx="12192000" cy="583894"/>
          </a:xfrm>
          <a:prstGeom prst="rect">
            <a:avLst/>
          </a:prstGeom>
          <a:solidFill>
            <a:srgbClr val="00346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5324D5D1-8894-864D-91F0-9AB416D162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FD5EB87-F58F-7841-832F-757114F6FF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82518717-70C2-BC45-80D4-70F3976B21FF}"/>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10407018" y="6311900"/>
            <a:ext cx="1784982" cy="520619"/>
          </a:xfrm>
          <a:prstGeom prst="rect">
            <a:avLst/>
          </a:prstGeom>
        </p:spPr>
      </p:pic>
    </p:spTree>
    <p:extLst>
      <p:ext uri="{BB962C8B-B14F-4D97-AF65-F5344CB8AC3E}">
        <p14:creationId xmlns:p14="http://schemas.microsoft.com/office/powerpoint/2010/main" val="1683410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60" r:id="rId6"/>
    <p:sldLayoutId id="2147483653" r:id="rId7"/>
    <p:sldLayoutId id="2147483663" r:id="rId8"/>
    <p:sldLayoutId id="2147483655" r:id="rId9"/>
    <p:sldLayoutId id="2147483656" r:id="rId10"/>
    <p:sldLayoutId id="2147483657" r:id="rId11"/>
    <p:sldLayoutId id="2147483681" r:id="rId12"/>
    <p:sldLayoutId id="2147483658" r:id="rId13"/>
    <p:sldLayoutId id="2147483661" r:id="rId14"/>
    <p:sldLayoutId id="2147483664" r:id="rId15"/>
    <p:sldLayoutId id="2147483662" r:id="rId16"/>
    <p:sldLayoutId id="2147483686" r:id="rId17"/>
  </p:sldLayoutIdLst>
  <p:txStyles>
    <p:titleStyle>
      <a:lvl1pPr algn="l" defTabSz="914400" rtl="0" eaLnBrk="1" latinLnBrk="0" hangingPunct="1">
        <a:lnSpc>
          <a:spcPct val="90000"/>
        </a:lnSpc>
        <a:spcBef>
          <a:spcPct val="0"/>
        </a:spcBef>
        <a:buNone/>
        <a:defRPr sz="4400" b="1" kern="1200">
          <a:solidFill>
            <a:schemeClr val="tx1"/>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Book"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Book"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Book"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Book"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D5D1-8894-864D-91F0-9AB416D162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FD5EB87-F58F-7841-832F-757114F6FF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blue and black logo&#10;&#10;Description automatically generated">
            <a:extLst>
              <a:ext uri="{FF2B5EF4-FFF2-40B4-BE49-F238E27FC236}">
                <a16:creationId xmlns:a16="http://schemas.microsoft.com/office/drawing/2014/main" id="{DAFB9E27-76FC-1CE0-DB5C-8D022AAF7A3C}"/>
              </a:ext>
            </a:extLst>
          </p:cNvPr>
          <p:cNvPicPr>
            <a:picLocks noChangeAspect="1"/>
          </p:cNvPicPr>
          <p:nvPr userDrawn="1"/>
        </p:nvPicPr>
        <p:blipFill rotWithShape="1">
          <a:blip r:embed="rId34" cstate="screen">
            <a:alphaModFix amt="10000"/>
            <a:extLst>
              <a:ext uri="{28A0092B-C50C-407E-A947-70E740481C1C}">
                <a14:useLocalDpi xmlns:a14="http://schemas.microsoft.com/office/drawing/2010/main"/>
              </a:ext>
            </a:extLst>
          </a:blip>
          <a:srcRect l="8819" t="-7632" b="7632"/>
          <a:stretch/>
        </p:blipFill>
        <p:spPr>
          <a:xfrm>
            <a:off x="0" y="-566685"/>
            <a:ext cx="5680952" cy="7424685"/>
          </a:xfrm>
          <a:prstGeom prst="rect">
            <a:avLst/>
          </a:prstGeom>
        </p:spPr>
      </p:pic>
      <p:pic>
        <p:nvPicPr>
          <p:cNvPr id="9" name="Picture 8" descr="A black background with blue text&#10;&#10;Description automatically generated">
            <a:extLst>
              <a:ext uri="{FF2B5EF4-FFF2-40B4-BE49-F238E27FC236}">
                <a16:creationId xmlns:a16="http://schemas.microsoft.com/office/drawing/2014/main" id="{E870C231-54C5-FFBE-340D-797FB0D37525}"/>
              </a:ext>
            </a:extLst>
          </p:cNvPr>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9402594" y="6000724"/>
            <a:ext cx="2743200" cy="800100"/>
          </a:xfrm>
          <a:prstGeom prst="rect">
            <a:avLst/>
          </a:prstGeom>
        </p:spPr>
      </p:pic>
    </p:spTree>
    <p:extLst>
      <p:ext uri="{BB962C8B-B14F-4D97-AF65-F5344CB8AC3E}">
        <p14:creationId xmlns:p14="http://schemas.microsoft.com/office/powerpoint/2010/main" val="177783756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3" r:id="rId5"/>
    <p:sldLayoutId id="2147483674" r:id="rId6"/>
    <p:sldLayoutId id="2147483675" r:id="rId7"/>
    <p:sldLayoutId id="2147483676" r:id="rId8"/>
    <p:sldLayoutId id="2147483682" r:id="rId9"/>
    <p:sldLayoutId id="2147483683" r:id="rId10"/>
    <p:sldLayoutId id="2147483677" r:id="rId11"/>
    <p:sldLayoutId id="2147483678" r:id="rId12"/>
    <p:sldLayoutId id="2147483679" r:id="rId13"/>
    <p:sldLayoutId id="2147483680" r:id="rId14"/>
    <p:sldLayoutId id="2147483685"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 id="2147483696" r:id="rId25"/>
    <p:sldLayoutId id="2147483697" r:id="rId26"/>
    <p:sldLayoutId id="2147483698" r:id="rId27"/>
    <p:sldLayoutId id="2147483699" r:id="rId28"/>
    <p:sldLayoutId id="2147483700" r:id="rId29"/>
    <p:sldLayoutId id="2147483701" r:id="rId30"/>
    <p:sldLayoutId id="2147483702" r:id="rId31"/>
    <p:sldLayoutId id="2147483703"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2.xml"/><Relationship Id="rId1" Type="http://schemas.openxmlformats.org/officeDocument/2006/relationships/tags" Target="../tags/tag1.xml"/><Relationship Id="rId6" Type="http://schemas.openxmlformats.org/officeDocument/2006/relationships/image" Target="../media/image49.png"/><Relationship Id="rId5" Type="http://schemas.microsoft.com/office/2007/relationships/hdphoto" Target="../media/hdphoto5.wdp"/><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2.xml"/><Relationship Id="rId1" Type="http://schemas.openxmlformats.org/officeDocument/2006/relationships/tags" Target="../tags/tag2.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32.xml"/><Relationship Id="rId1" Type="http://schemas.openxmlformats.org/officeDocument/2006/relationships/video" Target="https://myleverage.sharepoint.com/:v:/s/Communications/IQCeps7gGmkBQZxddhJLqv-0AXSdcQaZfD8Ocw8CPxNQMrc?e=NXOFYn&amp;referrer=Outlook.Win32&amp;referrerScenario=email-linkwithembed&amp;xsdata=MDV8MDJ8dG9iaS53ZWluZ2FydEB0aGUtbGVhZ3VlLmNvb3B8OGRmMTM3YjllODk4NGFmM2M5NjQwOGRlOTcyZTE3MmV8MzVkMGZiZDYyYjFjNDMyYTk2ZGJiZWI2OTE4MGNmYzN8MXwwfDYzOTExNDQyMTM3NTg0MjQ3MnxVbmtub3dufFRXRnBiR1pzYjNkOGV5SkZiWEIwZVUxaGNHa2lPblJ5ZFdVc0lsWWlPaUl3TGpBdU1EQXdNQ0lzSWxBaU9pSlhhVzR6TWlJc0lrRk9Jam9pVFdGcGJDSXNJbGRVSWpveWZRPT18MHx8fA==&amp;sdata=Zkoya2FoYzVaWVRBSXVuYUxkOUFRcmszTnRzYURQNFFLTFlvajBuU0VVST0="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5.png"/><Relationship Id="rId1" Type="http://schemas.openxmlformats.org/officeDocument/2006/relationships/slideLayout" Target="../slideLayouts/slideLayout32.xml"/><Relationship Id="rId4" Type="http://schemas.openxmlformats.org/officeDocument/2006/relationships/image" Target="../media/image56.sv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5.png"/><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image" Target="../media/image51.png"/><Relationship Id="rId1" Type="http://schemas.openxmlformats.org/officeDocument/2006/relationships/slideLayout" Target="../slideLayouts/slideLayout3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2.xml"/><Relationship Id="rId1" Type="http://schemas.openxmlformats.org/officeDocument/2006/relationships/tags" Target="../tags/tag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2.xml"/><Relationship Id="rId1" Type="http://schemas.openxmlformats.org/officeDocument/2006/relationships/tags" Target="../tags/tag4.xml"/></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2.xml"/><Relationship Id="rId1" Type="http://schemas.openxmlformats.org/officeDocument/2006/relationships/tags" Target="../tags/tag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2.xml"/><Relationship Id="rId1" Type="http://schemas.openxmlformats.org/officeDocument/2006/relationships/tags" Target="../tags/tag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2.xml"/><Relationship Id="rId1" Type="http://schemas.openxmlformats.org/officeDocument/2006/relationships/tags" Target="../tags/tag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2.xml"/><Relationship Id="rId1" Type="http://schemas.openxmlformats.org/officeDocument/2006/relationships/tags" Target="../tags/tag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2.xml"/><Relationship Id="rId1" Type="http://schemas.openxmlformats.org/officeDocument/2006/relationships/tags" Target="../tags/tag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28.png"/><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microsoft.com/office/2018/10/relationships/comments" Target="../comments/modernComment_7FFFE36B_2CC7DB58.xml"/><Relationship Id="rId1" Type="http://schemas.openxmlformats.org/officeDocument/2006/relationships/slideLayout" Target="../slideLayouts/slideLayout32.xml"/><Relationship Id="rId5" Type="http://schemas.openxmlformats.org/officeDocument/2006/relationships/image" Target="../media/image43.jpg"/><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8.png"/><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58988EE9-DFBA-E784-BB80-03CA768AD899}"/>
              </a:ext>
            </a:extLst>
          </p:cNvPr>
          <p:cNvSpPr>
            <a:spLocks noGrp="1"/>
          </p:cNvSpPr>
          <p:nvPr>
            <p:ph type="subTitle" idx="1"/>
          </p:nvPr>
        </p:nvSpPr>
        <p:spPr>
          <a:xfrm>
            <a:off x="5823974" y="4228930"/>
            <a:ext cx="6368026" cy="1655762"/>
          </a:xfrm>
        </p:spPr>
        <p:txBody>
          <a:bodyPr/>
          <a:lstStyle/>
          <a:p>
            <a:endParaRPr lang="en-US" dirty="0"/>
          </a:p>
        </p:txBody>
      </p:sp>
      <p:sp>
        <p:nvSpPr>
          <p:cNvPr id="2" name="Title 1">
            <a:extLst>
              <a:ext uri="{FF2B5EF4-FFF2-40B4-BE49-F238E27FC236}">
                <a16:creationId xmlns:a16="http://schemas.microsoft.com/office/drawing/2014/main" id="{0C3D03CA-69CD-7547-835C-542977AEA8A1}"/>
              </a:ext>
            </a:extLst>
          </p:cNvPr>
          <p:cNvSpPr>
            <a:spLocks noGrp="1"/>
          </p:cNvSpPr>
          <p:nvPr>
            <p:ph type="title" idx="4294967295"/>
          </p:nvPr>
        </p:nvSpPr>
        <p:spPr>
          <a:xfrm>
            <a:off x="5816600" y="2378074"/>
            <a:ext cx="6375400" cy="1325563"/>
          </a:xfrm>
        </p:spPr>
        <p:txBody>
          <a:bodyPr/>
          <a:lstStyle/>
          <a:p>
            <a:pPr algn="ctr"/>
            <a:r>
              <a:rPr lang="en-US" b="1" dirty="0">
                <a:solidFill>
                  <a:srgbClr val="003462"/>
                </a:solidFill>
              </a:rPr>
              <a:t>Presentation Title</a:t>
            </a:r>
          </a:p>
        </p:txBody>
      </p:sp>
      <p:pic>
        <p:nvPicPr>
          <p:cNvPr id="5" name="Picture 4" descr="A black background with blue text&#10;&#10;Description automatically generated">
            <a:extLst>
              <a:ext uri="{FF2B5EF4-FFF2-40B4-BE49-F238E27FC236}">
                <a16:creationId xmlns:a16="http://schemas.microsoft.com/office/drawing/2014/main" id="{C40EB778-E981-6A2D-6854-1B08347A5A2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57191" y="501858"/>
            <a:ext cx="6834809" cy="1993486"/>
          </a:xfrm>
          <a:prstGeom prst="rect">
            <a:avLst/>
          </a:prstGeom>
        </p:spPr>
      </p:pic>
      <p:pic>
        <p:nvPicPr>
          <p:cNvPr id="4" name="Picture 3">
            <a:extLst>
              <a:ext uri="{FF2B5EF4-FFF2-40B4-BE49-F238E27FC236}">
                <a16:creationId xmlns:a16="http://schemas.microsoft.com/office/drawing/2014/main" id="{055E2DD4-F679-9D08-39B9-0374BA496F4D}"/>
              </a:ext>
            </a:extLst>
          </p:cNvPr>
          <p:cNvPicPr>
            <a:picLocks noChangeAspect="1"/>
          </p:cNvPicPr>
          <p:nvPr/>
        </p:nvPicPr>
        <p:blipFill>
          <a:blip r:embed="rId3"/>
          <a:srcRect l="19941" r="19938"/>
          <a:stretch>
            <a:fillRect/>
          </a:stretch>
        </p:blipFill>
        <p:spPr>
          <a:xfrm>
            <a:off x="-288758" y="0"/>
            <a:ext cx="12673263" cy="7026475"/>
          </a:xfrm>
          <a:prstGeom prst="rect">
            <a:avLst/>
          </a:prstGeom>
        </p:spPr>
      </p:pic>
    </p:spTree>
    <p:extLst>
      <p:ext uri="{BB962C8B-B14F-4D97-AF65-F5344CB8AC3E}">
        <p14:creationId xmlns:p14="http://schemas.microsoft.com/office/powerpoint/2010/main" val="193123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4B17D83-3D7B-CCB8-1A24-E227CFD21F45}"/>
              </a:ext>
            </a:extLst>
          </p:cNvPr>
          <p:cNvSpPr>
            <a:spLocks noGrp="1"/>
          </p:cNvSpPr>
          <p:nvPr>
            <p:ph type="title"/>
          </p:nvPr>
        </p:nvSpPr>
        <p:spPr>
          <a:xfrm>
            <a:off x="5991225" y="2766218"/>
            <a:ext cx="5257800" cy="1325563"/>
          </a:xfrm>
        </p:spPr>
        <p:txBody>
          <a:bodyPr>
            <a:normAutofit/>
          </a:bodyPr>
          <a:lstStyle/>
          <a:p>
            <a:r>
              <a:rPr lang="en-US" sz="6600" dirty="0"/>
              <a:t>Welcome!</a:t>
            </a:r>
          </a:p>
        </p:txBody>
      </p:sp>
      <p:pic>
        <p:nvPicPr>
          <p:cNvPr id="6" name="Picture Placeholder 5">
            <a:extLst>
              <a:ext uri="{FF2B5EF4-FFF2-40B4-BE49-F238E27FC236}">
                <a16:creationId xmlns:a16="http://schemas.microsoft.com/office/drawing/2014/main" id="{FB6575D4-8673-4290-FB38-A8A6B1B8EB74}"/>
              </a:ext>
            </a:extLst>
          </p:cNvPr>
          <p:cNvPicPr>
            <a:picLocks noGrp="1" noChangeAspect="1"/>
          </p:cNvPicPr>
          <p:nvPr>
            <p:ph type="pic" sz="quarter" idx="4294967295"/>
          </p:nvPr>
        </p:nvPicPr>
        <p:blipFill>
          <a:blip r:embed="rId2"/>
          <a:srcRect l="21544" r="21544"/>
          <a:stretch>
            <a:fillRect/>
          </a:stretch>
        </p:blipFill>
        <p:spPr>
          <a:xfrm>
            <a:off x="261257" y="288130"/>
            <a:ext cx="5362575" cy="6281738"/>
          </a:xfrm>
          <a:prstGeom prst="rect">
            <a:avLst/>
          </a:prstGeom>
        </p:spPr>
      </p:pic>
    </p:spTree>
    <p:extLst>
      <p:ext uri="{BB962C8B-B14F-4D97-AF65-F5344CB8AC3E}">
        <p14:creationId xmlns:p14="http://schemas.microsoft.com/office/powerpoint/2010/main" val="1412419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AA6ACB-935B-7D68-4BD9-AC65CC5DB58C}"/>
              </a:ext>
            </a:extLst>
          </p:cNvPr>
          <p:cNvSpPr>
            <a:spLocks noGrp="1"/>
          </p:cNvSpPr>
          <p:nvPr>
            <p:ph type="ctrTitle"/>
          </p:nvPr>
        </p:nvSpPr>
        <p:spPr/>
        <p:txBody>
          <a:bodyPr/>
          <a:lstStyle/>
          <a:p>
            <a:r>
              <a:rPr lang="en-US" dirty="0"/>
              <a:t>The Credit Union Difference</a:t>
            </a:r>
          </a:p>
        </p:txBody>
      </p:sp>
      <p:pic>
        <p:nvPicPr>
          <p:cNvPr id="5" name="Picture Placeholder 4">
            <a:extLst>
              <a:ext uri="{FF2B5EF4-FFF2-40B4-BE49-F238E27FC236}">
                <a16:creationId xmlns:a16="http://schemas.microsoft.com/office/drawing/2014/main" id="{C6913BAE-A0E8-2E0B-1ADE-AD77373094E3}"/>
              </a:ext>
            </a:extLst>
          </p:cNvPr>
          <p:cNvPicPr>
            <a:picLocks noGrp="1" noChangeAspect="1"/>
          </p:cNvPicPr>
          <p:nvPr>
            <p:ph type="pic" sz="quarter" idx="10"/>
          </p:nvPr>
        </p:nvPicPr>
        <p:blipFill>
          <a:blip r:embed="rId3"/>
          <a:srcRect t="26359" b="26359"/>
          <a:stretch>
            <a:fillRect/>
          </a:stretch>
        </p:blipFill>
        <p:spPr>
          <a:prstGeom prst="rect">
            <a:avLst/>
          </a:prstGeom>
        </p:spPr>
      </p:pic>
    </p:spTree>
    <p:extLst>
      <p:ext uri="{BB962C8B-B14F-4D97-AF65-F5344CB8AC3E}">
        <p14:creationId xmlns:p14="http://schemas.microsoft.com/office/powerpoint/2010/main" val="771002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A48BD-1143-2752-5000-847681935F22}"/>
              </a:ext>
            </a:extLst>
          </p:cNvPr>
          <p:cNvSpPr>
            <a:spLocks noGrp="1"/>
          </p:cNvSpPr>
          <p:nvPr>
            <p:ph type="title"/>
          </p:nvPr>
        </p:nvSpPr>
        <p:spPr>
          <a:xfrm>
            <a:off x="6784606" y="4934009"/>
            <a:ext cx="5006336" cy="1325563"/>
          </a:xfrm>
        </p:spPr>
        <p:txBody>
          <a:bodyPr vert="horz" lIns="91440" tIns="45720" rIns="91440" bIns="45720" rtlCol="0" anchor="ctr">
            <a:normAutofit fontScale="90000"/>
          </a:bodyPr>
          <a:lstStyle/>
          <a:p>
            <a:pPr algn="r"/>
            <a:r>
              <a:rPr lang="en-US" sz="2200" b="0" dirty="0">
                <a:latin typeface="+mj-lt"/>
              </a:rPr>
              <a:t>The “Umbrella Man”</a:t>
            </a:r>
            <a:br>
              <a:rPr lang="en-US" sz="2200" b="0" dirty="0">
                <a:latin typeface="+mj-lt"/>
              </a:rPr>
            </a:br>
            <a:r>
              <a:rPr lang="en-US" sz="1800" b="0" i="1" dirty="0">
                <a:latin typeface="+mn-lt"/>
                <a:cs typeface="+mn-cs"/>
              </a:rPr>
              <a:t>Drawing by 1923 Boston Globe cartoonist Joseph Stern </a:t>
            </a:r>
            <a:br>
              <a:rPr lang="en-US" sz="1800" b="0" i="1" dirty="0">
                <a:latin typeface="+mn-lt"/>
                <a:cs typeface="+mn-cs"/>
              </a:rPr>
            </a:br>
            <a:r>
              <a:rPr lang="en-US" sz="1800" b="0" i="1" dirty="0">
                <a:latin typeface="+mn-lt"/>
                <a:cs typeface="+mn-cs"/>
              </a:rPr>
              <a:t>at the request of Roy Bergengren</a:t>
            </a:r>
            <a:br>
              <a:rPr lang="en-US" sz="2800" b="0" i="1" dirty="0">
                <a:latin typeface="+mn-lt"/>
                <a:cs typeface="+mn-cs"/>
              </a:rPr>
            </a:br>
            <a:br>
              <a:rPr lang="en-US" sz="2800" b="0" i="1" dirty="0">
                <a:latin typeface="+mn-lt"/>
                <a:cs typeface="+mn-cs"/>
              </a:rPr>
            </a:br>
            <a:endParaRPr lang="en-US" sz="2800" b="0" dirty="0">
              <a:latin typeface="+mj-lt"/>
            </a:endParaRPr>
          </a:p>
        </p:txBody>
      </p:sp>
      <p:pic>
        <p:nvPicPr>
          <p:cNvPr id="5" name="Picture Placeholder 4">
            <a:extLst>
              <a:ext uri="{FF2B5EF4-FFF2-40B4-BE49-F238E27FC236}">
                <a16:creationId xmlns:a16="http://schemas.microsoft.com/office/drawing/2014/main" id="{CA17D76B-8F3D-CC8B-EDD7-1ADB0F5A6342}"/>
              </a:ext>
            </a:extLst>
          </p:cNvPr>
          <p:cNvPicPr>
            <a:picLocks noGrp="1" noChangeAspect="1" noChangeArrowheads="1"/>
          </p:cNvPicPr>
          <p:nvPr>
            <p:ph type="pic" sz="quarter" idx="10"/>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a:ext>
            </a:extLst>
          </a:blip>
          <a:srcRect l="6406" r="1614"/>
          <a:stretch/>
        </p:blipFill>
        <p:spPr bwMode="auto">
          <a:xfrm>
            <a:off x="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Placeholder 3">
            <a:extLst>
              <a:ext uri="{FF2B5EF4-FFF2-40B4-BE49-F238E27FC236}">
                <a16:creationId xmlns:a16="http://schemas.microsoft.com/office/drawing/2014/main" id="{245BBF11-6AC4-44A7-C6EF-98A8AEDFACAA}"/>
              </a:ext>
            </a:extLst>
          </p:cNvPr>
          <p:cNvSpPr txBox="1">
            <a:spLocks/>
          </p:cNvSpPr>
          <p:nvPr/>
        </p:nvSpPr>
        <p:spPr>
          <a:xfrm>
            <a:off x="6634134" y="2059070"/>
            <a:ext cx="4681822" cy="151075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183661"/>
                </a:solidFill>
                <a:effectLst/>
                <a:uLnTx/>
                <a:uFillTx/>
                <a:latin typeface="Calibri" panose="020F0502020204030204"/>
                <a:ea typeface="+mn-ea"/>
                <a:cs typeface="Calibri" panose="020F0502020204030204" pitchFamily="34" charset="0"/>
              </a:rPr>
              <a:t>What is one thing that makes credit unions different?</a:t>
            </a:r>
          </a:p>
        </p:txBody>
      </p:sp>
    </p:spTree>
    <p:extLst>
      <p:ext uri="{BB962C8B-B14F-4D97-AF65-F5344CB8AC3E}">
        <p14:creationId xmlns:p14="http://schemas.microsoft.com/office/powerpoint/2010/main" val="418711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posing for a photo&#10;&#10;Description generated with very high confidence">
            <a:extLst>
              <a:ext uri="{FF2B5EF4-FFF2-40B4-BE49-F238E27FC236}">
                <a16:creationId xmlns:a16="http://schemas.microsoft.com/office/drawing/2014/main" id="{691C0093-A2A2-4F76-A514-FAE90024BA6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contrast="10000"/>
                    </a14:imgEffect>
                  </a14:imgLayer>
                </a14:imgProps>
              </a:ext>
              <a:ext uri="{28A0092B-C50C-407E-A947-70E740481C1C}">
                <a14:useLocalDpi xmlns:a14="http://schemas.microsoft.com/office/drawing/2010/main"/>
              </a:ext>
            </a:extLst>
          </a:blip>
          <a:srcRect l="11896" r="14753"/>
          <a:stretch/>
        </p:blipFill>
        <p:spPr>
          <a:xfrm>
            <a:off x="0" y="0"/>
            <a:ext cx="12191999" cy="6858000"/>
          </a:xfrm>
          <a:prstGeom prst="rect">
            <a:avLst/>
          </a:prstGeom>
        </p:spPr>
      </p:pic>
      <p:sp>
        <p:nvSpPr>
          <p:cNvPr id="8" name="Rectangle 7">
            <a:extLst>
              <a:ext uri="{FF2B5EF4-FFF2-40B4-BE49-F238E27FC236}">
                <a16:creationId xmlns:a16="http://schemas.microsoft.com/office/drawing/2014/main" id="{0041AE7E-A421-48BF-99B2-2945AD3556F8}"/>
              </a:ext>
            </a:extLst>
          </p:cNvPr>
          <p:cNvSpPr/>
          <p:nvPr/>
        </p:nvSpPr>
        <p:spPr>
          <a:xfrm>
            <a:off x="0" y="0"/>
            <a:ext cx="12192000" cy="6858000"/>
          </a:xfrm>
          <a:prstGeom prst="rect">
            <a:avLst/>
          </a:prstGeom>
          <a:gradFill flip="none" rotWithShape="1">
            <a:gsLst>
              <a:gs pos="0">
                <a:schemeClr val="accent1">
                  <a:lumMod val="75000"/>
                  <a:alpha val="80000"/>
                </a:schemeClr>
              </a:gs>
              <a:gs pos="100000">
                <a:schemeClr val="accent1">
                  <a:lumMod val="50000"/>
                  <a:alpha val="75000"/>
                </a:schemeClr>
              </a:gs>
            </a:gsLst>
            <a:lin ang="27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hidden="1">
            <a:extLst>
              <a:ext uri="{FF2B5EF4-FFF2-40B4-BE49-F238E27FC236}">
                <a16:creationId xmlns:a16="http://schemas.microsoft.com/office/drawing/2014/main" id="{E228F817-F012-406C-A357-3FD917A9D621}"/>
              </a:ext>
            </a:extLst>
          </p:cNvPr>
          <p:cNvSpPr/>
          <p:nvPr/>
        </p:nvSpPr>
        <p:spPr>
          <a:xfrm>
            <a:off x="1955283" y="1859340"/>
            <a:ext cx="8281434" cy="31393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FFFFFF"/>
                </a:solidFill>
                <a:effectLst/>
                <a:uLnTx/>
                <a:uFillTx/>
                <a:latin typeface="Calibri Light" panose="020F0302020204030204"/>
                <a:ea typeface="+mn-ea"/>
                <a:cs typeface="+mn-cs"/>
              </a:rPr>
              <a:t>As credit unions,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FFFFFF"/>
                </a:solidFill>
                <a:effectLst/>
                <a:uLnTx/>
                <a:uFillTx/>
                <a:latin typeface="Calibri Light" panose="020F0302020204030204"/>
                <a:ea typeface="+mn-ea"/>
                <a:cs typeface="+mn-cs"/>
              </a:rPr>
              <a:t>we are not just serving, </a:t>
            </a:r>
            <a:br>
              <a:rPr kumimoji="0" lang="en-US" sz="6600" b="0" i="0" u="none" strike="noStrike" kern="1200" cap="none" spc="0" normalizeH="0" baseline="0" noProof="0">
                <a:ln>
                  <a:noFill/>
                </a:ln>
                <a:solidFill>
                  <a:srgbClr val="FFFFFF"/>
                </a:solidFill>
                <a:effectLst/>
                <a:uLnTx/>
                <a:uFillTx/>
                <a:latin typeface="Calibri Light" panose="020F0302020204030204"/>
                <a:ea typeface="+mn-ea"/>
                <a:cs typeface="+mn-cs"/>
              </a:rPr>
            </a:br>
            <a:r>
              <a:rPr kumimoji="0" lang="en-US" sz="6600" b="0" i="0" u="none" strike="noStrike" kern="1200" cap="none" spc="0" normalizeH="0" baseline="0" noProof="0">
                <a:ln>
                  <a:noFill/>
                </a:ln>
                <a:solidFill>
                  <a:srgbClr val="FFFFFF"/>
                </a:solidFill>
                <a:effectLst/>
                <a:uLnTx/>
                <a:uFillTx/>
                <a:latin typeface="Calibri Light" panose="020F0302020204030204"/>
                <a:ea typeface="+mn-ea"/>
                <a:cs typeface="+mn-cs"/>
              </a:rPr>
              <a:t>but saving people</a:t>
            </a:r>
          </a:p>
        </p:txBody>
      </p:sp>
      <p:pic>
        <p:nvPicPr>
          <p:cNvPr id="5" name="Picture 4">
            <a:extLst>
              <a:ext uri="{FF2B5EF4-FFF2-40B4-BE49-F238E27FC236}">
                <a16:creationId xmlns:a16="http://schemas.microsoft.com/office/drawing/2014/main" id="{A748C827-8BA0-4687-8B2A-B5B1E3993186}"/>
              </a:ext>
            </a:extLst>
          </p:cNvPr>
          <p:cNvPicPr>
            <a:picLocks noChangeAspect="1"/>
          </p:cNvPicPr>
          <p:nvPr/>
        </p:nvPicPr>
        <p:blipFill>
          <a:blip r:embed="rId6" cstate="print">
            <a:lum bright="70000" contrast="-70000"/>
            <a:extLst>
              <a:ext uri="{28A0092B-C50C-407E-A947-70E740481C1C}">
                <a14:useLocalDpi xmlns:a14="http://schemas.microsoft.com/office/drawing/2010/main"/>
              </a:ext>
            </a:extLst>
          </a:blip>
          <a:stretch>
            <a:fillRect/>
          </a:stretch>
        </p:blipFill>
        <p:spPr>
          <a:xfrm>
            <a:off x="4518007" y="6107246"/>
            <a:ext cx="3155985" cy="365760"/>
          </a:xfrm>
          <a:prstGeom prst="rect">
            <a:avLst/>
          </a:prstGeom>
        </p:spPr>
      </p:pic>
      <p:sp>
        <p:nvSpPr>
          <p:cNvPr id="10" name="Rectangle 9">
            <a:extLst>
              <a:ext uri="{FF2B5EF4-FFF2-40B4-BE49-F238E27FC236}">
                <a16:creationId xmlns:a16="http://schemas.microsoft.com/office/drawing/2014/main" id="{3CB3335C-D4CE-4F47-A69C-04BD05D1A64B}"/>
              </a:ext>
            </a:extLst>
          </p:cNvPr>
          <p:cNvSpPr/>
          <p:nvPr/>
        </p:nvSpPr>
        <p:spPr>
          <a:xfrm>
            <a:off x="1186544" y="1135748"/>
            <a:ext cx="5998028" cy="902578"/>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0E6CFC2E-89E2-403D-AC7B-1292BB0A2BCF}"/>
              </a:ext>
            </a:extLst>
          </p:cNvPr>
          <p:cNvSpPr>
            <a:spLocks noGrp="1"/>
          </p:cNvSpPr>
          <p:nvPr>
            <p:ph type="title" idx="4294967295"/>
          </p:nvPr>
        </p:nvSpPr>
        <p:spPr>
          <a:xfrm>
            <a:off x="-117363" y="1155567"/>
            <a:ext cx="11577638" cy="4037013"/>
          </a:xfrm>
        </p:spPr>
        <p:txBody>
          <a:bodyPr>
            <a:normAutofit/>
          </a:bodyPr>
          <a:lstStyle/>
          <a:p>
            <a:pPr lvl="0" algn="ctr">
              <a:lnSpc>
                <a:spcPct val="100000"/>
              </a:lnSpc>
              <a:spcBef>
                <a:spcPts val="0"/>
              </a:spcBef>
            </a:pPr>
            <a:r>
              <a:rPr lang="en-US" sz="6600" dirty="0">
                <a:solidFill>
                  <a:srgbClr val="FFFFFF"/>
                </a:solidFill>
                <a:ea typeface="+mn-ea"/>
                <a:cs typeface="+mn-cs"/>
              </a:rPr>
              <a:t>“</a:t>
            </a:r>
            <a:r>
              <a:rPr lang="en-US" sz="6600" dirty="0">
                <a:solidFill>
                  <a:schemeClr val="tx2"/>
                </a:solidFill>
                <a:ea typeface="+mn-ea"/>
                <a:cs typeface="+mn-cs"/>
              </a:rPr>
              <a:t>Human service </a:t>
            </a:r>
            <a:r>
              <a:rPr lang="en-US" sz="6600" dirty="0">
                <a:solidFill>
                  <a:srgbClr val="FFFFFF"/>
                </a:solidFill>
                <a:ea typeface="+mn-ea"/>
                <a:cs typeface="+mn-cs"/>
              </a:rPr>
              <a:t>really is </a:t>
            </a:r>
            <a:br>
              <a:rPr lang="en-US" sz="6600" dirty="0">
                <a:solidFill>
                  <a:srgbClr val="FFFFFF"/>
                </a:solidFill>
                <a:ea typeface="+mn-ea"/>
                <a:cs typeface="+mn-cs"/>
              </a:rPr>
            </a:br>
            <a:r>
              <a:rPr lang="en-US" sz="6600" dirty="0">
                <a:solidFill>
                  <a:srgbClr val="FFFFFF"/>
                </a:solidFill>
                <a:ea typeface="+mn-ea"/>
                <a:cs typeface="+mn-cs"/>
              </a:rPr>
              <a:t>the only reason for the </a:t>
            </a:r>
            <a:br>
              <a:rPr lang="en-US" sz="6600" dirty="0">
                <a:solidFill>
                  <a:srgbClr val="FFFFFF"/>
                </a:solidFill>
                <a:ea typeface="+mn-ea"/>
                <a:cs typeface="+mn-cs"/>
              </a:rPr>
            </a:br>
            <a:r>
              <a:rPr lang="en-US" sz="6600" dirty="0">
                <a:solidFill>
                  <a:srgbClr val="FFFFFF"/>
                </a:solidFill>
                <a:ea typeface="+mn-ea"/>
                <a:cs typeface="+mn-cs"/>
              </a:rPr>
              <a:t>existence of our credit unions.”</a:t>
            </a:r>
            <a:br>
              <a:rPr lang="en-US" sz="6600" dirty="0">
                <a:solidFill>
                  <a:srgbClr val="FFFFFF"/>
                </a:solidFill>
                <a:ea typeface="+mn-ea"/>
                <a:cs typeface="+mn-cs"/>
              </a:rPr>
            </a:br>
            <a:r>
              <a:rPr lang="en-US" sz="5000" b="0" dirty="0">
                <a:solidFill>
                  <a:srgbClr val="FFFFFF"/>
                </a:solidFill>
                <a:ea typeface="+mn-ea"/>
                <a:cs typeface="+mn-cs"/>
              </a:rPr>
              <a:t>-</a:t>
            </a:r>
            <a:r>
              <a:rPr lang="en-US" sz="5000" dirty="0">
                <a:solidFill>
                  <a:srgbClr val="FFFFFF"/>
                </a:solidFill>
                <a:ea typeface="+mn-ea"/>
                <a:cs typeface="+mn-cs"/>
              </a:rPr>
              <a:t> </a:t>
            </a:r>
            <a:r>
              <a:rPr lang="en-US" sz="5000" b="0" dirty="0">
                <a:solidFill>
                  <a:srgbClr val="FFFFFF"/>
                </a:solidFill>
                <a:ea typeface="+mn-ea"/>
                <a:cs typeface="+mn-cs"/>
              </a:rPr>
              <a:t>Charles F. Eikel, Jr.</a:t>
            </a:r>
          </a:p>
        </p:txBody>
      </p:sp>
    </p:spTree>
    <p:custDataLst>
      <p:tags r:id="rId1"/>
    </p:custDataLst>
    <p:extLst>
      <p:ext uri="{BB962C8B-B14F-4D97-AF65-F5344CB8AC3E}">
        <p14:creationId xmlns:p14="http://schemas.microsoft.com/office/powerpoint/2010/main" val="22653943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1402741-9152-0969-4F61-017AD6FC3446}"/>
              </a:ext>
            </a:extLst>
          </p:cNvPr>
          <p:cNvSpPr>
            <a:spLocks noGrp="1"/>
          </p:cNvSpPr>
          <p:nvPr>
            <p:ph type="body" sz="quarter" idx="11"/>
          </p:nvPr>
        </p:nvSpPr>
        <p:spPr>
          <a:xfrm>
            <a:off x="2209800" y="1463040"/>
            <a:ext cx="8521778" cy="3931920"/>
          </a:xfrm>
        </p:spPr>
        <p:txBody>
          <a:bodyPr>
            <a:normAutofit/>
          </a:bodyPr>
          <a:lstStyle/>
          <a:p>
            <a:r>
              <a:rPr lang="en-US" b="0" i="1">
                <a:solidFill>
                  <a:srgbClr val="000000"/>
                </a:solidFill>
                <a:effectLst/>
                <a:latin typeface="Arial" panose="020B0604020202020204" pitchFamily="34" charset="0"/>
              </a:rPr>
              <a:t>“…</a:t>
            </a:r>
            <a:r>
              <a:rPr lang="en-US" b="0" i="1">
                <a:solidFill>
                  <a:srgbClr val="000000"/>
                </a:solidFill>
                <a:effectLst/>
                <a:highlight>
                  <a:srgbClr val="FFFF00"/>
                </a:highlight>
                <a:latin typeface="Arial" panose="020B0604020202020204" pitchFamily="34" charset="0"/>
              </a:rPr>
              <a:t>cooperative association </a:t>
            </a:r>
            <a:r>
              <a:rPr lang="en-US" b="0" i="1">
                <a:solidFill>
                  <a:srgbClr val="000000"/>
                </a:solidFill>
                <a:effectLst/>
                <a:latin typeface="Arial" panose="020B0604020202020204" pitchFamily="34" charset="0"/>
              </a:rPr>
              <a:t>organized for the purpose of promoting </a:t>
            </a:r>
            <a:r>
              <a:rPr lang="en-US" b="0" i="1" u="sng">
                <a:solidFill>
                  <a:srgbClr val="000000"/>
                </a:solidFill>
                <a:effectLst/>
                <a:latin typeface="Arial" panose="020B0604020202020204" pitchFamily="34" charset="0"/>
              </a:rPr>
              <a:t>thrift </a:t>
            </a:r>
            <a:r>
              <a:rPr lang="en-US" b="0" i="1">
                <a:solidFill>
                  <a:srgbClr val="000000"/>
                </a:solidFill>
                <a:effectLst/>
                <a:latin typeface="Arial" panose="020B0604020202020204" pitchFamily="34" charset="0"/>
              </a:rPr>
              <a:t>among its members and creating a </a:t>
            </a:r>
            <a:r>
              <a:rPr lang="en-US" b="0" i="1" u="sng">
                <a:solidFill>
                  <a:srgbClr val="000000"/>
                </a:solidFill>
                <a:effectLst/>
                <a:latin typeface="Arial" panose="020B0604020202020204" pitchFamily="34" charset="0"/>
              </a:rPr>
              <a:t>source of credit </a:t>
            </a:r>
            <a:r>
              <a:rPr lang="en-US" b="0" i="1">
                <a:solidFill>
                  <a:srgbClr val="000000"/>
                </a:solidFill>
                <a:effectLst/>
                <a:latin typeface="Arial" panose="020B0604020202020204" pitchFamily="34" charset="0"/>
              </a:rPr>
              <a:t>for provident or productive purposes.”</a:t>
            </a:r>
          </a:p>
          <a:p>
            <a:r>
              <a:rPr lang="en-US" sz="2000" i="1">
                <a:solidFill>
                  <a:srgbClr val="000000"/>
                </a:solidFill>
                <a:latin typeface="Arial" panose="020B0604020202020204" pitchFamily="34" charset="0"/>
              </a:rPr>
              <a:t>- Federal Credit Union Act, 1934</a:t>
            </a:r>
            <a:endParaRPr lang="en-US" sz="2000" i="1"/>
          </a:p>
        </p:txBody>
      </p:sp>
    </p:spTree>
    <p:extLst>
      <p:ext uri="{BB962C8B-B14F-4D97-AF65-F5344CB8AC3E}">
        <p14:creationId xmlns:p14="http://schemas.microsoft.com/office/powerpoint/2010/main" val="2651586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5394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00B91A-565F-5322-2A34-7439714315A0}"/>
              </a:ext>
            </a:extLst>
          </p:cNvPr>
          <p:cNvPicPr>
            <a:picLocks noChangeAspect="1"/>
          </p:cNvPicPr>
          <p:nvPr/>
        </p:nvPicPr>
        <p:blipFill>
          <a:blip r:embed="rId4"/>
          <a:stretch>
            <a:fillRect/>
          </a:stretch>
        </p:blipFill>
        <p:spPr>
          <a:xfrm>
            <a:off x="-21580" y="0"/>
            <a:ext cx="12213579" cy="8142386"/>
          </a:xfrm>
          <a:prstGeom prst="rect">
            <a:avLst/>
          </a:prstGeom>
        </p:spPr>
      </p:pic>
      <p:grpSp>
        <p:nvGrpSpPr>
          <p:cNvPr id="8" name="Group 7">
            <a:extLst>
              <a:ext uri="{FF2B5EF4-FFF2-40B4-BE49-F238E27FC236}">
                <a16:creationId xmlns:a16="http://schemas.microsoft.com/office/drawing/2014/main" id="{6A746613-1F75-4728-B6C1-7A3DE145765B}"/>
              </a:ext>
            </a:extLst>
          </p:cNvPr>
          <p:cNvGrpSpPr/>
          <p:nvPr/>
        </p:nvGrpSpPr>
        <p:grpSpPr>
          <a:xfrm>
            <a:off x="1524" y="4553300"/>
            <a:ext cx="12188952" cy="247298"/>
            <a:chOff x="1524" y="4553300"/>
            <a:chExt cx="12188952" cy="247298"/>
          </a:xfrm>
        </p:grpSpPr>
        <p:sp>
          <p:nvSpPr>
            <p:cNvPr id="4" name="Rectangle 3">
              <a:extLst>
                <a:ext uri="{FF2B5EF4-FFF2-40B4-BE49-F238E27FC236}">
                  <a16:creationId xmlns:a16="http://schemas.microsoft.com/office/drawing/2014/main" id="{948E3A3D-732C-4315-ADC7-B5F215A53F0C}"/>
                </a:ext>
              </a:extLst>
            </p:cNvPr>
            <p:cNvSpPr/>
            <p:nvPr/>
          </p:nvSpPr>
          <p:spPr>
            <a:xfrm>
              <a:off x="1524" y="4553300"/>
              <a:ext cx="12188952" cy="45720"/>
            </a:xfrm>
            <a:prstGeom prst="rect">
              <a:avLst/>
            </a:prstGeom>
            <a:solidFill>
              <a:schemeClr val="bg2"/>
            </a:solidFill>
            <a:ln cap="rnd">
              <a:solidFill>
                <a:schemeClr val="bg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Isosceles Triangle 4">
              <a:extLst>
                <a:ext uri="{FF2B5EF4-FFF2-40B4-BE49-F238E27FC236}">
                  <a16:creationId xmlns:a16="http://schemas.microsoft.com/office/drawing/2014/main" id="{D9F1E21E-5605-49E4-ABC7-257650B8B5CB}"/>
                </a:ext>
              </a:extLst>
            </p:cNvPr>
            <p:cNvSpPr/>
            <p:nvPr/>
          </p:nvSpPr>
          <p:spPr>
            <a:xfrm flipV="1">
              <a:off x="5821680" y="4571998"/>
              <a:ext cx="548640" cy="228600"/>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6" name="Title 3">
            <a:extLst>
              <a:ext uri="{FF2B5EF4-FFF2-40B4-BE49-F238E27FC236}">
                <a16:creationId xmlns:a16="http://schemas.microsoft.com/office/drawing/2014/main" id="{97657065-830F-4365-95C9-D0EE464FB3E7}"/>
              </a:ext>
            </a:extLst>
          </p:cNvPr>
          <p:cNvSpPr txBox="1">
            <a:spLocks/>
          </p:cNvSpPr>
          <p:nvPr/>
        </p:nvSpPr>
        <p:spPr>
          <a:xfrm>
            <a:off x="563880" y="4800598"/>
            <a:ext cx="10515600" cy="918962"/>
          </a:xfrm>
          <a:prstGeom prst="rect">
            <a:avLst/>
          </a:prstGeom>
          <a:solidFill>
            <a:schemeClr val="accent6">
              <a:lumMod val="20000"/>
              <a:lumOff val="80000"/>
              <a:alpha val="52000"/>
            </a:schemeClr>
          </a:solidFill>
        </p:spPr>
        <p:txBody>
          <a:bodyPr anchor="b"/>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a:ln>
                  <a:noFill/>
                </a:ln>
                <a:solidFill>
                  <a:srgbClr val="416CA9"/>
                </a:solidFill>
                <a:effectLst/>
                <a:uLnTx/>
                <a:uFillTx/>
                <a:latin typeface="Calibri Light" panose="020F0302020204030204"/>
                <a:ea typeface="+mj-ea"/>
                <a:cs typeface="+mj-cs"/>
              </a:rPr>
              <a:t>People or Profit?</a:t>
            </a:r>
          </a:p>
        </p:txBody>
      </p:sp>
      <p:sp>
        <p:nvSpPr>
          <p:cNvPr id="7" name="Text Placeholder 1">
            <a:extLst>
              <a:ext uri="{FF2B5EF4-FFF2-40B4-BE49-F238E27FC236}">
                <a16:creationId xmlns:a16="http://schemas.microsoft.com/office/drawing/2014/main" id="{9D86C5B6-1193-4F68-8151-B13639120658}"/>
              </a:ext>
            </a:extLst>
          </p:cNvPr>
          <p:cNvSpPr txBox="1">
            <a:spLocks/>
          </p:cNvSpPr>
          <p:nvPr/>
        </p:nvSpPr>
        <p:spPr>
          <a:xfrm>
            <a:off x="563880" y="5719560"/>
            <a:ext cx="10515600" cy="753644"/>
          </a:xfrm>
          <a:prstGeom prst="rect">
            <a:avLst/>
          </a:prstGeom>
          <a:solidFill>
            <a:schemeClr val="accent6">
              <a:lumMod val="20000"/>
              <a:lumOff val="80000"/>
              <a:alpha val="49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300" normalizeH="0" baseline="0" noProof="0">
                <a:ln>
                  <a:noFill/>
                </a:ln>
                <a:solidFill>
                  <a:srgbClr val="000000"/>
                </a:solidFill>
                <a:effectLst/>
                <a:uLnTx/>
                <a:uFillTx/>
                <a:latin typeface="Calibri" panose="020F0502020204030204"/>
                <a:ea typeface="+mn-ea"/>
                <a:cs typeface="+mn-cs"/>
              </a:rPr>
              <a:t>WHAT CIRCUMSTANCES CAUSE A CREDIT UNION TO PRIORITIZE ONE MISSION OVER THE OTHER?</a:t>
            </a:r>
          </a:p>
        </p:txBody>
      </p:sp>
      <p:sp>
        <p:nvSpPr>
          <p:cNvPr id="9" name="Slide Number Placeholder 5">
            <a:extLst>
              <a:ext uri="{FF2B5EF4-FFF2-40B4-BE49-F238E27FC236}">
                <a16:creationId xmlns:a16="http://schemas.microsoft.com/office/drawing/2014/main" id="{8D3FA28C-9E8C-4ABA-8862-865B30EA16D4}"/>
              </a:ext>
            </a:extLst>
          </p:cNvPr>
          <p:cNvSpPr txBox="1">
            <a:spLocks/>
          </p:cNvSpPr>
          <p:nvPr/>
        </p:nvSpPr>
        <p:spPr>
          <a:xfrm>
            <a:off x="9260682" y="6689307"/>
            <a:ext cx="2931319" cy="160044"/>
          </a:xfrm>
          <a:prstGeom prst="rect">
            <a:avLst/>
          </a:prstGeom>
        </p:spPr>
        <p:txBody>
          <a:bodyPr vert="horz" wrap="square" lIns="91440" tIns="18288" rIns="91440" bIns="18288" rtlCol="0" anchor="ctr">
            <a:spAutoFit/>
          </a:bodyPr>
          <a:lstStyle>
            <a:defPPr>
              <a:defRPr lang="en-US"/>
            </a:defPPr>
            <a:lvl1pPr marL="0" algn="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645B50">
                    <a:lumMod val="40000"/>
                    <a:lumOff val="60000"/>
                  </a:srgbClr>
                </a:solidFill>
                <a:effectLst/>
                <a:uLnTx/>
                <a:uFillTx/>
                <a:latin typeface="Calibri Light" panose="020F0302020204030204"/>
                <a:ea typeface="+mn-ea"/>
                <a:cs typeface="+mn-cs"/>
              </a:rPr>
              <a:t>© The National Credit Union Foundation 2020. All rights reserved. </a:t>
            </a:r>
          </a:p>
        </p:txBody>
      </p:sp>
    </p:spTree>
    <p:custDataLst>
      <p:tags r:id="rId1"/>
    </p:custDataLst>
    <p:extLst>
      <p:ext uri="{BB962C8B-B14F-4D97-AF65-F5344CB8AC3E}">
        <p14:creationId xmlns:p14="http://schemas.microsoft.com/office/powerpoint/2010/main" val="63694514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5843286" y="521986"/>
            <a:ext cx="665251" cy="12961039"/>
            <a:chOff x="0" y="0"/>
            <a:chExt cx="1330502" cy="25922079"/>
          </a:xfrm>
        </p:grpSpPr>
        <p:grpSp>
          <p:nvGrpSpPr>
            <p:cNvPr id="3" name="Group 3"/>
            <p:cNvGrpSpPr/>
            <p:nvPr/>
          </p:nvGrpSpPr>
          <p:grpSpPr>
            <a:xfrm rot="-10800000">
              <a:off x="0" y="270135"/>
              <a:ext cx="795991" cy="13835247"/>
              <a:chOff x="0" y="0"/>
              <a:chExt cx="177619" cy="3087227"/>
            </a:xfrm>
          </p:grpSpPr>
          <p:sp>
            <p:nvSpPr>
              <p:cNvPr id="4" name="Freeform 4"/>
              <p:cNvSpPr/>
              <p:nvPr/>
            </p:nvSpPr>
            <p:spPr>
              <a:xfrm>
                <a:off x="0" y="0"/>
                <a:ext cx="177619" cy="3087227"/>
              </a:xfrm>
              <a:custGeom>
                <a:avLst/>
                <a:gdLst/>
                <a:ahLst/>
                <a:cxnLst/>
                <a:rect l="l" t="t" r="r" b="b"/>
                <a:pathLst>
                  <a:path w="177619" h="3087227">
                    <a:moveTo>
                      <a:pt x="0" y="0"/>
                    </a:moveTo>
                    <a:lnTo>
                      <a:pt x="177619" y="0"/>
                    </a:lnTo>
                    <a:lnTo>
                      <a:pt x="177619" y="3087227"/>
                    </a:lnTo>
                    <a:lnTo>
                      <a:pt x="0" y="3087227"/>
                    </a:lnTo>
                    <a:close/>
                  </a:path>
                </a:pathLst>
              </a:custGeom>
              <a:solidFill>
                <a:srgbClr val="003462"/>
              </a:solidFill>
            </p:spPr>
            <p:txBody>
              <a:bodyPr/>
              <a:lstStyle/>
              <a:p>
                <a:endParaRPr lang="en-US" sz="1200"/>
              </a:p>
            </p:txBody>
          </p:sp>
          <p:sp>
            <p:nvSpPr>
              <p:cNvPr id="5" name="TextBox 5"/>
              <p:cNvSpPr txBox="1"/>
              <p:nvPr/>
            </p:nvSpPr>
            <p:spPr>
              <a:xfrm>
                <a:off x="0" y="-28575"/>
                <a:ext cx="177619" cy="3115802"/>
              </a:xfrm>
              <a:prstGeom prst="rect">
                <a:avLst/>
              </a:prstGeom>
            </p:spPr>
            <p:txBody>
              <a:bodyPr lIns="24153" tIns="24153" rIns="24153" bIns="24153" rtlCol="0" anchor="ctr"/>
              <a:lstStyle/>
              <a:p>
                <a:pPr algn="ctr">
                  <a:lnSpc>
                    <a:spcPts val="641"/>
                  </a:lnSpc>
                </a:pPr>
                <a:endParaRPr sz="1200"/>
              </a:p>
            </p:txBody>
          </p:sp>
        </p:grpSp>
        <p:sp>
          <p:nvSpPr>
            <p:cNvPr id="6" name="Freeform 6"/>
            <p:cNvSpPr/>
            <p:nvPr/>
          </p:nvSpPr>
          <p:spPr>
            <a:xfrm rot="-10800000">
              <a:off x="0" y="9785874"/>
              <a:ext cx="795991" cy="3457179"/>
            </a:xfrm>
            <a:custGeom>
              <a:avLst/>
              <a:gdLst/>
              <a:ahLst/>
              <a:cxnLst/>
              <a:rect l="l" t="t" r="r" b="b"/>
              <a:pathLst>
                <a:path w="795991" h="3457179">
                  <a:moveTo>
                    <a:pt x="0" y="0"/>
                  </a:moveTo>
                  <a:lnTo>
                    <a:pt x="795991" y="0"/>
                  </a:lnTo>
                  <a:lnTo>
                    <a:pt x="795991" y="3457179"/>
                  </a:lnTo>
                  <a:lnTo>
                    <a:pt x="0" y="3457179"/>
                  </a:lnTo>
                  <a:lnTo>
                    <a:pt x="0" y="0"/>
                  </a:lnTo>
                  <a:close/>
                </a:path>
              </a:pathLst>
            </a:custGeom>
            <a:blipFill>
              <a:blip r:embed="rId2"/>
              <a:stretch>
                <a:fillRect l="-87833" r="-176663"/>
              </a:stretch>
            </a:blipFill>
          </p:spPr>
          <p:txBody>
            <a:bodyPr/>
            <a:lstStyle/>
            <a:p>
              <a:endParaRPr lang="en-US" sz="1200"/>
            </a:p>
          </p:txBody>
        </p:sp>
        <p:sp>
          <p:nvSpPr>
            <p:cNvPr id="7" name="Freeform 7"/>
            <p:cNvSpPr/>
            <p:nvPr/>
          </p:nvSpPr>
          <p:spPr>
            <a:xfrm>
              <a:off x="0" y="7626094"/>
              <a:ext cx="795991" cy="2237767"/>
            </a:xfrm>
            <a:custGeom>
              <a:avLst/>
              <a:gdLst/>
              <a:ahLst/>
              <a:cxnLst/>
              <a:rect l="l" t="t" r="r" b="b"/>
              <a:pathLst>
                <a:path w="795991" h="2237767">
                  <a:moveTo>
                    <a:pt x="0" y="0"/>
                  </a:moveTo>
                  <a:lnTo>
                    <a:pt x="795991" y="0"/>
                  </a:lnTo>
                  <a:lnTo>
                    <a:pt x="795991" y="2237767"/>
                  </a:lnTo>
                  <a:lnTo>
                    <a:pt x="0" y="2237767"/>
                  </a:lnTo>
                  <a:lnTo>
                    <a:pt x="0" y="0"/>
                  </a:lnTo>
                  <a:close/>
                </a:path>
              </a:pathLst>
            </a:custGeom>
            <a:blipFill>
              <a:blip r:embed="rId2"/>
              <a:stretch>
                <a:fillRect l="-127805" r="-124524" b="-49335"/>
              </a:stretch>
            </a:blipFill>
          </p:spPr>
          <p:txBody>
            <a:bodyPr/>
            <a:lstStyle/>
            <a:p>
              <a:endParaRPr lang="en-US" sz="1200"/>
            </a:p>
          </p:txBody>
        </p:sp>
        <p:sp>
          <p:nvSpPr>
            <p:cNvPr id="8" name="Freeform 8"/>
            <p:cNvSpPr/>
            <p:nvPr/>
          </p:nvSpPr>
          <p:spPr>
            <a:xfrm>
              <a:off x="0" y="5943700"/>
              <a:ext cx="795991" cy="1413499"/>
            </a:xfrm>
            <a:custGeom>
              <a:avLst/>
              <a:gdLst/>
              <a:ahLst/>
              <a:cxnLst/>
              <a:rect l="l" t="t" r="r" b="b"/>
              <a:pathLst>
                <a:path w="795991" h="1413499">
                  <a:moveTo>
                    <a:pt x="0" y="0"/>
                  </a:moveTo>
                  <a:lnTo>
                    <a:pt x="795991" y="0"/>
                  </a:lnTo>
                  <a:lnTo>
                    <a:pt x="795991" y="1413499"/>
                  </a:lnTo>
                  <a:lnTo>
                    <a:pt x="0" y="1413499"/>
                  </a:lnTo>
                  <a:lnTo>
                    <a:pt x="0" y="0"/>
                  </a:lnTo>
                  <a:close/>
                </a:path>
              </a:pathLst>
            </a:custGeom>
            <a:blipFill>
              <a:blip r:embed="rId2"/>
              <a:stretch>
                <a:fillRect l="-124410" r="-121192" b="-131905"/>
              </a:stretch>
            </a:blipFill>
          </p:spPr>
          <p:txBody>
            <a:bodyPr/>
            <a:lstStyle/>
            <a:p>
              <a:endParaRPr lang="en-US" sz="1200"/>
            </a:p>
          </p:txBody>
        </p:sp>
        <p:sp>
          <p:nvSpPr>
            <p:cNvPr id="9" name="Freeform 9"/>
            <p:cNvSpPr/>
            <p:nvPr/>
          </p:nvSpPr>
          <p:spPr>
            <a:xfrm>
              <a:off x="0" y="7449424"/>
              <a:ext cx="795991" cy="996957"/>
            </a:xfrm>
            <a:custGeom>
              <a:avLst/>
              <a:gdLst/>
              <a:ahLst/>
              <a:cxnLst/>
              <a:rect l="l" t="t" r="r" b="b"/>
              <a:pathLst>
                <a:path w="795991" h="996957">
                  <a:moveTo>
                    <a:pt x="0" y="0"/>
                  </a:moveTo>
                  <a:lnTo>
                    <a:pt x="795991" y="0"/>
                  </a:lnTo>
                  <a:lnTo>
                    <a:pt x="795991" y="996956"/>
                  </a:lnTo>
                  <a:lnTo>
                    <a:pt x="0" y="996956"/>
                  </a:lnTo>
                  <a:lnTo>
                    <a:pt x="0" y="0"/>
                  </a:lnTo>
                  <a:close/>
                </a:path>
              </a:pathLst>
            </a:custGeom>
            <a:blipFill>
              <a:blip r:embed="rId2"/>
              <a:stretch>
                <a:fillRect l="-134283" t="-247410" r="-130883"/>
              </a:stretch>
            </a:blipFill>
          </p:spPr>
          <p:txBody>
            <a:bodyPr/>
            <a:lstStyle/>
            <a:p>
              <a:endParaRPr lang="en-US" sz="1200"/>
            </a:p>
          </p:txBody>
        </p:sp>
        <p:sp>
          <p:nvSpPr>
            <p:cNvPr id="10" name="Freeform 10"/>
            <p:cNvSpPr/>
            <p:nvPr/>
          </p:nvSpPr>
          <p:spPr>
            <a:xfrm>
              <a:off x="0" y="3705499"/>
              <a:ext cx="795991" cy="3457179"/>
            </a:xfrm>
            <a:custGeom>
              <a:avLst/>
              <a:gdLst/>
              <a:ahLst/>
              <a:cxnLst/>
              <a:rect l="l" t="t" r="r" b="b"/>
              <a:pathLst>
                <a:path w="795991" h="3457179">
                  <a:moveTo>
                    <a:pt x="0" y="0"/>
                  </a:moveTo>
                  <a:lnTo>
                    <a:pt x="795991" y="0"/>
                  </a:lnTo>
                  <a:lnTo>
                    <a:pt x="795991" y="3457178"/>
                  </a:lnTo>
                  <a:lnTo>
                    <a:pt x="0" y="3457178"/>
                  </a:lnTo>
                  <a:lnTo>
                    <a:pt x="0" y="0"/>
                  </a:lnTo>
                  <a:close/>
                </a:path>
              </a:pathLst>
            </a:custGeom>
            <a:blipFill>
              <a:blip r:embed="rId2"/>
              <a:stretch>
                <a:fillRect l="-197046" r="-67450"/>
              </a:stretch>
            </a:blipFill>
          </p:spPr>
          <p:txBody>
            <a:bodyPr/>
            <a:lstStyle/>
            <a:p>
              <a:endParaRPr lang="en-US" sz="1200"/>
            </a:p>
          </p:txBody>
        </p:sp>
        <p:sp>
          <p:nvSpPr>
            <p:cNvPr id="11" name="Freeform 11"/>
            <p:cNvSpPr/>
            <p:nvPr/>
          </p:nvSpPr>
          <p:spPr>
            <a:xfrm>
              <a:off x="0" y="1210810"/>
              <a:ext cx="795991" cy="3457179"/>
            </a:xfrm>
            <a:custGeom>
              <a:avLst/>
              <a:gdLst/>
              <a:ahLst/>
              <a:cxnLst/>
              <a:rect l="l" t="t" r="r" b="b"/>
              <a:pathLst>
                <a:path w="795991" h="3457179">
                  <a:moveTo>
                    <a:pt x="0" y="0"/>
                  </a:moveTo>
                  <a:lnTo>
                    <a:pt x="795991" y="0"/>
                  </a:lnTo>
                  <a:lnTo>
                    <a:pt x="795991" y="3457178"/>
                  </a:lnTo>
                  <a:lnTo>
                    <a:pt x="0" y="3457178"/>
                  </a:lnTo>
                  <a:lnTo>
                    <a:pt x="0" y="0"/>
                  </a:lnTo>
                  <a:close/>
                </a:path>
              </a:pathLst>
            </a:custGeom>
            <a:blipFill>
              <a:blip r:embed="rId2"/>
              <a:stretch>
                <a:fillRect l="-73271" r="-191225"/>
              </a:stretch>
            </a:blipFill>
          </p:spPr>
          <p:txBody>
            <a:bodyPr/>
            <a:lstStyle/>
            <a:p>
              <a:endParaRPr lang="en-US" sz="1200"/>
            </a:p>
          </p:txBody>
        </p:sp>
        <p:sp>
          <p:nvSpPr>
            <p:cNvPr id="12" name="Freeform 12"/>
            <p:cNvSpPr/>
            <p:nvPr/>
          </p:nvSpPr>
          <p:spPr>
            <a:xfrm>
              <a:off x="0" y="0"/>
              <a:ext cx="795991" cy="1490516"/>
            </a:xfrm>
            <a:custGeom>
              <a:avLst/>
              <a:gdLst/>
              <a:ahLst/>
              <a:cxnLst/>
              <a:rect l="l" t="t" r="r" b="b"/>
              <a:pathLst>
                <a:path w="795991" h="1490516">
                  <a:moveTo>
                    <a:pt x="0" y="0"/>
                  </a:moveTo>
                  <a:lnTo>
                    <a:pt x="795991" y="0"/>
                  </a:lnTo>
                  <a:lnTo>
                    <a:pt x="795991" y="1490516"/>
                  </a:lnTo>
                  <a:lnTo>
                    <a:pt x="0" y="1490516"/>
                  </a:lnTo>
                  <a:lnTo>
                    <a:pt x="0" y="0"/>
                  </a:lnTo>
                  <a:close/>
                </a:path>
              </a:pathLst>
            </a:custGeom>
            <a:blipFill>
              <a:blip r:embed="rId2"/>
              <a:stretch>
                <a:fillRect l="-126615" t="-5057" r="-105812" b="-106480"/>
              </a:stretch>
            </a:blipFill>
          </p:spPr>
          <p:txBody>
            <a:bodyPr/>
            <a:lstStyle/>
            <a:p>
              <a:endParaRPr lang="en-US" sz="1200"/>
            </a:p>
          </p:txBody>
        </p:sp>
        <p:grpSp>
          <p:nvGrpSpPr>
            <p:cNvPr id="13" name="Group 13"/>
            <p:cNvGrpSpPr/>
            <p:nvPr/>
          </p:nvGrpSpPr>
          <p:grpSpPr>
            <a:xfrm>
              <a:off x="0" y="13915267"/>
              <a:ext cx="1330502" cy="12006811"/>
              <a:chOff x="0" y="0"/>
              <a:chExt cx="296891" cy="2679226"/>
            </a:xfrm>
          </p:grpSpPr>
          <p:sp>
            <p:nvSpPr>
              <p:cNvPr id="14" name="Freeform 14"/>
              <p:cNvSpPr/>
              <p:nvPr/>
            </p:nvSpPr>
            <p:spPr>
              <a:xfrm>
                <a:off x="0" y="0"/>
                <a:ext cx="296891" cy="2679226"/>
              </a:xfrm>
              <a:custGeom>
                <a:avLst/>
                <a:gdLst/>
                <a:ahLst/>
                <a:cxnLst/>
                <a:rect l="l" t="t" r="r" b="b"/>
                <a:pathLst>
                  <a:path w="296891" h="2679226">
                    <a:moveTo>
                      <a:pt x="0" y="0"/>
                    </a:moveTo>
                    <a:lnTo>
                      <a:pt x="296891" y="0"/>
                    </a:lnTo>
                    <a:lnTo>
                      <a:pt x="296891" y="2679226"/>
                    </a:lnTo>
                    <a:lnTo>
                      <a:pt x="0" y="2679226"/>
                    </a:lnTo>
                    <a:close/>
                  </a:path>
                </a:pathLst>
              </a:custGeom>
              <a:solidFill>
                <a:srgbClr val="003462"/>
              </a:solidFill>
            </p:spPr>
            <p:txBody>
              <a:bodyPr/>
              <a:lstStyle/>
              <a:p>
                <a:endParaRPr lang="en-US" sz="1200"/>
              </a:p>
            </p:txBody>
          </p:sp>
          <p:sp>
            <p:nvSpPr>
              <p:cNvPr id="15" name="TextBox 15"/>
              <p:cNvSpPr txBox="1"/>
              <p:nvPr/>
            </p:nvSpPr>
            <p:spPr>
              <a:xfrm>
                <a:off x="0" y="-28575"/>
                <a:ext cx="296891" cy="2707801"/>
              </a:xfrm>
              <a:prstGeom prst="rect">
                <a:avLst/>
              </a:prstGeom>
            </p:spPr>
            <p:txBody>
              <a:bodyPr lIns="24153" tIns="24153" rIns="24153" bIns="24153" rtlCol="0" anchor="ctr"/>
              <a:lstStyle/>
              <a:p>
                <a:pPr algn="ctr">
                  <a:lnSpc>
                    <a:spcPts val="641"/>
                  </a:lnSpc>
                </a:pPr>
                <a:endParaRPr sz="1200"/>
              </a:p>
            </p:txBody>
          </p:sp>
        </p:grpSp>
        <p:sp>
          <p:nvSpPr>
            <p:cNvPr id="16" name="Freeform 16"/>
            <p:cNvSpPr/>
            <p:nvPr/>
          </p:nvSpPr>
          <p:spPr>
            <a:xfrm>
              <a:off x="0" y="12949161"/>
              <a:ext cx="1330502" cy="3457179"/>
            </a:xfrm>
            <a:custGeom>
              <a:avLst/>
              <a:gdLst/>
              <a:ahLst/>
              <a:cxnLst/>
              <a:rect l="l" t="t" r="r" b="b"/>
              <a:pathLst>
                <a:path w="1330502" h="3457179">
                  <a:moveTo>
                    <a:pt x="0" y="0"/>
                  </a:moveTo>
                  <a:lnTo>
                    <a:pt x="1330502" y="0"/>
                  </a:lnTo>
                  <a:lnTo>
                    <a:pt x="1330502" y="3457178"/>
                  </a:lnTo>
                  <a:lnTo>
                    <a:pt x="0" y="3457178"/>
                  </a:lnTo>
                  <a:lnTo>
                    <a:pt x="0" y="0"/>
                  </a:lnTo>
                  <a:close/>
                </a:path>
              </a:pathLst>
            </a:custGeom>
            <a:blipFill>
              <a:blip r:embed="rId2"/>
              <a:stretch>
                <a:fillRect l="-32460" r="-85604"/>
              </a:stretch>
            </a:blipFill>
          </p:spPr>
          <p:txBody>
            <a:bodyPr/>
            <a:lstStyle/>
            <a:p>
              <a:endParaRPr lang="en-US" sz="1200"/>
            </a:p>
          </p:txBody>
        </p:sp>
        <p:sp>
          <p:nvSpPr>
            <p:cNvPr id="17" name="Freeform 17"/>
            <p:cNvSpPr/>
            <p:nvPr/>
          </p:nvSpPr>
          <p:spPr>
            <a:xfrm rot="-10800000">
              <a:off x="0" y="16328353"/>
              <a:ext cx="1330502" cy="2237767"/>
            </a:xfrm>
            <a:custGeom>
              <a:avLst/>
              <a:gdLst/>
              <a:ahLst/>
              <a:cxnLst/>
              <a:rect l="l" t="t" r="r" b="b"/>
              <a:pathLst>
                <a:path w="1330502" h="2237767">
                  <a:moveTo>
                    <a:pt x="0" y="0"/>
                  </a:moveTo>
                  <a:lnTo>
                    <a:pt x="1330502" y="0"/>
                  </a:lnTo>
                  <a:lnTo>
                    <a:pt x="1330502" y="2237767"/>
                  </a:lnTo>
                  <a:lnTo>
                    <a:pt x="0" y="2237767"/>
                  </a:lnTo>
                  <a:lnTo>
                    <a:pt x="0" y="0"/>
                  </a:lnTo>
                  <a:close/>
                </a:path>
              </a:pathLst>
            </a:custGeom>
            <a:blipFill>
              <a:blip r:embed="rId2"/>
              <a:stretch>
                <a:fillRect l="-56374" r="-54411" b="-49335"/>
              </a:stretch>
            </a:blipFill>
          </p:spPr>
          <p:txBody>
            <a:bodyPr/>
            <a:lstStyle/>
            <a:p>
              <a:endParaRPr lang="en-US" sz="1200"/>
            </a:p>
          </p:txBody>
        </p:sp>
        <p:sp>
          <p:nvSpPr>
            <p:cNvPr id="18" name="Freeform 18"/>
            <p:cNvSpPr/>
            <p:nvPr/>
          </p:nvSpPr>
          <p:spPr>
            <a:xfrm rot="-10800000">
              <a:off x="0" y="18835015"/>
              <a:ext cx="1330502" cy="1413499"/>
            </a:xfrm>
            <a:custGeom>
              <a:avLst/>
              <a:gdLst/>
              <a:ahLst/>
              <a:cxnLst/>
              <a:rect l="l" t="t" r="r" b="b"/>
              <a:pathLst>
                <a:path w="1330502" h="1413499">
                  <a:moveTo>
                    <a:pt x="0" y="0"/>
                  </a:moveTo>
                  <a:lnTo>
                    <a:pt x="1330502" y="0"/>
                  </a:lnTo>
                  <a:lnTo>
                    <a:pt x="1330502" y="1413499"/>
                  </a:lnTo>
                  <a:lnTo>
                    <a:pt x="0" y="1413499"/>
                  </a:lnTo>
                  <a:lnTo>
                    <a:pt x="0" y="0"/>
                  </a:lnTo>
                  <a:close/>
                </a:path>
              </a:pathLst>
            </a:custGeom>
            <a:blipFill>
              <a:blip r:embed="rId2"/>
              <a:stretch>
                <a:fillRect l="-54343" r="-52418" b="-131905"/>
              </a:stretch>
            </a:blipFill>
          </p:spPr>
          <p:txBody>
            <a:bodyPr/>
            <a:lstStyle/>
            <a:p>
              <a:endParaRPr lang="en-US" sz="1200"/>
            </a:p>
          </p:txBody>
        </p:sp>
        <p:sp>
          <p:nvSpPr>
            <p:cNvPr id="19" name="Freeform 19"/>
            <p:cNvSpPr/>
            <p:nvPr/>
          </p:nvSpPr>
          <p:spPr>
            <a:xfrm rot="-10800000">
              <a:off x="0" y="17745833"/>
              <a:ext cx="1330502" cy="996957"/>
            </a:xfrm>
            <a:custGeom>
              <a:avLst/>
              <a:gdLst/>
              <a:ahLst/>
              <a:cxnLst/>
              <a:rect l="l" t="t" r="r" b="b"/>
              <a:pathLst>
                <a:path w="1330502" h="996957">
                  <a:moveTo>
                    <a:pt x="0" y="0"/>
                  </a:moveTo>
                  <a:lnTo>
                    <a:pt x="1330502" y="0"/>
                  </a:lnTo>
                  <a:lnTo>
                    <a:pt x="1330502" y="996957"/>
                  </a:lnTo>
                  <a:lnTo>
                    <a:pt x="0" y="996957"/>
                  </a:lnTo>
                  <a:lnTo>
                    <a:pt x="0" y="0"/>
                  </a:lnTo>
                  <a:close/>
                </a:path>
              </a:pathLst>
            </a:custGeom>
            <a:blipFill>
              <a:blip r:embed="rId2"/>
              <a:stretch>
                <a:fillRect l="-60250" t="-247410" r="-58215"/>
              </a:stretch>
            </a:blipFill>
          </p:spPr>
          <p:txBody>
            <a:bodyPr/>
            <a:lstStyle/>
            <a:p>
              <a:endParaRPr lang="en-US" sz="1200"/>
            </a:p>
          </p:txBody>
        </p:sp>
        <p:sp>
          <p:nvSpPr>
            <p:cNvPr id="20" name="Freeform 20"/>
            <p:cNvSpPr/>
            <p:nvPr/>
          </p:nvSpPr>
          <p:spPr>
            <a:xfrm rot="-10800000">
              <a:off x="0" y="19029536"/>
              <a:ext cx="1330502" cy="3457179"/>
            </a:xfrm>
            <a:custGeom>
              <a:avLst/>
              <a:gdLst/>
              <a:ahLst/>
              <a:cxnLst/>
              <a:rect l="l" t="t" r="r" b="b"/>
              <a:pathLst>
                <a:path w="1330502" h="3457179">
                  <a:moveTo>
                    <a:pt x="0" y="0"/>
                  </a:moveTo>
                  <a:lnTo>
                    <a:pt x="1330502" y="0"/>
                  </a:lnTo>
                  <a:lnTo>
                    <a:pt x="1330502" y="3457179"/>
                  </a:lnTo>
                  <a:lnTo>
                    <a:pt x="0" y="3457179"/>
                  </a:lnTo>
                  <a:lnTo>
                    <a:pt x="0" y="0"/>
                  </a:lnTo>
                  <a:close/>
                </a:path>
              </a:pathLst>
            </a:custGeom>
            <a:blipFill>
              <a:blip r:embed="rId2"/>
              <a:stretch>
                <a:fillRect l="-97799" r="-20266"/>
              </a:stretch>
            </a:blipFill>
          </p:spPr>
          <p:txBody>
            <a:bodyPr/>
            <a:lstStyle/>
            <a:p>
              <a:endParaRPr lang="en-US" sz="1200"/>
            </a:p>
          </p:txBody>
        </p:sp>
        <p:sp>
          <p:nvSpPr>
            <p:cNvPr id="21" name="Freeform 21"/>
            <p:cNvSpPr/>
            <p:nvPr/>
          </p:nvSpPr>
          <p:spPr>
            <a:xfrm rot="-10800000">
              <a:off x="0" y="21524225"/>
              <a:ext cx="1330502" cy="3457179"/>
            </a:xfrm>
            <a:custGeom>
              <a:avLst/>
              <a:gdLst/>
              <a:ahLst/>
              <a:cxnLst/>
              <a:rect l="l" t="t" r="r" b="b"/>
              <a:pathLst>
                <a:path w="1330502" h="3457179">
                  <a:moveTo>
                    <a:pt x="0" y="0"/>
                  </a:moveTo>
                  <a:lnTo>
                    <a:pt x="1330502" y="0"/>
                  </a:lnTo>
                  <a:lnTo>
                    <a:pt x="1330502" y="3457179"/>
                  </a:lnTo>
                  <a:lnTo>
                    <a:pt x="0" y="3457179"/>
                  </a:lnTo>
                  <a:lnTo>
                    <a:pt x="0" y="0"/>
                  </a:lnTo>
                  <a:close/>
                </a:path>
              </a:pathLst>
            </a:custGeom>
            <a:blipFill>
              <a:blip r:embed="rId2"/>
              <a:stretch>
                <a:fillRect l="-23748" r="-94316"/>
              </a:stretch>
            </a:blipFill>
          </p:spPr>
          <p:txBody>
            <a:bodyPr/>
            <a:lstStyle/>
            <a:p>
              <a:endParaRPr lang="en-US" sz="1200"/>
            </a:p>
          </p:txBody>
        </p:sp>
      </p:grpSp>
      <p:sp>
        <p:nvSpPr>
          <p:cNvPr id="22" name="TextBox 22"/>
          <p:cNvSpPr txBox="1"/>
          <p:nvPr/>
        </p:nvSpPr>
        <p:spPr>
          <a:xfrm>
            <a:off x="5604653" y="2340033"/>
            <a:ext cx="5241815" cy="1181734"/>
          </a:xfrm>
          <a:prstGeom prst="rect">
            <a:avLst/>
          </a:prstGeom>
        </p:spPr>
        <p:txBody>
          <a:bodyPr lIns="0" tIns="0" rIns="0" bIns="0" rtlCol="0" anchor="t">
            <a:spAutoFit/>
          </a:bodyPr>
          <a:lstStyle/>
          <a:p>
            <a:pPr algn="just">
              <a:lnSpc>
                <a:spcPts val="10081"/>
              </a:lnSpc>
            </a:pPr>
            <a:r>
              <a:rPr lang="en-US" sz="7200" b="1">
                <a:solidFill>
                  <a:srgbClr val="003462"/>
                </a:solidFill>
                <a:latin typeface="Montserrat Heavy"/>
                <a:ea typeface="Montserrat Heavy"/>
                <a:cs typeface="Montserrat Heavy"/>
                <a:sym typeface="Montserrat Heavy"/>
              </a:rPr>
              <a:t>WELCOME</a:t>
            </a:r>
          </a:p>
        </p:txBody>
      </p:sp>
      <p:sp>
        <p:nvSpPr>
          <p:cNvPr id="23" name="TextBox 23"/>
          <p:cNvSpPr txBox="1"/>
          <p:nvPr/>
        </p:nvSpPr>
        <p:spPr>
          <a:xfrm>
            <a:off x="5630053" y="3395387"/>
            <a:ext cx="5109567" cy="809965"/>
          </a:xfrm>
          <a:prstGeom prst="rect">
            <a:avLst/>
          </a:prstGeom>
        </p:spPr>
        <p:txBody>
          <a:bodyPr lIns="0" tIns="0" rIns="0" bIns="0" rtlCol="0" anchor="t">
            <a:spAutoFit/>
          </a:bodyPr>
          <a:lstStyle/>
          <a:p>
            <a:pPr>
              <a:lnSpc>
                <a:spcPts val="3326"/>
              </a:lnSpc>
            </a:pPr>
            <a:r>
              <a:rPr lang="en-US" sz="2375" b="1">
                <a:solidFill>
                  <a:srgbClr val="009899"/>
                </a:solidFill>
                <a:latin typeface="Avenir Bold"/>
                <a:ea typeface="Avenir Bold"/>
                <a:cs typeface="Avenir Bold"/>
                <a:sym typeface="Avenir Bold"/>
              </a:rPr>
              <a:t>Josie Ellis</a:t>
            </a:r>
          </a:p>
          <a:p>
            <a:pPr>
              <a:lnSpc>
                <a:spcPts val="3326"/>
              </a:lnSpc>
              <a:spcBef>
                <a:spcPct val="0"/>
              </a:spcBef>
            </a:pPr>
            <a:r>
              <a:rPr lang="en-US" sz="2375">
                <a:solidFill>
                  <a:srgbClr val="009899"/>
                </a:solidFill>
                <a:latin typeface="Avenir"/>
                <a:ea typeface="Avenir"/>
                <a:cs typeface="Avenir"/>
                <a:sym typeface="Avenir"/>
              </a:rPr>
              <a:t>Advocacy Communications Specialist </a:t>
            </a:r>
          </a:p>
        </p:txBody>
      </p:sp>
      <p:sp>
        <p:nvSpPr>
          <p:cNvPr id="24" name="TextBox 24"/>
          <p:cNvSpPr txBox="1"/>
          <p:nvPr/>
        </p:nvSpPr>
        <p:spPr>
          <a:xfrm>
            <a:off x="5630052" y="4173240"/>
            <a:ext cx="3890897" cy="386773"/>
          </a:xfrm>
          <a:prstGeom prst="rect">
            <a:avLst/>
          </a:prstGeom>
        </p:spPr>
        <p:txBody>
          <a:bodyPr lIns="0" tIns="0" rIns="0" bIns="0" rtlCol="0" anchor="t">
            <a:spAutoFit/>
          </a:bodyPr>
          <a:lstStyle/>
          <a:p>
            <a:pPr>
              <a:lnSpc>
                <a:spcPts val="3326"/>
              </a:lnSpc>
              <a:spcBef>
                <a:spcPct val="0"/>
              </a:spcBef>
            </a:pPr>
            <a:r>
              <a:rPr lang="en-US" sz="2375">
                <a:solidFill>
                  <a:srgbClr val="009899"/>
                </a:solidFill>
                <a:latin typeface="Avenir"/>
                <a:ea typeface="Avenir"/>
                <a:cs typeface="Avenir"/>
                <a:sym typeface="Avenir"/>
              </a:rPr>
              <a:t>The League of Credit Unions</a:t>
            </a:r>
          </a:p>
        </p:txBody>
      </p:sp>
      <p:grpSp>
        <p:nvGrpSpPr>
          <p:cNvPr id="25" name="Group 25"/>
          <p:cNvGrpSpPr/>
          <p:nvPr/>
        </p:nvGrpSpPr>
        <p:grpSpPr>
          <a:xfrm>
            <a:off x="2194445" y="1958140"/>
            <a:ext cx="3188498" cy="3230105"/>
            <a:chOff x="0" y="0"/>
            <a:chExt cx="6376996" cy="6460210"/>
          </a:xfrm>
        </p:grpSpPr>
        <p:grpSp>
          <p:nvGrpSpPr>
            <p:cNvPr id="26" name="Group 26"/>
            <p:cNvGrpSpPr/>
            <p:nvPr/>
          </p:nvGrpSpPr>
          <p:grpSpPr>
            <a:xfrm>
              <a:off x="0" y="0"/>
              <a:ext cx="6376996" cy="6460210"/>
              <a:chOff x="0" y="0"/>
              <a:chExt cx="955705" cy="968176"/>
            </a:xfrm>
          </p:grpSpPr>
          <p:sp>
            <p:nvSpPr>
              <p:cNvPr id="27" name="Freeform 27"/>
              <p:cNvSpPr/>
              <p:nvPr/>
            </p:nvSpPr>
            <p:spPr>
              <a:xfrm>
                <a:off x="0" y="0"/>
                <a:ext cx="955705" cy="968176"/>
              </a:xfrm>
              <a:custGeom>
                <a:avLst/>
                <a:gdLst/>
                <a:ahLst/>
                <a:cxnLst/>
                <a:rect l="l" t="t" r="r" b="b"/>
                <a:pathLst>
                  <a:path w="955705" h="968176">
                    <a:moveTo>
                      <a:pt x="477853" y="0"/>
                    </a:moveTo>
                    <a:cubicBezTo>
                      <a:pt x="213942" y="0"/>
                      <a:pt x="0" y="216734"/>
                      <a:pt x="0" y="484088"/>
                    </a:cubicBezTo>
                    <a:cubicBezTo>
                      <a:pt x="0" y="751443"/>
                      <a:pt x="213942" y="968176"/>
                      <a:pt x="477853" y="968176"/>
                    </a:cubicBezTo>
                    <a:cubicBezTo>
                      <a:pt x="741763" y="968176"/>
                      <a:pt x="955705" y="751443"/>
                      <a:pt x="955705" y="484088"/>
                    </a:cubicBezTo>
                    <a:cubicBezTo>
                      <a:pt x="955705" y="216734"/>
                      <a:pt x="741763" y="0"/>
                      <a:pt x="477853" y="0"/>
                    </a:cubicBezTo>
                    <a:close/>
                  </a:path>
                </a:pathLst>
              </a:custGeom>
              <a:solidFill>
                <a:srgbClr val="0099D0"/>
              </a:solidFill>
            </p:spPr>
            <p:txBody>
              <a:bodyPr/>
              <a:lstStyle/>
              <a:p>
                <a:endParaRPr lang="en-US" sz="1200"/>
              </a:p>
            </p:txBody>
          </p:sp>
          <p:sp>
            <p:nvSpPr>
              <p:cNvPr id="28" name="TextBox 28"/>
              <p:cNvSpPr txBox="1"/>
              <p:nvPr/>
            </p:nvSpPr>
            <p:spPr>
              <a:xfrm>
                <a:off x="89597" y="33617"/>
                <a:ext cx="776511" cy="843793"/>
              </a:xfrm>
              <a:prstGeom prst="rect">
                <a:avLst/>
              </a:prstGeom>
            </p:spPr>
            <p:txBody>
              <a:bodyPr lIns="31631" tIns="31631" rIns="31631" bIns="31631" rtlCol="0" anchor="ctr"/>
              <a:lstStyle/>
              <a:p>
                <a:pPr algn="ctr">
                  <a:lnSpc>
                    <a:spcPts val="1199"/>
                  </a:lnSpc>
                </a:pPr>
                <a:endParaRPr sz="1200"/>
              </a:p>
            </p:txBody>
          </p:sp>
        </p:grpSp>
        <p:grpSp>
          <p:nvGrpSpPr>
            <p:cNvPr id="29" name="Group 29"/>
            <p:cNvGrpSpPr/>
            <p:nvPr/>
          </p:nvGrpSpPr>
          <p:grpSpPr>
            <a:xfrm>
              <a:off x="262238" y="336431"/>
              <a:ext cx="5852519" cy="5852519"/>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b="-17773"/>
                </a:stretch>
              </a:blipFill>
            </p:spPr>
            <p:txBody>
              <a:bodyPr/>
              <a:lstStyle/>
              <a:p>
                <a:endParaRPr lang="en-US" sz="1200"/>
              </a:p>
            </p:txBody>
          </p:sp>
        </p:gr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Credit Union Difference Generic.mp4">
            <a:hlinkClick r:id="" action="ppaction://media"/>
            <a:extLst>
              <a:ext uri="{FF2B5EF4-FFF2-40B4-BE49-F238E27FC236}">
                <a16:creationId xmlns:a16="http://schemas.microsoft.com/office/drawing/2014/main" id="{F8562333-E04B-6576-E245-1DB2F9B9FD5A}"/>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sz="12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EFF3BF51-56B4-DB1D-A5A7-92C3A4310A0E}"/>
              </a:ext>
            </a:extLst>
          </p:cNvPr>
          <p:cNvSpPr txBox="1">
            <a:spLocks/>
          </p:cNvSpPr>
          <p:nvPr/>
        </p:nvSpPr>
        <p:spPr>
          <a:xfrm>
            <a:off x="5756597" y="409860"/>
            <a:ext cx="6580957"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bg1"/>
                </a:solidFill>
                <a:latin typeface="Montserrat" pitchFamily="2" charset="0"/>
                <a:ea typeface="+mn-lt"/>
                <a:cs typeface="+mn-lt"/>
              </a:rPr>
              <a:t>Get the most out of your experience with The League Events app and gain digital access to:</a:t>
            </a:r>
            <a:endParaRPr lang="en-US" sz="3600" dirty="0">
              <a:latin typeface="Montserrat" pitchFamily="2" charset="0"/>
            </a:endParaRPr>
          </a:p>
          <a:p>
            <a:pPr algn="r">
              <a:lnSpc>
                <a:spcPts val="3779"/>
              </a:lnSpc>
            </a:pPr>
            <a:endParaRPr lang="en-US" sz="1400" b="1" dirty="0">
              <a:solidFill>
                <a:schemeClr val="bg1"/>
              </a:solidFill>
              <a:latin typeface="Source Sans Pro Black"/>
              <a:ea typeface="Source Sans Pro Black"/>
              <a:cs typeface="FUTURA MEDIUM"/>
            </a:endParaRPr>
          </a:p>
        </p:txBody>
      </p:sp>
      <p:sp>
        <p:nvSpPr>
          <p:cNvPr id="3" name="Content Placeholder 4">
            <a:extLst>
              <a:ext uri="{FF2B5EF4-FFF2-40B4-BE49-F238E27FC236}">
                <a16:creationId xmlns:a16="http://schemas.microsoft.com/office/drawing/2014/main" id="{0048EAF5-9D0A-1F25-357B-C10D786E6B1A}"/>
              </a:ext>
            </a:extLst>
          </p:cNvPr>
          <p:cNvSpPr txBox="1">
            <a:spLocks/>
          </p:cNvSpPr>
          <p:nvPr/>
        </p:nvSpPr>
        <p:spPr>
          <a:xfrm>
            <a:off x="5756597" y="2653277"/>
            <a:ext cx="7596131"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1"/>
                </a:solidFill>
                <a:latin typeface="Avenir Book"/>
                <a:ea typeface="+mn-lt"/>
                <a:cs typeface="+mn-lt"/>
              </a:rPr>
              <a:t>Agenda</a:t>
            </a:r>
            <a:endParaRPr lang="en-US" sz="2400" dirty="0">
              <a:solidFill>
                <a:schemeClr val="bg1"/>
              </a:solidFill>
              <a:latin typeface="Avenir Book"/>
            </a:endParaRPr>
          </a:p>
          <a:p>
            <a:r>
              <a:rPr lang="en-US" sz="2400" dirty="0">
                <a:solidFill>
                  <a:schemeClr val="bg1"/>
                </a:solidFill>
                <a:latin typeface="Avenir Book"/>
                <a:ea typeface="+mn-lt"/>
                <a:cs typeface="+mn-lt"/>
              </a:rPr>
              <a:t>Attendee Lists</a:t>
            </a:r>
          </a:p>
          <a:p>
            <a:r>
              <a:rPr lang="en-US" sz="2400" dirty="0">
                <a:solidFill>
                  <a:schemeClr val="bg1"/>
                </a:solidFill>
                <a:latin typeface="Avenir Book"/>
                <a:ea typeface="+mn-lt"/>
                <a:cs typeface="+mn-lt"/>
              </a:rPr>
              <a:t>Speaker Bios</a:t>
            </a:r>
          </a:p>
          <a:p>
            <a:r>
              <a:rPr lang="en-US" sz="2400" dirty="0">
                <a:solidFill>
                  <a:schemeClr val="bg1"/>
                </a:solidFill>
                <a:latin typeface="Avenir Book"/>
                <a:ea typeface="+mn-lt"/>
                <a:cs typeface="+mn-lt"/>
              </a:rPr>
              <a:t>Legislative Issues</a:t>
            </a:r>
          </a:p>
          <a:p>
            <a:r>
              <a:rPr lang="en-US" sz="2400" dirty="0">
                <a:solidFill>
                  <a:schemeClr val="bg1"/>
                </a:solidFill>
                <a:latin typeface="Avenir Book"/>
                <a:ea typeface="+mn-lt"/>
                <a:cs typeface="+mn-lt"/>
              </a:rPr>
              <a:t>Maps</a:t>
            </a:r>
          </a:p>
          <a:p>
            <a:r>
              <a:rPr lang="en-US" sz="2400" dirty="0">
                <a:solidFill>
                  <a:schemeClr val="bg1"/>
                </a:solidFill>
                <a:latin typeface="Avenir Book"/>
                <a:ea typeface="+mn-lt"/>
                <a:cs typeface="+mn-lt"/>
              </a:rPr>
              <a:t>Nearby Restaurants</a:t>
            </a:r>
          </a:p>
          <a:p>
            <a:r>
              <a:rPr lang="en-US" sz="2400" dirty="0">
                <a:solidFill>
                  <a:schemeClr val="bg1"/>
                </a:solidFill>
                <a:latin typeface="Avenir Book"/>
                <a:ea typeface="+mn-lt"/>
                <a:cs typeface="+mn-lt"/>
              </a:rPr>
              <a:t>Photo Sharing</a:t>
            </a:r>
            <a:r>
              <a:rPr lang="en-US" dirty="0">
                <a:solidFill>
                  <a:schemeClr val="bg1"/>
                </a:solidFill>
                <a:latin typeface="Avenir Book"/>
                <a:ea typeface="+mn-lt"/>
                <a:cs typeface="+mn-lt"/>
              </a:rPr>
              <a:t> </a:t>
            </a:r>
          </a:p>
          <a:p>
            <a:pPr marL="0" indent="0">
              <a:buNone/>
            </a:pPr>
            <a:endParaRPr lang="en-US" b="1" dirty="0">
              <a:solidFill>
                <a:schemeClr val="bg1"/>
              </a:solidFill>
              <a:ea typeface="+mn-lt"/>
              <a:cs typeface="+mn-lt"/>
            </a:endParaRPr>
          </a:p>
          <a:p>
            <a:pPr marL="0" indent="0">
              <a:buNone/>
            </a:pPr>
            <a:endParaRPr lang="en-US" dirty="0">
              <a:solidFill>
                <a:schemeClr val="bg1"/>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2972480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010523" y="6033285"/>
            <a:ext cx="2181477" cy="636595"/>
          </a:xfrm>
          <a:custGeom>
            <a:avLst/>
            <a:gdLst/>
            <a:ahLst/>
            <a:cxnLst/>
            <a:rect l="l" t="t" r="r" b="b"/>
            <a:pathLst>
              <a:path w="3272216" h="954892">
                <a:moveTo>
                  <a:pt x="0" y="0"/>
                </a:moveTo>
                <a:lnTo>
                  <a:pt x="3272216" y="0"/>
                </a:lnTo>
                <a:lnTo>
                  <a:pt x="3272216" y="954892"/>
                </a:lnTo>
                <a:lnTo>
                  <a:pt x="0" y="954892"/>
                </a:lnTo>
                <a:lnTo>
                  <a:pt x="0" y="0"/>
                </a:lnTo>
                <a:close/>
              </a:path>
            </a:pathLst>
          </a:custGeom>
          <a:blipFill>
            <a:blip r:embed="rId2"/>
            <a:stretch>
              <a:fillRect/>
            </a:stretch>
          </a:blipFill>
        </p:spPr>
        <p:txBody>
          <a:bodyPr/>
          <a:lstStyle/>
          <a:p>
            <a:endParaRPr lang="en-US" sz="1200"/>
          </a:p>
        </p:txBody>
      </p:sp>
      <p:grpSp>
        <p:nvGrpSpPr>
          <p:cNvPr id="3" name="Group 3"/>
          <p:cNvGrpSpPr/>
          <p:nvPr/>
        </p:nvGrpSpPr>
        <p:grpSpPr>
          <a:xfrm rot="5400000">
            <a:off x="5843286" y="521986"/>
            <a:ext cx="665251" cy="12961039"/>
            <a:chOff x="0" y="0"/>
            <a:chExt cx="1330502" cy="25922079"/>
          </a:xfrm>
        </p:grpSpPr>
        <p:grpSp>
          <p:nvGrpSpPr>
            <p:cNvPr id="4" name="Group 4"/>
            <p:cNvGrpSpPr/>
            <p:nvPr/>
          </p:nvGrpSpPr>
          <p:grpSpPr>
            <a:xfrm rot="-10800000">
              <a:off x="0" y="270135"/>
              <a:ext cx="795991" cy="13835247"/>
              <a:chOff x="0" y="0"/>
              <a:chExt cx="177619" cy="3087227"/>
            </a:xfrm>
          </p:grpSpPr>
          <p:sp>
            <p:nvSpPr>
              <p:cNvPr id="5" name="Freeform 5"/>
              <p:cNvSpPr/>
              <p:nvPr/>
            </p:nvSpPr>
            <p:spPr>
              <a:xfrm>
                <a:off x="0" y="0"/>
                <a:ext cx="177619" cy="3087227"/>
              </a:xfrm>
              <a:custGeom>
                <a:avLst/>
                <a:gdLst/>
                <a:ahLst/>
                <a:cxnLst/>
                <a:rect l="l" t="t" r="r" b="b"/>
                <a:pathLst>
                  <a:path w="177619" h="3087227">
                    <a:moveTo>
                      <a:pt x="0" y="0"/>
                    </a:moveTo>
                    <a:lnTo>
                      <a:pt x="177619" y="0"/>
                    </a:lnTo>
                    <a:lnTo>
                      <a:pt x="177619" y="3087227"/>
                    </a:lnTo>
                    <a:lnTo>
                      <a:pt x="0" y="3087227"/>
                    </a:lnTo>
                    <a:close/>
                  </a:path>
                </a:pathLst>
              </a:custGeom>
              <a:solidFill>
                <a:srgbClr val="003462"/>
              </a:solidFill>
            </p:spPr>
            <p:txBody>
              <a:bodyPr/>
              <a:lstStyle/>
              <a:p>
                <a:endParaRPr lang="en-US" sz="1200"/>
              </a:p>
            </p:txBody>
          </p:sp>
          <p:sp>
            <p:nvSpPr>
              <p:cNvPr id="6" name="TextBox 6"/>
              <p:cNvSpPr txBox="1"/>
              <p:nvPr/>
            </p:nvSpPr>
            <p:spPr>
              <a:xfrm>
                <a:off x="0" y="-28575"/>
                <a:ext cx="177619" cy="3115802"/>
              </a:xfrm>
              <a:prstGeom prst="rect">
                <a:avLst/>
              </a:prstGeom>
            </p:spPr>
            <p:txBody>
              <a:bodyPr lIns="24153" tIns="24153" rIns="24153" bIns="24153" rtlCol="0" anchor="ctr"/>
              <a:lstStyle/>
              <a:p>
                <a:pPr algn="ctr">
                  <a:lnSpc>
                    <a:spcPts val="641"/>
                  </a:lnSpc>
                </a:pPr>
                <a:endParaRPr sz="1200"/>
              </a:p>
            </p:txBody>
          </p:sp>
        </p:grpSp>
        <p:sp>
          <p:nvSpPr>
            <p:cNvPr id="7" name="Freeform 7"/>
            <p:cNvSpPr/>
            <p:nvPr/>
          </p:nvSpPr>
          <p:spPr>
            <a:xfrm rot="-10800000">
              <a:off x="0" y="9785874"/>
              <a:ext cx="795991" cy="3457179"/>
            </a:xfrm>
            <a:custGeom>
              <a:avLst/>
              <a:gdLst/>
              <a:ahLst/>
              <a:cxnLst/>
              <a:rect l="l" t="t" r="r" b="b"/>
              <a:pathLst>
                <a:path w="795991" h="3457179">
                  <a:moveTo>
                    <a:pt x="0" y="0"/>
                  </a:moveTo>
                  <a:lnTo>
                    <a:pt x="795991" y="0"/>
                  </a:lnTo>
                  <a:lnTo>
                    <a:pt x="795991" y="3457179"/>
                  </a:lnTo>
                  <a:lnTo>
                    <a:pt x="0" y="3457179"/>
                  </a:lnTo>
                  <a:lnTo>
                    <a:pt x="0" y="0"/>
                  </a:lnTo>
                  <a:close/>
                </a:path>
              </a:pathLst>
            </a:custGeom>
            <a:blipFill>
              <a:blip r:embed="rId3"/>
              <a:stretch>
                <a:fillRect l="-87833" r="-176663"/>
              </a:stretch>
            </a:blipFill>
          </p:spPr>
          <p:txBody>
            <a:bodyPr/>
            <a:lstStyle/>
            <a:p>
              <a:endParaRPr lang="en-US" sz="1200"/>
            </a:p>
          </p:txBody>
        </p:sp>
        <p:sp>
          <p:nvSpPr>
            <p:cNvPr id="8" name="Freeform 8"/>
            <p:cNvSpPr/>
            <p:nvPr/>
          </p:nvSpPr>
          <p:spPr>
            <a:xfrm>
              <a:off x="0" y="7626094"/>
              <a:ext cx="795991" cy="2237767"/>
            </a:xfrm>
            <a:custGeom>
              <a:avLst/>
              <a:gdLst/>
              <a:ahLst/>
              <a:cxnLst/>
              <a:rect l="l" t="t" r="r" b="b"/>
              <a:pathLst>
                <a:path w="795991" h="2237767">
                  <a:moveTo>
                    <a:pt x="0" y="0"/>
                  </a:moveTo>
                  <a:lnTo>
                    <a:pt x="795991" y="0"/>
                  </a:lnTo>
                  <a:lnTo>
                    <a:pt x="795991" y="2237767"/>
                  </a:lnTo>
                  <a:lnTo>
                    <a:pt x="0" y="2237767"/>
                  </a:lnTo>
                  <a:lnTo>
                    <a:pt x="0" y="0"/>
                  </a:lnTo>
                  <a:close/>
                </a:path>
              </a:pathLst>
            </a:custGeom>
            <a:blipFill>
              <a:blip r:embed="rId3"/>
              <a:stretch>
                <a:fillRect l="-127805" r="-124524" b="-49335"/>
              </a:stretch>
            </a:blipFill>
          </p:spPr>
          <p:txBody>
            <a:bodyPr/>
            <a:lstStyle/>
            <a:p>
              <a:endParaRPr lang="en-US" sz="1200"/>
            </a:p>
          </p:txBody>
        </p:sp>
        <p:sp>
          <p:nvSpPr>
            <p:cNvPr id="9" name="Freeform 9"/>
            <p:cNvSpPr/>
            <p:nvPr/>
          </p:nvSpPr>
          <p:spPr>
            <a:xfrm>
              <a:off x="0" y="5943700"/>
              <a:ext cx="795991" cy="1413499"/>
            </a:xfrm>
            <a:custGeom>
              <a:avLst/>
              <a:gdLst/>
              <a:ahLst/>
              <a:cxnLst/>
              <a:rect l="l" t="t" r="r" b="b"/>
              <a:pathLst>
                <a:path w="795991" h="1413499">
                  <a:moveTo>
                    <a:pt x="0" y="0"/>
                  </a:moveTo>
                  <a:lnTo>
                    <a:pt x="795991" y="0"/>
                  </a:lnTo>
                  <a:lnTo>
                    <a:pt x="795991" y="1413499"/>
                  </a:lnTo>
                  <a:lnTo>
                    <a:pt x="0" y="1413499"/>
                  </a:lnTo>
                  <a:lnTo>
                    <a:pt x="0" y="0"/>
                  </a:lnTo>
                  <a:close/>
                </a:path>
              </a:pathLst>
            </a:custGeom>
            <a:blipFill>
              <a:blip r:embed="rId3"/>
              <a:stretch>
                <a:fillRect l="-124410" r="-121192" b="-131905"/>
              </a:stretch>
            </a:blipFill>
          </p:spPr>
          <p:txBody>
            <a:bodyPr/>
            <a:lstStyle/>
            <a:p>
              <a:endParaRPr lang="en-US" sz="1200"/>
            </a:p>
          </p:txBody>
        </p:sp>
        <p:sp>
          <p:nvSpPr>
            <p:cNvPr id="10" name="Freeform 10"/>
            <p:cNvSpPr/>
            <p:nvPr/>
          </p:nvSpPr>
          <p:spPr>
            <a:xfrm>
              <a:off x="0" y="7449424"/>
              <a:ext cx="795991" cy="996957"/>
            </a:xfrm>
            <a:custGeom>
              <a:avLst/>
              <a:gdLst/>
              <a:ahLst/>
              <a:cxnLst/>
              <a:rect l="l" t="t" r="r" b="b"/>
              <a:pathLst>
                <a:path w="795991" h="996957">
                  <a:moveTo>
                    <a:pt x="0" y="0"/>
                  </a:moveTo>
                  <a:lnTo>
                    <a:pt x="795991" y="0"/>
                  </a:lnTo>
                  <a:lnTo>
                    <a:pt x="795991" y="996956"/>
                  </a:lnTo>
                  <a:lnTo>
                    <a:pt x="0" y="996956"/>
                  </a:lnTo>
                  <a:lnTo>
                    <a:pt x="0" y="0"/>
                  </a:lnTo>
                  <a:close/>
                </a:path>
              </a:pathLst>
            </a:custGeom>
            <a:blipFill>
              <a:blip r:embed="rId3"/>
              <a:stretch>
                <a:fillRect l="-134283" t="-247410" r="-130883"/>
              </a:stretch>
            </a:blipFill>
          </p:spPr>
          <p:txBody>
            <a:bodyPr/>
            <a:lstStyle/>
            <a:p>
              <a:endParaRPr lang="en-US" sz="1200"/>
            </a:p>
          </p:txBody>
        </p:sp>
        <p:sp>
          <p:nvSpPr>
            <p:cNvPr id="11" name="Freeform 11"/>
            <p:cNvSpPr/>
            <p:nvPr/>
          </p:nvSpPr>
          <p:spPr>
            <a:xfrm>
              <a:off x="0" y="3705499"/>
              <a:ext cx="795991" cy="3457179"/>
            </a:xfrm>
            <a:custGeom>
              <a:avLst/>
              <a:gdLst/>
              <a:ahLst/>
              <a:cxnLst/>
              <a:rect l="l" t="t" r="r" b="b"/>
              <a:pathLst>
                <a:path w="795991" h="3457179">
                  <a:moveTo>
                    <a:pt x="0" y="0"/>
                  </a:moveTo>
                  <a:lnTo>
                    <a:pt x="795991" y="0"/>
                  </a:lnTo>
                  <a:lnTo>
                    <a:pt x="795991" y="3457178"/>
                  </a:lnTo>
                  <a:lnTo>
                    <a:pt x="0" y="3457178"/>
                  </a:lnTo>
                  <a:lnTo>
                    <a:pt x="0" y="0"/>
                  </a:lnTo>
                  <a:close/>
                </a:path>
              </a:pathLst>
            </a:custGeom>
            <a:blipFill>
              <a:blip r:embed="rId3"/>
              <a:stretch>
                <a:fillRect l="-197046" r="-67450"/>
              </a:stretch>
            </a:blipFill>
          </p:spPr>
          <p:txBody>
            <a:bodyPr/>
            <a:lstStyle/>
            <a:p>
              <a:endParaRPr lang="en-US" sz="1200"/>
            </a:p>
          </p:txBody>
        </p:sp>
        <p:sp>
          <p:nvSpPr>
            <p:cNvPr id="12" name="Freeform 12"/>
            <p:cNvSpPr/>
            <p:nvPr/>
          </p:nvSpPr>
          <p:spPr>
            <a:xfrm>
              <a:off x="0" y="1210810"/>
              <a:ext cx="795991" cy="3457179"/>
            </a:xfrm>
            <a:custGeom>
              <a:avLst/>
              <a:gdLst/>
              <a:ahLst/>
              <a:cxnLst/>
              <a:rect l="l" t="t" r="r" b="b"/>
              <a:pathLst>
                <a:path w="795991" h="3457179">
                  <a:moveTo>
                    <a:pt x="0" y="0"/>
                  </a:moveTo>
                  <a:lnTo>
                    <a:pt x="795991" y="0"/>
                  </a:lnTo>
                  <a:lnTo>
                    <a:pt x="795991" y="3457178"/>
                  </a:lnTo>
                  <a:lnTo>
                    <a:pt x="0" y="3457178"/>
                  </a:lnTo>
                  <a:lnTo>
                    <a:pt x="0" y="0"/>
                  </a:lnTo>
                  <a:close/>
                </a:path>
              </a:pathLst>
            </a:custGeom>
            <a:blipFill>
              <a:blip r:embed="rId3"/>
              <a:stretch>
                <a:fillRect l="-73271" r="-191225"/>
              </a:stretch>
            </a:blipFill>
          </p:spPr>
          <p:txBody>
            <a:bodyPr/>
            <a:lstStyle/>
            <a:p>
              <a:endParaRPr lang="en-US" sz="1200"/>
            </a:p>
          </p:txBody>
        </p:sp>
        <p:sp>
          <p:nvSpPr>
            <p:cNvPr id="13" name="Freeform 13"/>
            <p:cNvSpPr/>
            <p:nvPr/>
          </p:nvSpPr>
          <p:spPr>
            <a:xfrm>
              <a:off x="0" y="0"/>
              <a:ext cx="795991" cy="1490516"/>
            </a:xfrm>
            <a:custGeom>
              <a:avLst/>
              <a:gdLst/>
              <a:ahLst/>
              <a:cxnLst/>
              <a:rect l="l" t="t" r="r" b="b"/>
              <a:pathLst>
                <a:path w="795991" h="1490516">
                  <a:moveTo>
                    <a:pt x="0" y="0"/>
                  </a:moveTo>
                  <a:lnTo>
                    <a:pt x="795991" y="0"/>
                  </a:lnTo>
                  <a:lnTo>
                    <a:pt x="795991" y="1490516"/>
                  </a:lnTo>
                  <a:lnTo>
                    <a:pt x="0" y="1490516"/>
                  </a:lnTo>
                  <a:lnTo>
                    <a:pt x="0" y="0"/>
                  </a:lnTo>
                  <a:close/>
                </a:path>
              </a:pathLst>
            </a:custGeom>
            <a:blipFill>
              <a:blip r:embed="rId3"/>
              <a:stretch>
                <a:fillRect l="-126615" t="-5057" r="-105812" b="-106480"/>
              </a:stretch>
            </a:blipFill>
          </p:spPr>
          <p:txBody>
            <a:bodyPr/>
            <a:lstStyle/>
            <a:p>
              <a:endParaRPr lang="en-US" sz="1200"/>
            </a:p>
          </p:txBody>
        </p:sp>
        <p:grpSp>
          <p:nvGrpSpPr>
            <p:cNvPr id="14" name="Group 14"/>
            <p:cNvGrpSpPr/>
            <p:nvPr/>
          </p:nvGrpSpPr>
          <p:grpSpPr>
            <a:xfrm>
              <a:off x="0" y="13915267"/>
              <a:ext cx="1330502" cy="12006811"/>
              <a:chOff x="0" y="0"/>
              <a:chExt cx="296891" cy="2679226"/>
            </a:xfrm>
          </p:grpSpPr>
          <p:sp>
            <p:nvSpPr>
              <p:cNvPr id="15" name="Freeform 15"/>
              <p:cNvSpPr/>
              <p:nvPr/>
            </p:nvSpPr>
            <p:spPr>
              <a:xfrm>
                <a:off x="0" y="0"/>
                <a:ext cx="296891" cy="2679226"/>
              </a:xfrm>
              <a:custGeom>
                <a:avLst/>
                <a:gdLst/>
                <a:ahLst/>
                <a:cxnLst/>
                <a:rect l="l" t="t" r="r" b="b"/>
                <a:pathLst>
                  <a:path w="296891" h="2679226">
                    <a:moveTo>
                      <a:pt x="0" y="0"/>
                    </a:moveTo>
                    <a:lnTo>
                      <a:pt x="296891" y="0"/>
                    </a:lnTo>
                    <a:lnTo>
                      <a:pt x="296891" y="2679226"/>
                    </a:lnTo>
                    <a:lnTo>
                      <a:pt x="0" y="2679226"/>
                    </a:lnTo>
                    <a:close/>
                  </a:path>
                </a:pathLst>
              </a:custGeom>
              <a:solidFill>
                <a:srgbClr val="003462"/>
              </a:solidFill>
            </p:spPr>
            <p:txBody>
              <a:bodyPr/>
              <a:lstStyle/>
              <a:p>
                <a:endParaRPr lang="en-US" sz="1200"/>
              </a:p>
            </p:txBody>
          </p:sp>
          <p:sp>
            <p:nvSpPr>
              <p:cNvPr id="16" name="TextBox 16"/>
              <p:cNvSpPr txBox="1"/>
              <p:nvPr/>
            </p:nvSpPr>
            <p:spPr>
              <a:xfrm>
                <a:off x="0" y="-28575"/>
                <a:ext cx="296891" cy="2707801"/>
              </a:xfrm>
              <a:prstGeom prst="rect">
                <a:avLst/>
              </a:prstGeom>
            </p:spPr>
            <p:txBody>
              <a:bodyPr lIns="24153" tIns="24153" rIns="24153" bIns="24153" rtlCol="0" anchor="ctr"/>
              <a:lstStyle/>
              <a:p>
                <a:pPr algn="ctr">
                  <a:lnSpc>
                    <a:spcPts val="641"/>
                  </a:lnSpc>
                </a:pPr>
                <a:endParaRPr sz="1200"/>
              </a:p>
            </p:txBody>
          </p:sp>
        </p:grpSp>
        <p:sp>
          <p:nvSpPr>
            <p:cNvPr id="17" name="Freeform 17"/>
            <p:cNvSpPr/>
            <p:nvPr/>
          </p:nvSpPr>
          <p:spPr>
            <a:xfrm>
              <a:off x="0" y="12949161"/>
              <a:ext cx="1330502" cy="3457179"/>
            </a:xfrm>
            <a:custGeom>
              <a:avLst/>
              <a:gdLst/>
              <a:ahLst/>
              <a:cxnLst/>
              <a:rect l="l" t="t" r="r" b="b"/>
              <a:pathLst>
                <a:path w="1330502" h="3457179">
                  <a:moveTo>
                    <a:pt x="0" y="0"/>
                  </a:moveTo>
                  <a:lnTo>
                    <a:pt x="1330502" y="0"/>
                  </a:lnTo>
                  <a:lnTo>
                    <a:pt x="1330502" y="3457178"/>
                  </a:lnTo>
                  <a:lnTo>
                    <a:pt x="0" y="3457178"/>
                  </a:lnTo>
                  <a:lnTo>
                    <a:pt x="0" y="0"/>
                  </a:lnTo>
                  <a:close/>
                </a:path>
              </a:pathLst>
            </a:custGeom>
            <a:blipFill>
              <a:blip r:embed="rId3"/>
              <a:stretch>
                <a:fillRect l="-32460" r="-85604"/>
              </a:stretch>
            </a:blipFill>
          </p:spPr>
          <p:txBody>
            <a:bodyPr/>
            <a:lstStyle/>
            <a:p>
              <a:endParaRPr lang="en-US" sz="1200"/>
            </a:p>
          </p:txBody>
        </p:sp>
        <p:sp>
          <p:nvSpPr>
            <p:cNvPr id="18" name="Freeform 18"/>
            <p:cNvSpPr/>
            <p:nvPr/>
          </p:nvSpPr>
          <p:spPr>
            <a:xfrm rot="-10800000">
              <a:off x="0" y="16328353"/>
              <a:ext cx="1330502" cy="2237767"/>
            </a:xfrm>
            <a:custGeom>
              <a:avLst/>
              <a:gdLst/>
              <a:ahLst/>
              <a:cxnLst/>
              <a:rect l="l" t="t" r="r" b="b"/>
              <a:pathLst>
                <a:path w="1330502" h="2237767">
                  <a:moveTo>
                    <a:pt x="0" y="0"/>
                  </a:moveTo>
                  <a:lnTo>
                    <a:pt x="1330502" y="0"/>
                  </a:lnTo>
                  <a:lnTo>
                    <a:pt x="1330502" y="2237767"/>
                  </a:lnTo>
                  <a:lnTo>
                    <a:pt x="0" y="2237767"/>
                  </a:lnTo>
                  <a:lnTo>
                    <a:pt x="0" y="0"/>
                  </a:lnTo>
                  <a:close/>
                </a:path>
              </a:pathLst>
            </a:custGeom>
            <a:blipFill>
              <a:blip r:embed="rId3"/>
              <a:stretch>
                <a:fillRect l="-56374" r="-54411" b="-49335"/>
              </a:stretch>
            </a:blipFill>
          </p:spPr>
          <p:txBody>
            <a:bodyPr/>
            <a:lstStyle/>
            <a:p>
              <a:endParaRPr lang="en-US" sz="1200"/>
            </a:p>
          </p:txBody>
        </p:sp>
        <p:sp>
          <p:nvSpPr>
            <p:cNvPr id="19" name="Freeform 19"/>
            <p:cNvSpPr/>
            <p:nvPr/>
          </p:nvSpPr>
          <p:spPr>
            <a:xfrm rot="-10800000">
              <a:off x="0" y="18835015"/>
              <a:ext cx="1330502" cy="1413499"/>
            </a:xfrm>
            <a:custGeom>
              <a:avLst/>
              <a:gdLst/>
              <a:ahLst/>
              <a:cxnLst/>
              <a:rect l="l" t="t" r="r" b="b"/>
              <a:pathLst>
                <a:path w="1330502" h="1413499">
                  <a:moveTo>
                    <a:pt x="0" y="0"/>
                  </a:moveTo>
                  <a:lnTo>
                    <a:pt x="1330502" y="0"/>
                  </a:lnTo>
                  <a:lnTo>
                    <a:pt x="1330502" y="1413499"/>
                  </a:lnTo>
                  <a:lnTo>
                    <a:pt x="0" y="1413499"/>
                  </a:lnTo>
                  <a:lnTo>
                    <a:pt x="0" y="0"/>
                  </a:lnTo>
                  <a:close/>
                </a:path>
              </a:pathLst>
            </a:custGeom>
            <a:blipFill>
              <a:blip r:embed="rId3"/>
              <a:stretch>
                <a:fillRect l="-54343" r="-52418" b="-131905"/>
              </a:stretch>
            </a:blipFill>
          </p:spPr>
          <p:txBody>
            <a:bodyPr/>
            <a:lstStyle/>
            <a:p>
              <a:endParaRPr lang="en-US" sz="1200"/>
            </a:p>
          </p:txBody>
        </p:sp>
        <p:sp>
          <p:nvSpPr>
            <p:cNvPr id="20" name="Freeform 20"/>
            <p:cNvSpPr/>
            <p:nvPr/>
          </p:nvSpPr>
          <p:spPr>
            <a:xfrm rot="-10800000">
              <a:off x="0" y="17745833"/>
              <a:ext cx="1330502" cy="996957"/>
            </a:xfrm>
            <a:custGeom>
              <a:avLst/>
              <a:gdLst/>
              <a:ahLst/>
              <a:cxnLst/>
              <a:rect l="l" t="t" r="r" b="b"/>
              <a:pathLst>
                <a:path w="1330502" h="996957">
                  <a:moveTo>
                    <a:pt x="0" y="0"/>
                  </a:moveTo>
                  <a:lnTo>
                    <a:pt x="1330502" y="0"/>
                  </a:lnTo>
                  <a:lnTo>
                    <a:pt x="1330502" y="996957"/>
                  </a:lnTo>
                  <a:lnTo>
                    <a:pt x="0" y="996957"/>
                  </a:lnTo>
                  <a:lnTo>
                    <a:pt x="0" y="0"/>
                  </a:lnTo>
                  <a:close/>
                </a:path>
              </a:pathLst>
            </a:custGeom>
            <a:blipFill>
              <a:blip r:embed="rId3"/>
              <a:stretch>
                <a:fillRect l="-60250" t="-247410" r="-58215"/>
              </a:stretch>
            </a:blipFill>
          </p:spPr>
          <p:txBody>
            <a:bodyPr/>
            <a:lstStyle/>
            <a:p>
              <a:endParaRPr lang="en-US" sz="1200"/>
            </a:p>
          </p:txBody>
        </p:sp>
        <p:sp>
          <p:nvSpPr>
            <p:cNvPr id="21" name="Freeform 21"/>
            <p:cNvSpPr/>
            <p:nvPr/>
          </p:nvSpPr>
          <p:spPr>
            <a:xfrm rot="-10800000">
              <a:off x="0" y="19029536"/>
              <a:ext cx="1330502" cy="3457179"/>
            </a:xfrm>
            <a:custGeom>
              <a:avLst/>
              <a:gdLst/>
              <a:ahLst/>
              <a:cxnLst/>
              <a:rect l="l" t="t" r="r" b="b"/>
              <a:pathLst>
                <a:path w="1330502" h="3457179">
                  <a:moveTo>
                    <a:pt x="0" y="0"/>
                  </a:moveTo>
                  <a:lnTo>
                    <a:pt x="1330502" y="0"/>
                  </a:lnTo>
                  <a:lnTo>
                    <a:pt x="1330502" y="3457179"/>
                  </a:lnTo>
                  <a:lnTo>
                    <a:pt x="0" y="3457179"/>
                  </a:lnTo>
                  <a:lnTo>
                    <a:pt x="0" y="0"/>
                  </a:lnTo>
                  <a:close/>
                </a:path>
              </a:pathLst>
            </a:custGeom>
            <a:blipFill>
              <a:blip r:embed="rId3"/>
              <a:stretch>
                <a:fillRect l="-97799" r="-20266"/>
              </a:stretch>
            </a:blipFill>
          </p:spPr>
          <p:txBody>
            <a:bodyPr/>
            <a:lstStyle/>
            <a:p>
              <a:endParaRPr lang="en-US" sz="1200"/>
            </a:p>
          </p:txBody>
        </p:sp>
        <p:sp>
          <p:nvSpPr>
            <p:cNvPr id="22" name="Freeform 22"/>
            <p:cNvSpPr/>
            <p:nvPr/>
          </p:nvSpPr>
          <p:spPr>
            <a:xfrm rot="-10800000">
              <a:off x="0" y="21524225"/>
              <a:ext cx="1330502" cy="3457179"/>
            </a:xfrm>
            <a:custGeom>
              <a:avLst/>
              <a:gdLst/>
              <a:ahLst/>
              <a:cxnLst/>
              <a:rect l="l" t="t" r="r" b="b"/>
              <a:pathLst>
                <a:path w="1330502" h="3457179">
                  <a:moveTo>
                    <a:pt x="0" y="0"/>
                  </a:moveTo>
                  <a:lnTo>
                    <a:pt x="1330502" y="0"/>
                  </a:lnTo>
                  <a:lnTo>
                    <a:pt x="1330502" y="3457179"/>
                  </a:lnTo>
                  <a:lnTo>
                    <a:pt x="0" y="3457179"/>
                  </a:lnTo>
                  <a:lnTo>
                    <a:pt x="0" y="0"/>
                  </a:lnTo>
                  <a:close/>
                </a:path>
              </a:pathLst>
            </a:custGeom>
            <a:blipFill>
              <a:blip r:embed="rId3"/>
              <a:stretch>
                <a:fillRect l="-23748" r="-94316"/>
              </a:stretch>
            </a:blipFill>
          </p:spPr>
          <p:txBody>
            <a:bodyPr/>
            <a:lstStyle/>
            <a:p>
              <a:endParaRPr lang="en-US" sz="1200"/>
            </a:p>
          </p:txBody>
        </p:sp>
      </p:grpSp>
      <p:sp>
        <p:nvSpPr>
          <p:cNvPr id="23" name="Freeform 23"/>
          <p:cNvSpPr/>
          <p:nvPr/>
        </p:nvSpPr>
        <p:spPr>
          <a:xfrm>
            <a:off x="374663" y="309484"/>
            <a:ext cx="849828" cy="1012630"/>
          </a:xfrm>
          <a:custGeom>
            <a:avLst/>
            <a:gdLst/>
            <a:ahLst/>
            <a:cxnLst/>
            <a:rect l="l" t="t" r="r" b="b"/>
            <a:pathLst>
              <a:path w="1274742" h="1518945">
                <a:moveTo>
                  <a:pt x="0" y="0"/>
                </a:moveTo>
                <a:lnTo>
                  <a:pt x="1274742" y="0"/>
                </a:lnTo>
                <a:lnTo>
                  <a:pt x="1274742" y="1518945"/>
                </a:lnTo>
                <a:lnTo>
                  <a:pt x="0" y="1518945"/>
                </a:lnTo>
                <a:lnTo>
                  <a:pt x="0" y="0"/>
                </a:lnTo>
                <a:close/>
              </a:path>
            </a:pathLst>
          </a:custGeom>
          <a:blipFill>
            <a:blip r:embed="rId3"/>
            <a:stretch>
              <a:fillRect/>
            </a:stretch>
          </a:blipFill>
        </p:spPr>
        <p:txBody>
          <a:bodyPr/>
          <a:lstStyle/>
          <a:p>
            <a:endParaRPr lang="en-US" sz="1200"/>
          </a:p>
        </p:txBody>
      </p:sp>
      <p:sp>
        <p:nvSpPr>
          <p:cNvPr id="24" name="TextBox 24"/>
          <p:cNvSpPr txBox="1"/>
          <p:nvPr/>
        </p:nvSpPr>
        <p:spPr>
          <a:xfrm>
            <a:off x="1272845" y="905860"/>
            <a:ext cx="4903067" cy="307777"/>
          </a:xfrm>
          <a:prstGeom prst="rect">
            <a:avLst/>
          </a:prstGeom>
        </p:spPr>
        <p:txBody>
          <a:bodyPr lIns="0" tIns="0" rIns="0" bIns="0" rtlCol="0" anchor="t">
            <a:spAutoFit/>
          </a:bodyPr>
          <a:lstStyle/>
          <a:p>
            <a:pPr>
              <a:lnSpc>
                <a:spcPts val="2365"/>
              </a:lnSpc>
            </a:pPr>
            <a:r>
              <a:rPr lang="en-US" sz="2112" spc="-13">
                <a:solidFill>
                  <a:srgbClr val="009899"/>
                </a:solidFill>
                <a:latin typeface="Avenir"/>
                <a:ea typeface="Avenir"/>
                <a:cs typeface="Avenir"/>
                <a:sym typeface="Avenir"/>
              </a:rPr>
              <a:t>Introducing The</a:t>
            </a:r>
            <a:r>
              <a:rPr lang="en-US" sz="2112" i="1" spc="-13">
                <a:solidFill>
                  <a:srgbClr val="009899"/>
                </a:solidFill>
                <a:latin typeface="Avenir Italics"/>
                <a:ea typeface="Avenir Italics"/>
                <a:cs typeface="Avenir Italics"/>
                <a:sym typeface="Avenir Italics"/>
              </a:rPr>
              <a:t> </a:t>
            </a:r>
            <a:r>
              <a:rPr lang="en-US" sz="2112" b="1" i="1" spc="-13">
                <a:solidFill>
                  <a:srgbClr val="009899"/>
                </a:solidFill>
                <a:latin typeface="Avenir Bold Italics"/>
                <a:ea typeface="Avenir Bold Italics"/>
                <a:cs typeface="Avenir Bold Italics"/>
                <a:sym typeface="Avenir Bold Italics"/>
              </a:rPr>
              <a:t>You Own It</a:t>
            </a:r>
            <a:r>
              <a:rPr lang="en-US" sz="2112" i="1" spc="-13">
                <a:solidFill>
                  <a:srgbClr val="009899"/>
                </a:solidFill>
                <a:latin typeface="Avenir Italics"/>
                <a:ea typeface="Avenir Italics"/>
                <a:cs typeface="Avenir Italics"/>
                <a:sym typeface="Avenir Italics"/>
              </a:rPr>
              <a:t> </a:t>
            </a:r>
            <a:r>
              <a:rPr lang="en-US" sz="2112" spc="-13">
                <a:solidFill>
                  <a:srgbClr val="009899"/>
                </a:solidFill>
                <a:latin typeface="Avenir"/>
                <a:ea typeface="Avenir"/>
                <a:cs typeface="Avenir"/>
                <a:sym typeface="Avenir"/>
              </a:rPr>
              <a:t>Campaign</a:t>
            </a:r>
          </a:p>
        </p:txBody>
      </p:sp>
      <p:sp>
        <p:nvSpPr>
          <p:cNvPr id="25" name="TextBox 25"/>
          <p:cNvSpPr txBox="1"/>
          <p:nvPr/>
        </p:nvSpPr>
        <p:spPr>
          <a:xfrm>
            <a:off x="1248070" y="352817"/>
            <a:ext cx="10509488" cy="561436"/>
          </a:xfrm>
          <a:prstGeom prst="rect">
            <a:avLst/>
          </a:prstGeom>
        </p:spPr>
        <p:txBody>
          <a:bodyPr lIns="0" tIns="0" rIns="0" bIns="0" rtlCol="0" anchor="t">
            <a:spAutoFit/>
          </a:bodyPr>
          <a:lstStyle/>
          <a:p>
            <a:pPr algn="just">
              <a:lnSpc>
                <a:spcPts val="4782"/>
              </a:lnSpc>
            </a:pPr>
            <a:r>
              <a:rPr lang="en-US" sz="3416" b="1">
                <a:solidFill>
                  <a:srgbClr val="003462"/>
                </a:solidFill>
                <a:latin typeface="Montserrat Heavy"/>
                <a:ea typeface="Montserrat Heavy"/>
                <a:cs typeface="Montserrat Heavy"/>
                <a:sym typeface="Montserrat Heavy"/>
              </a:rPr>
              <a:t>SHARING THE CREDIT UNION DIFFERENCE</a:t>
            </a:r>
          </a:p>
        </p:txBody>
      </p:sp>
      <p:sp>
        <p:nvSpPr>
          <p:cNvPr id="26" name="TextBox 26"/>
          <p:cNvSpPr txBox="1"/>
          <p:nvPr/>
        </p:nvSpPr>
        <p:spPr>
          <a:xfrm>
            <a:off x="799578" y="4609353"/>
            <a:ext cx="10208037" cy="1282402"/>
          </a:xfrm>
          <a:prstGeom prst="rect">
            <a:avLst/>
          </a:prstGeom>
        </p:spPr>
        <p:txBody>
          <a:bodyPr lIns="0" tIns="0" rIns="0" bIns="0" rtlCol="0" anchor="t">
            <a:spAutoFit/>
          </a:bodyPr>
          <a:lstStyle/>
          <a:p>
            <a:pPr>
              <a:lnSpc>
                <a:spcPts val="2467"/>
              </a:lnSpc>
            </a:pPr>
            <a:r>
              <a:rPr lang="en-US" sz="2203">
                <a:solidFill>
                  <a:srgbClr val="003462"/>
                </a:solidFill>
                <a:latin typeface="Avenir"/>
                <a:ea typeface="Avenir"/>
                <a:cs typeface="Avenir"/>
                <a:sym typeface="Avenir"/>
              </a:rPr>
              <a:t>Member ownership is the distinct and primary characteristic that differentiates credit unions; it is the credit union difference. Member ownership fuels the ‘People Helping People’ mission and is what enables credit unions to be ‘</a:t>
            </a:r>
            <a:r>
              <a:rPr lang="en-US" sz="2203" i="1">
                <a:solidFill>
                  <a:srgbClr val="003462"/>
                </a:solidFill>
                <a:latin typeface="Avenir Italics"/>
                <a:ea typeface="Avenir Italics"/>
                <a:cs typeface="Avenir Italics"/>
                <a:sym typeface="Avenir Italics"/>
              </a:rPr>
              <a:t>Not for Profit, Not for Charity, But for Service</a:t>
            </a:r>
            <a:r>
              <a:rPr lang="en-US" sz="2203">
                <a:solidFill>
                  <a:srgbClr val="003462"/>
                </a:solidFill>
                <a:latin typeface="Avenir"/>
                <a:ea typeface="Avenir"/>
                <a:cs typeface="Avenir"/>
                <a:sym typeface="Avenir"/>
              </a:rPr>
              <a:t>.’</a:t>
            </a:r>
          </a:p>
        </p:txBody>
      </p:sp>
      <p:grpSp>
        <p:nvGrpSpPr>
          <p:cNvPr id="27" name="Group 27"/>
          <p:cNvGrpSpPr/>
          <p:nvPr/>
        </p:nvGrpSpPr>
        <p:grpSpPr>
          <a:xfrm>
            <a:off x="536318" y="2239181"/>
            <a:ext cx="5177225" cy="724075"/>
            <a:chOff x="0" y="0"/>
            <a:chExt cx="2045324" cy="286054"/>
          </a:xfrm>
        </p:grpSpPr>
        <p:sp>
          <p:nvSpPr>
            <p:cNvPr id="28" name="Freeform 28"/>
            <p:cNvSpPr/>
            <p:nvPr/>
          </p:nvSpPr>
          <p:spPr>
            <a:xfrm>
              <a:off x="0" y="0"/>
              <a:ext cx="2045324" cy="286054"/>
            </a:xfrm>
            <a:custGeom>
              <a:avLst/>
              <a:gdLst/>
              <a:ahLst/>
              <a:cxnLst/>
              <a:rect l="l" t="t" r="r" b="b"/>
              <a:pathLst>
                <a:path w="2045324" h="286054">
                  <a:moveTo>
                    <a:pt x="0" y="0"/>
                  </a:moveTo>
                  <a:lnTo>
                    <a:pt x="2045324" y="0"/>
                  </a:lnTo>
                  <a:lnTo>
                    <a:pt x="2045324" y="286054"/>
                  </a:lnTo>
                  <a:lnTo>
                    <a:pt x="0" y="286054"/>
                  </a:lnTo>
                  <a:close/>
                </a:path>
              </a:pathLst>
            </a:custGeom>
            <a:solidFill>
              <a:srgbClr val="009899"/>
            </a:solidFill>
          </p:spPr>
          <p:txBody>
            <a:bodyPr/>
            <a:lstStyle/>
            <a:p>
              <a:endParaRPr lang="en-US" sz="1200"/>
            </a:p>
          </p:txBody>
        </p:sp>
        <p:sp>
          <p:nvSpPr>
            <p:cNvPr id="29" name="TextBox 29"/>
            <p:cNvSpPr txBox="1"/>
            <p:nvPr/>
          </p:nvSpPr>
          <p:spPr>
            <a:xfrm>
              <a:off x="0" y="-38100"/>
              <a:ext cx="2045324" cy="324154"/>
            </a:xfrm>
            <a:prstGeom prst="rect">
              <a:avLst/>
            </a:prstGeom>
          </p:spPr>
          <p:txBody>
            <a:bodyPr lIns="33867" tIns="33867" rIns="33867" bIns="33867" rtlCol="0" anchor="ctr"/>
            <a:lstStyle/>
            <a:p>
              <a:pPr algn="ctr">
                <a:lnSpc>
                  <a:spcPts val="1773"/>
                </a:lnSpc>
              </a:pPr>
              <a:endParaRPr sz="1200"/>
            </a:p>
          </p:txBody>
        </p:sp>
      </p:grpSp>
      <p:sp>
        <p:nvSpPr>
          <p:cNvPr id="30" name="TextBox 30"/>
          <p:cNvSpPr txBox="1"/>
          <p:nvPr/>
        </p:nvSpPr>
        <p:spPr>
          <a:xfrm>
            <a:off x="536318" y="2194961"/>
            <a:ext cx="5177225" cy="538674"/>
          </a:xfrm>
          <a:prstGeom prst="rect">
            <a:avLst/>
          </a:prstGeom>
        </p:spPr>
        <p:txBody>
          <a:bodyPr lIns="0" tIns="0" rIns="0" bIns="0" rtlCol="0" anchor="t">
            <a:spAutoFit/>
          </a:bodyPr>
          <a:lstStyle/>
          <a:p>
            <a:pPr algn="ctr">
              <a:lnSpc>
                <a:spcPts val="4746"/>
              </a:lnSpc>
            </a:pPr>
            <a:r>
              <a:rPr lang="en-US" sz="2966" b="1">
                <a:solidFill>
                  <a:srgbClr val="FDFDFD"/>
                </a:solidFill>
                <a:latin typeface="Avenir Bold"/>
                <a:ea typeface="Avenir Bold"/>
                <a:cs typeface="Avenir Bold"/>
                <a:sym typeface="Avenir Bold"/>
              </a:rPr>
              <a:t>The Credit Union Difference</a:t>
            </a:r>
          </a:p>
        </p:txBody>
      </p:sp>
      <p:grpSp>
        <p:nvGrpSpPr>
          <p:cNvPr id="31" name="Group 31"/>
          <p:cNvGrpSpPr/>
          <p:nvPr/>
        </p:nvGrpSpPr>
        <p:grpSpPr>
          <a:xfrm>
            <a:off x="536318" y="2971704"/>
            <a:ext cx="5177225" cy="1262999"/>
            <a:chOff x="0" y="0"/>
            <a:chExt cx="2045324" cy="498962"/>
          </a:xfrm>
        </p:grpSpPr>
        <p:sp>
          <p:nvSpPr>
            <p:cNvPr id="32" name="Freeform 32"/>
            <p:cNvSpPr/>
            <p:nvPr/>
          </p:nvSpPr>
          <p:spPr>
            <a:xfrm>
              <a:off x="0" y="0"/>
              <a:ext cx="2045324" cy="498962"/>
            </a:xfrm>
            <a:custGeom>
              <a:avLst/>
              <a:gdLst/>
              <a:ahLst/>
              <a:cxnLst/>
              <a:rect l="l" t="t" r="r" b="b"/>
              <a:pathLst>
                <a:path w="2045324" h="498962">
                  <a:moveTo>
                    <a:pt x="0" y="0"/>
                  </a:moveTo>
                  <a:lnTo>
                    <a:pt x="2045324" y="0"/>
                  </a:lnTo>
                  <a:lnTo>
                    <a:pt x="2045324" y="498962"/>
                  </a:lnTo>
                  <a:lnTo>
                    <a:pt x="0" y="498962"/>
                  </a:lnTo>
                  <a:close/>
                </a:path>
              </a:pathLst>
            </a:custGeom>
            <a:solidFill>
              <a:srgbClr val="65CDCE">
                <a:alpha val="73725"/>
              </a:srgbClr>
            </a:solidFill>
          </p:spPr>
          <p:txBody>
            <a:bodyPr/>
            <a:lstStyle/>
            <a:p>
              <a:endParaRPr lang="en-US" sz="1200"/>
            </a:p>
          </p:txBody>
        </p:sp>
        <p:sp>
          <p:nvSpPr>
            <p:cNvPr id="33" name="TextBox 33"/>
            <p:cNvSpPr txBox="1"/>
            <p:nvPr/>
          </p:nvSpPr>
          <p:spPr>
            <a:xfrm>
              <a:off x="0" y="-38100"/>
              <a:ext cx="2045324" cy="537062"/>
            </a:xfrm>
            <a:prstGeom prst="rect">
              <a:avLst/>
            </a:prstGeom>
          </p:spPr>
          <p:txBody>
            <a:bodyPr lIns="33867" tIns="33867" rIns="33867" bIns="33867" rtlCol="0" anchor="ctr"/>
            <a:lstStyle/>
            <a:p>
              <a:pPr algn="ctr">
                <a:lnSpc>
                  <a:spcPts val="1773"/>
                </a:lnSpc>
              </a:pPr>
              <a:endParaRPr sz="1200"/>
            </a:p>
          </p:txBody>
        </p:sp>
      </p:grpSp>
      <p:sp>
        <p:nvSpPr>
          <p:cNvPr id="34" name="TextBox 34"/>
          <p:cNvSpPr txBox="1"/>
          <p:nvPr/>
        </p:nvSpPr>
        <p:spPr>
          <a:xfrm>
            <a:off x="948460" y="3192290"/>
            <a:ext cx="4352942" cy="561051"/>
          </a:xfrm>
          <a:prstGeom prst="rect">
            <a:avLst/>
          </a:prstGeom>
        </p:spPr>
        <p:txBody>
          <a:bodyPr lIns="0" tIns="0" rIns="0" bIns="0" rtlCol="0" anchor="t">
            <a:spAutoFit/>
          </a:bodyPr>
          <a:lstStyle/>
          <a:p>
            <a:pPr algn="ctr">
              <a:lnSpc>
                <a:spcPts val="4916"/>
              </a:lnSpc>
            </a:pPr>
            <a:r>
              <a:rPr lang="en-US" sz="3072" b="1">
                <a:solidFill>
                  <a:srgbClr val="003462"/>
                </a:solidFill>
                <a:latin typeface="Avenir Bold"/>
                <a:ea typeface="Avenir Bold"/>
                <a:cs typeface="Avenir Bold"/>
                <a:sym typeface="Avenir Bold"/>
              </a:rPr>
              <a:t>Member Ownership</a:t>
            </a:r>
          </a:p>
        </p:txBody>
      </p:sp>
      <p:grpSp>
        <p:nvGrpSpPr>
          <p:cNvPr id="35" name="Group 35"/>
          <p:cNvGrpSpPr/>
          <p:nvPr/>
        </p:nvGrpSpPr>
        <p:grpSpPr>
          <a:xfrm>
            <a:off x="6280943" y="2239181"/>
            <a:ext cx="5177225" cy="724075"/>
            <a:chOff x="0" y="0"/>
            <a:chExt cx="2045324" cy="286054"/>
          </a:xfrm>
        </p:grpSpPr>
        <p:sp>
          <p:nvSpPr>
            <p:cNvPr id="36" name="Freeform 36"/>
            <p:cNvSpPr/>
            <p:nvPr/>
          </p:nvSpPr>
          <p:spPr>
            <a:xfrm>
              <a:off x="0" y="0"/>
              <a:ext cx="2045324" cy="286054"/>
            </a:xfrm>
            <a:custGeom>
              <a:avLst/>
              <a:gdLst/>
              <a:ahLst/>
              <a:cxnLst/>
              <a:rect l="l" t="t" r="r" b="b"/>
              <a:pathLst>
                <a:path w="2045324" h="286054">
                  <a:moveTo>
                    <a:pt x="0" y="0"/>
                  </a:moveTo>
                  <a:lnTo>
                    <a:pt x="2045324" y="0"/>
                  </a:lnTo>
                  <a:lnTo>
                    <a:pt x="2045324" y="286054"/>
                  </a:lnTo>
                  <a:lnTo>
                    <a:pt x="0" y="286054"/>
                  </a:lnTo>
                  <a:close/>
                </a:path>
              </a:pathLst>
            </a:custGeom>
            <a:solidFill>
              <a:srgbClr val="003462"/>
            </a:solidFill>
          </p:spPr>
          <p:txBody>
            <a:bodyPr/>
            <a:lstStyle/>
            <a:p>
              <a:endParaRPr lang="en-US" sz="1200"/>
            </a:p>
          </p:txBody>
        </p:sp>
        <p:sp>
          <p:nvSpPr>
            <p:cNvPr id="37" name="TextBox 37"/>
            <p:cNvSpPr txBox="1"/>
            <p:nvPr/>
          </p:nvSpPr>
          <p:spPr>
            <a:xfrm>
              <a:off x="0" y="-38100"/>
              <a:ext cx="2045324" cy="324154"/>
            </a:xfrm>
            <a:prstGeom prst="rect">
              <a:avLst/>
            </a:prstGeom>
          </p:spPr>
          <p:txBody>
            <a:bodyPr lIns="33867" tIns="33867" rIns="33867" bIns="33867" rtlCol="0" anchor="ctr"/>
            <a:lstStyle/>
            <a:p>
              <a:pPr algn="ctr">
                <a:lnSpc>
                  <a:spcPts val="1773"/>
                </a:lnSpc>
              </a:pPr>
              <a:endParaRPr sz="1200"/>
            </a:p>
          </p:txBody>
        </p:sp>
      </p:grpSp>
      <p:sp>
        <p:nvSpPr>
          <p:cNvPr id="38" name="TextBox 38"/>
          <p:cNvSpPr txBox="1"/>
          <p:nvPr/>
        </p:nvSpPr>
        <p:spPr>
          <a:xfrm>
            <a:off x="6280943" y="2190305"/>
            <a:ext cx="5177225" cy="549446"/>
          </a:xfrm>
          <a:prstGeom prst="rect">
            <a:avLst/>
          </a:prstGeom>
        </p:spPr>
        <p:txBody>
          <a:bodyPr lIns="0" tIns="0" rIns="0" bIns="0" rtlCol="0" anchor="t">
            <a:spAutoFit/>
          </a:bodyPr>
          <a:lstStyle/>
          <a:p>
            <a:pPr algn="ctr">
              <a:lnSpc>
                <a:spcPts val="4809"/>
              </a:lnSpc>
            </a:pPr>
            <a:r>
              <a:rPr lang="en-US" sz="3005" b="1">
                <a:solidFill>
                  <a:srgbClr val="FFFFFF"/>
                </a:solidFill>
                <a:latin typeface="Avenir Bold"/>
                <a:ea typeface="Avenir Bold"/>
                <a:cs typeface="Avenir Bold"/>
                <a:sym typeface="Avenir Bold"/>
              </a:rPr>
              <a:t>The Credit Union Mission</a:t>
            </a:r>
          </a:p>
        </p:txBody>
      </p:sp>
      <p:grpSp>
        <p:nvGrpSpPr>
          <p:cNvPr id="39" name="Group 39"/>
          <p:cNvGrpSpPr/>
          <p:nvPr/>
        </p:nvGrpSpPr>
        <p:grpSpPr>
          <a:xfrm>
            <a:off x="6280943" y="2971704"/>
            <a:ext cx="5177225" cy="1262999"/>
            <a:chOff x="0" y="0"/>
            <a:chExt cx="2045324" cy="498962"/>
          </a:xfrm>
        </p:grpSpPr>
        <p:sp>
          <p:nvSpPr>
            <p:cNvPr id="40" name="Freeform 40"/>
            <p:cNvSpPr/>
            <p:nvPr/>
          </p:nvSpPr>
          <p:spPr>
            <a:xfrm>
              <a:off x="0" y="0"/>
              <a:ext cx="2045324" cy="498962"/>
            </a:xfrm>
            <a:custGeom>
              <a:avLst/>
              <a:gdLst/>
              <a:ahLst/>
              <a:cxnLst/>
              <a:rect l="l" t="t" r="r" b="b"/>
              <a:pathLst>
                <a:path w="2045324" h="498962">
                  <a:moveTo>
                    <a:pt x="0" y="0"/>
                  </a:moveTo>
                  <a:lnTo>
                    <a:pt x="2045324" y="0"/>
                  </a:lnTo>
                  <a:lnTo>
                    <a:pt x="2045324" y="498962"/>
                  </a:lnTo>
                  <a:lnTo>
                    <a:pt x="0" y="498962"/>
                  </a:lnTo>
                  <a:close/>
                </a:path>
              </a:pathLst>
            </a:custGeom>
            <a:solidFill>
              <a:srgbClr val="87D0E0">
                <a:alpha val="65882"/>
              </a:srgbClr>
            </a:solidFill>
          </p:spPr>
          <p:txBody>
            <a:bodyPr/>
            <a:lstStyle/>
            <a:p>
              <a:endParaRPr lang="en-US" sz="1200"/>
            </a:p>
          </p:txBody>
        </p:sp>
        <p:sp>
          <p:nvSpPr>
            <p:cNvPr id="41" name="TextBox 41"/>
            <p:cNvSpPr txBox="1"/>
            <p:nvPr/>
          </p:nvSpPr>
          <p:spPr>
            <a:xfrm>
              <a:off x="0" y="-38100"/>
              <a:ext cx="2045324" cy="537062"/>
            </a:xfrm>
            <a:prstGeom prst="rect">
              <a:avLst/>
            </a:prstGeom>
          </p:spPr>
          <p:txBody>
            <a:bodyPr lIns="33867" tIns="33867" rIns="33867" bIns="33867" rtlCol="0" anchor="ctr"/>
            <a:lstStyle/>
            <a:p>
              <a:pPr algn="ctr">
                <a:lnSpc>
                  <a:spcPts val="1773"/>
                </a:lnSpc>
              </a:pPr>
              <a:endParaRPr sz="1200"/>
            </a:p>
          </p:txBody>
        </p:sp>
      </p:grpSp>
      <p:sp>
        <p:nvSpPr>
          <p:cNvPr id="42" name="TextBox 42"/>
          <p:cNvSpPr txBox="1"/>
          <p:nvPr/>
        </p:nvSpPr>
        <p:spPr>
          <a:xfrm>
            <a:off x="6489645" y="3192290"/>
            <a:ext cx="4759823" cy="561051"/>
          </a:xfrm>
          <a:prstGeom prst="rect">
            <a:avLst/>
          </a:prstGeom>
        </p:spPr>
        <p:txBody>
          <a:bodyPr lIns="0" tIns="0" rIns="0" bIns="0" rtlCol="0" anchor="t">
            <a:spAutoFit/>
          </a:bodyPr>
          <a:lstStyle/>
          <a:p>
            <a:pPr algn="ctr">
              <a:lnSpc>
                <a:spcPts val="4916"/>
              </a:lnSpc>
            </a:pPr>
            <a:r>
              <a:rPr lang="en-US" sz="3072" b="1">
                <a:solidFill>
                  <a:srgbClr val="003462"/>
                </a:solidFill>
                <a:latin typeface="Avenir Bold"/>
                <a:ea typeface="Avenir Bold"/>
                <a:cs typeface="Avenir Bold"/>
                <a:sym typeface="Avenir Bold"/>
              </a:rPr>
              <a:t>‘People Helping People’</a:t>
            </a:r>
          </a:p>
        </p:txBody>
      </p:sp>
      <p:sp>
        <p:nvSpPr>
          <p:cNvPr id="43" name="Freeform 43"/>
          <p:cNvSpPr/>
          <p:nvPr/>
        </p:nvSpPr>
        <p:spPr>
          <a:xfrm rot="3877255">
            <a:off x="5333798" y="3229432"/>
            <a:ext cx="982713" cy="1466736"/>
          </a:xfrm>
          <a:custGeom>
            <a:avLst/>
            <a:gdLst/>
            <a:ahLst/>
            <a:cxnLst/>
            <a:rect l="l" t="t" r="r" b="b"/>
            <a:pathLst>
              <a:path w="1474070" h="2200104">
                <a:moveTo>
                  <a:pt x="0" y="0"/>
                </a:moveTo>
                <a:lnTo>
                  <a:pt x="1474070" y="0"/>
                </a:lnTo>
                <a:lnTo>
                  <a:pt x="1474070" y="2200104"/>
                </a:lnTo>
                <a:lnTo>
                  <a:pt x="0" y="220010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2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010523" y="6033285"/>
            <a:ext cx="2181477" cy="636595"/>
          </a:xfrm>
          <a:custGeom>
            <a:avLst/>
            <a:gdLst/>
            <a:ahLst/>
            <a:cxnLst/>
            <a:rect l="l" t="t" r="r" b="b"/>
            <a:pathLst>
              <a:path w="3272216" h="954892">
                <a:moveTo>
                  <a:pt x="0" y="0"/>
                </a:moveTo>
                <a:lnTo>
                  <a:pt x="3272216" y="0"/>
                </a:lnTo>
                <a:lnTo>
                  <a:pt x="3272216" y="954892"/>
                </a:lnTo>
                <a:lnTo>
                  <a:pt x="0" y="954892"/>
                </a:lnTo>
                <a:lnTo>
                  <a:pt x="0" y="0"/>
                </a:lnTo>
                <a:close/>
              </a:path>
            </a:pathLst>
          </a:custGeom>
          <a:blipFill>
            <a:blip r:embed="rId2"/>
            <a:stretch>
              <a:fillRect/>
            </a:stretch>
          </a:blipFill>
        </p:spPr>
        <p:txBody>
          <a:bodyPr/>
          <a:lstStyle/>
          <a:p>
            <a:endParaRPr lang="en-US" sz="1200"/>
          </a:p>
        </p:txBody>
      </p:sp>
      <p:grpSp>
        <p:nvGrpSpPr>
          <p:cNvPr id="3" name="Group 3"/>
          <p:cNvGrpSpPr/>
          <p:nvPr/>
        </p:nvGrpSpPr>
        <p:grpSpPr>
          <a:xfrm rot="5400000">
            <a:off x="5843286" y="521986"/>
            <a:ext cx="665251" cy="12961039"/>
            <a:chOff x="0" y="0"/>
            <a:chExt cx="1330502" cy="25922079"/>
          </a:xfrm>
        </p:grpSpPr>
        <p:grpSp>
          <p:nvGrpSpPr>
            <p:cNvPr id="4" name="Group 4"/>
            <p:cNvGrpSpPr/>
            <p:nvPr/>
          </p:nvGrpSpPr>
          <p:grpSpPr>
            <a:xfrm rot="-10800000">
              <a:off x="0" y="270135"/>
              <a:ext cx="795991" cy="13835247"/>
              <a:chOff x="0" y="0"/>
              <a:chExt cx="177619" cy="3087227"/>
            </a:xfrm>
          </p:grpSpPr>
          <p:sp>
            <p:nvSpPr>
              <p:cNvPr id="5" name="Freeform 5"/>
              <p:cNvSpPr/>
              <p:nvPr/>
            </p:nvSpPr>
            <p:spPr>
              <a:xfrm>
                <a:off x="0" y="0"/>
                <a:ext cx="177619" cy="3087227"/>
              </a:xfrm>
              <a:custGeom>
                <a:avLst/>
                <a:gdLst/>
                <a:ahLst/>
                <a:cxnLst/>
                <a:rect l="l" t="t" r="r" b="b"/>
                <a:pathLst>
                  <a:path w="177619" h="3087227">
                    <a:moveTo>
                      <a:pt x="0" y="0"/>
                    </a:moveTo>
                    <a:lnTo>
                      <a:pt x="177619" y="0"/>
                    </a:lnTo>
                    <a:lnTo>
                      <a:pt x="177619" y="3087227"/>
                    </a:lnTo>
                    <a:lnTo>
                      <a:pt x="0" y="3087227"/>
                    </a:lnTo>
                    <a:close/>
                  </a:path>
                </a:pathLst>
              </a:custGeom>
              <a:solidFill>
                <a:srgbClr val="003462"/>
              </a:solidFill>
            </p:spPr>
            <p:txBody>
              <a:bodyPr/>
              <a:lstStyle/>
              <a:p>
                <a:endParaRPr lang="en-US" sz="1200"/>
              </a:p>
            </p:txBody>
          </p:sp>
          <p:sp>
            <p:nvSpPr>
              <p:cNvPr id="6" name="TextBox 6"/>
              <p:cNvSpPr txBox="1"/>
              <p:nvPr/>
            </p:nvSpPr>
            <p:spPr>
              <a:xfrm>
                <a:off x="0" y="-28575"/>
                <a:ext cx="177619" cy="3115802"/>
              </a:xfrm>
              <a:prstGeom prst="rect">
                <a:avLst/>
              </a:prstGeom>
            </p:spPr>
            <p:txBody>
              <a:bodyPr lIns="24153" tIns="24153" rIns="24153" bIns="24153" rtlCol="0" anchor="ctr"/>
              <a:lstStyle/>
              <a:p>
                <a:pPr algn="ctr">
                  <a:lnSpc>
                    <a:spcPts val="641"/>
                  </a:lnSpc>
                </a:pPr>
                <a:endParaRPr sz="1200"/>
              </a:p>
            </p:txBody>
          </p:sp>
        </p:grpSp>
        <p:sp>
          <p:nvSpPr>
            <p:cNvPr id="7" name="Freeform 7"/>
            <p:cNvSpPr/>
            <p:nvPr/>
          </p:nvSpPr>
          <p:spPr>
            <a:xfrm rot="-10800000">
              <a:off x="0" y="9785874"/>
              <a:ext cx="795991" cy="3457179"/>
            </a:xfrm>
            <a:custGeom>
              <a:avLst/>
              <a:gdLst/>
              <a:ahLst/>
              <a:cxnLst/>
              <a:rect l="l" t="t" r="r" b="b"/>
              <a:pathLst>
                <a:path w="795991" h="3457179">
                  <a:moveTo>
                    <a:pt x="0" y="0"/>
                  </a:moveTo>
                  <a:lnTo>
                    <a:pt x="795991" y="0"/>
                  </a:lnTo>
                  <a:lnTo>
                    <a:pt x="795991" y="3457179"/>
                  </a:lnTo>
                  <a:lnTo>
                    <a:pt x="0" y="3457179"/>
                  </a:lnTo>
                  <a:lnTo>
                    <a:pt x="0" y="0"/>
                  </a:lnTo>
                  <a:close/>
                </a:path>
              </a:pathLst>
            </a:custGeom>
            <a:blipFill>
              <a:blip r:embed="rId3"/>
              <a:stretch>
                <a:fillRect l="-87833" r="-176663"/>
              </a:stretch>
            </a:blipFill>
          </p:spPr>
          <p:txBody>
            <a:bodyPr/>
            <a:lstStyle/>
            <a:p>
              <a:endParaRPr lang="en-US" sz="1200"/>
            </a:p>
          </p:txBody>
        </p:sp>
        <p:sp>
          <p:nvSpPr>
            <p:cNvPr id="8" name="Freeform 8"/>
            <p:cNvSpPr/>
            <p:nvPr/>
          </p:nvSpPr>
          <p:spPr>
            <a:xfrm>
              <a:off x="0" y="7626094"/>
              <a:ext cx="795991" cy="2237767"/>
            </a:xfrm>
            <a:custGeom>
              <a:avLst/>
              <a:gdLst/>
              <a:ahLst/>
              <a:cxnLst/>
              <a:rect l="l" t="t" r="r" b="b"/>
              <a:pathLst>
                <a:path w="795991" h="2237767">
                  <a:moveTo>
                    <a:pt x="0" y="0"/>
                  </a:moveTo>
                  <a:lnTo>
                    <a:pt x="795991" y="0"/>
                  </a:lnTo>
                  <a:lnTo>
                    <a:pt x="795991" y="2237767"/>
                  </a:lnTo>
                  <a:lnTo>
                    <a:pt x="0" y="2237767"/>
                  </a:lnTo>
                  <a:lnTo>
                    <a:pt x="0" y="0"/>
                  </a:lnTo>
                  <a:close/>
                </a:path>
              </a:pathLst>
            </a:custGeom>
            <a:blipFill>
              <a:blip r:embed="rId3"/>
              <a:stretch>
                <a:fillRect l="-127805" r="-124524" b="-49335"/>
              </a:stretch>
            </a:blipFill>
          </p:spPr>
          <p:txBody>
            <a:bodyPr/>
            <a:lstStyle/>
            <a:p>
              <a:endParaRPr lang="en-US" sz="1200"/>
            </a:p>
          </p:txBody>
        </p:sp>
        <p:sp>
          <p:nvSpPr>
            <p:cNvPr id="9" name="Freeform 9"/>
            <p:cNvSpPr/>
            <p:nvPr/>
          </p:nvSpPr>
          <p:spPr>
            <a:xfrm>
              <a:off x="0" y="5943700"/>
              <a:ext cx="795991" cy="1413499"/>
            </a:xfrm>
            <a:custGeom>
              <a:avLst/>
              <a:gdLst/>
              <a:ahLst/>
              <a:cxnLst/>
              <a:rect l="l" t="t" r="r" b="b"/>
              <a:pathLst>
                <a:path w="795991" h="1413499">
                  <a:moveTo>
                    <a:pt x="0" y="0"/>
                  </a:moveTo>
                  <a:lnTo>
                    <a:pt x="795991" y="0"/>
                  </a:lnTo>
                  <a:lnTo>
                    <a:pt x="795991" y="1413499"/>
                  </a:lnTo>
                  <a:lnTo>
                    <a:pt x="0" y="1413499"/>
                  </a:lnTo>
                  <a:lnTo>
                    <a:pt x="0" y="0"/>
                  </a:lnTo>
                  <a:close/>
                </a:path>
              </a:pathLst>
            </a:custGeom>
            <a:blipFill>
              <a:blip r:embed="rId3"/>
              <a:stretch>
                <a:fillRect l="-124410" r="-121192" b="-131905"/>
              </a:stretch>
            </a:blipFill>
          </p:spPr>
          <p:txBody>
            <a:bodyPr/>
            <a:lstStyle/>
            <a:p>
              <a:endParaRPr lang="en-US" sz="1200"/>
            </a:p>
          </p:txBody>
        </p:sp>
        <p:sp>
          <p:nvSpPr>
            <p:cNvPr id="10" name="Freeform 10"/>
            <p:cNvSpPr/>
            <p:nvPr/>
          </p:nvSpPr>
          <p:spPr>
            <a:xfrm>
              <a:off x="0" y="7449424"/>
              <a:ext cx="795991" cy="996957"/>
            </a:xfrm>
            <a:custGeom>
              <a:avLst/>
              <a:gdLst/>
              <a:ahLst/>
              <a:cxnLst/>
              <a:rect l="l" t="t" r="r" b="b"/>
              <a:pathLst>
                <a:path w="795991" h="996957">
                  <a:moveTo>
                    <a:pt x="0" y="0"/>
                  </a:moveTo>
                  <a:lnTo>
                    <a:pt x="795991" y="0"/>
                  </a:lnTo>
                  <a:lnTo>
                    <a:pt x="795991" y="996956"/>
                  </a:lnTo>
                  <a:lnTo>
                    <a:pt x="0" y="996956"/>
                  </a:lnTo>
                  <a:lnTo>
                    <a:pt x="0" y="0"/>
                  </a:lnTo>
                  <a:close/>
                </a:path>
              </a:pathLst>
            </a:custGeom>
            <a:blipFill>
              <a:blip r:embed="rId3"/>
              <a:stretch>
                <a:fillRect l="-134283" t="-247410" r="-130883"/>
              </a:stretch>
            </a:blipFill>
          </p:spPr>
          <p:txBody>
            <a:bodyPr/>
            <a:lstStyle/>
            <a:p>
              <a:endParaRPr lang="en-US" sz="1200"/>
            </a:p>
          </p:txBody>
        </p:sp>
        <p:sp>
          <p:nvSpPr>
            <p:cNvPr id="11" name="Freeform 11"/>
            <p:cNvSpPr/>
            <p:nvPr/>
          </p:nvSpPr>
          <p:spPr>
            <a:xfrm>
              <a:off x="0" y="3705499"/>
              <a:ext cx="795991" cy="3457179"/>
            </a:xfrm>
            <a:custGeom>
              <a:avLst/>
              <a:gdLst/>
              <a:ahLst/>
              <a:cxnLst/>
              <a:rect l="l" t="t" r="r" b="b"/>
              <a:pathLst>
                <a:path w="795991" h="3457179">
                  <a:moveTo>
                    <a:pt x="0" y="0"/>
                  </a:moveTo>
                  <a:lnTo>
                    <a:pt x="795991" y="0"/>
                  </a:lnTo>
                  <a:lnTo>
                    <a:pt x="795991" y="3457178"/>
                  </a:lnTo>
                  <a:lnTo>
                    <a:pt x="0" y="3457178"/>
                  </a:lnTo>
                  <a:lnTo>
                    <a:pt x="0" y="0"/>
                  </a:lnTo>
                  <a:close/>
                </a:path>
              </a:pathLst>
            </a:custGeom>
            <a:blipFill>
              <a:blip r:embed="rId3"/>
              <a:stretch>
                <a:fillRect l="-197046" r="-67450"/>
              </a:stretch>
            </a:blipFill>
          </p:spPr>
          <p:txBody>
            <a:bodyPr/>
            <a:lstStyle/>
            <a:p>
              <a:endParaRPr lang="en-US" sz="1200"/>
            </a:p>
          </p:txBody>
        </p:sp>
        <p:sp>
          <p:nvSpPr>
            <p:cNvPr id="12" name="Freeform 12"/>
            <p:cNvSpPr/>
            <p:nvPr/>
          </p:nvSpPr>
          <p:spPr>
            <a:xfrm>
              <a:off x="0" y="1210810"/>
              <a:ext cx="795991" cy="3457179"/>
            </a:xfrm>
            <a:custGeom>
              <a:avLst/>
              <a:gdLst/>
              <a:ahLst/>
              <a:cxnLst/>
              <a:rect l="l" t="t" r="r" b="b"/>
              <a:pathLst>
                <a:path w="795991" h="3457179">
                  <a:moveTo>
                    <a:pt x="0" y="0"/>
                  </a:moveTo>
                  <a:lnTo>
                    <a:pt x="795991" y="0"/>
                  </a:lnTo>
                  <a:lnTo>
                    <a:pt x="795991" y="3457178"/>
                  </a:lnTo>
                  <a:lnTo>
                    <a:pt x="0" y="3457178"/>
                  </a:lnTo>
                  <a:lnTo>
                    <a:pt x="0" y="0"/>
                  </a:lnTo>
                  <a:close/>
                </a:path>
              </a:pathLst>
            </a:custGeom>
            <a:blipFill>
              <a:blip r:embed="rId3"/>
              <a:stretch>
                <a:fillRect l="-73271" r="-191225"/>
              </a:stretch>
            </a:blipFill>
          </p:spPr>
          <p:txBody>
            <a:bodyPr/>
            <a:lstStyle/>
            <a:p>
              <a:endParaRPr lang="en-US" sz="1200"/>
            </a:p>
          </p:txBody>
        </p:sp>
        <p:sp>
          <p:nvSpPr>
            <p:cNvPr id="13" name="Freeform 13"/>
            <p:cNvSpPr/>
            <p:nvPr/>
          </p:nvSpPr>
          <p:spPr>
            <a:xfrm>
              <a:off x="0" y="0"/>
              <a:ext cx="795991" cy="1490516"/>
            </a:xfrm>
            <a:custGeom>
              <a:avLst/>
              <a:gdLst/>
              <a:ahLst/>
              <a:cxnLst/>
              <a:rect l="l" t="t" r="r" b="b"/>
              <a:pathLst>
                <a:path w="795991" h="1490516">
                  <a:moveTo>
                    <a:pt x="0" y="0"/>
                  </a:moveTo>
                  <a:lnTo>
                    <a:pt x="795991" y="0"/>
                  </a:lnTo>
                  <a:lnTo>
                    <a:pt x="795991" y="1490516"/>
                  </a:lnTo>
                  <a:lnTo>
                    <a:pt x="0" y="1490516"/>
                  </a:lnTo>
                  <a:lnTo>
                    <a:pt x="0" y="0"/>
                  </a:lnTo>
                  <a:close/>
                </a:path>
              </a:pathLst>
            </a:custGeom>
            <a:blipFill>
              <a:blip r:embed="rId3"/>
              <a:stretch>
                <a:fillRect l="-126615" t="-5057" r="-105812" b="-106480"/>
              </a:stretch>
            </a:blipFill>
          </p:spPr>
          <p:txBody>
            <a:bodyPr/>
            <a:lstStyle/>
            <a:p>
              <a:endParaRPr lang="en-US" sz="1200"/>
            </a:p>
          </p:txBody>
        </p:sp>
        <p:grpSp>
          <p:nvGrpSpPr>
            <p:cNvPr id="14" name="Group 14"/>
            <p:cNvGrpSpPr/>
            <p:nvPr/>
          </p:nvGrpSpPr>
          <p:grpSpPr>
            <a:xfrm>
              <a:off x="0" y="13915267"/>
              <a:ext cx="1330502" cy="12006811"/>
              <a:chOff x="0" y="0"/>
              <a:chExt cx="296891" cy="2679226"/>
            </a:xfrm>
          </p:grpSpPr>
          <p:sp>
            <p:nvSpPr>
              <p:cNvPr id="15" name="Freeform 15"/>
              <p:cNvSpPr/>
              <p:nvPr/>
            </p:nvSpPr>
            <p:spPr>
              <a:xfrm>
                <a:off x="0" y="0"/>
                <a:ext cx="296891" cy="2679226"/>
              </a:xfrm>
              <a:custGeom>
                <a:avLst/>
                <a:gdLst/>
                <a:ahLst/>
                <a:cxnLst/>
                <a:rect l="l" t="t" r="r" b="b"/>
                <a:pathLst>
                  <a:path w="296891" h="2679226">
                    <a:moveTo>
                      <a:pt x="0" y="0"/>
                    </a:moveTo>
                    <a:lnTo>
                      <a:pt x="296891" y="0"/>
                    </a:lnTo>
                    <a:lnTo>
                      <a:pt x="296891" y="2679226"/>
                    </a:lnTo>
                    <a:lnTo>
                      <a:pt x="0" y="2679226"/>
                    </a:lnTo>
                    <a:close/>
                  </a:path>
                </a:pathLst>
              </a:custGeom>
              <a:solidFill>
                <a:srgbClr val="003462"/>
              </a:solidFill>
            </p:spPr>
            <p:txBody>
              <a:bodyPr/>
              <a:lstStyle/>
              <a:p>
                <a:endParaRPr lang="en-US" sz="1200"/>
              </a:p>
            </p:txBody>
          </p:sp>
          <p:sp>
            <p:nvSpPr>
              <p:cNvPr id="16" name="TextBox 16"/>
              <p:cNvSpPr txBox="1"/>
              <p:nvPr/>
            </p:nvSpPr>
            <p:spPr>
              <a:xfrm>
                <a:off x="0" y="-28575"/>
                <a:ext cx="296891" cy="2707801"/>
              </a:xfrm>
              <a:prstGeom prst="rect">
                <a:avLst/>
              </a:prstGeom>
            </p:spPr>
            <p:txBody>
              <a:bodyPr lIns="24153" tIns="24153" rIns="24153" bIns="24153" rtlCol="0" anchor="ctr"/>
              <a:lstStyle/>
              <a:p>
                <a:pPr algn="ctr">
                  <a:lnSpc>
                    <a:spcPts val="641"/>
                  </a:lnSpc>
                </a:pPr>
                <a:endParaRPr sz="1200"/>
              </a:p>
            </p:txBody>
          </p:sp>
        </p:grpSp>
        <p:sp>
          <p:nvSpPr>
            <p:cNvPr id="17" name="Freeform 17"/>
            <p:cNvSpPr/>
            <p:nvPr/>
          </p:nvSpPr>
          <p:spPr>
            <a:xfrm>
              <a:off x="0" y="12949161"/>
              <a:ext cx="1330502" cy="3457179"/>
            </a:xfrm>
            <a:custGeom>
              <a:avLst/>
              <a:gdLst/>
              <a:ahLst/>
              <a:cxnLst/>
              <a:rect l="l" t="t" r="r" b="b"/>
              <a:pathLst>
                <a:path w="1330502" h="3457179">
                  <a:moveTo>
                    <a:pt x="0" y="0"/>
                  </a:moveTo>
                  <a:lnTo>
                    <a:pt x="1330502" y="0"/>
                  </a:lnTo>
                  <a:lnTo>
                    <a:pt x="1330502" y="3457178"/>
                  </a:lnTo>
                  <a:lnTo>
                    <a:pt x="0" y="3457178"/>
                  </a:lnTo>
                  <a:lnTo>
                    <a:pt x="0" y="0"/>
                  </a:lnTo>
                  <a:close/>
                </a:path>
              </a:pathLst>
            </a:custGeom>
            <a:blipFill>
              <a:blip r:embed="rId3"/>
              <a:stretch>
                <a:fillRect l="-32460" r="-85604"/>
              </a:stretch>
            </a:blipFill>
          </p:spPr>
          <p:txBody>
            <a:bodyPr/>
            <a:lstStyle/>
            <a:p>
              <a:endParaRPr lang="en-US" sz="1200"/>
            </a:p>
          </p:txBody>
        </p:sp>
        <p:sp>
          <p:nvSpPr>
            <p:cNvPr id="18" name="Freeform 18"/>
            <p:cNvSpPr/>
            <p:nvPr/>
          </p:nvSpPr>
          <p:spPr>
            <a:xfrm rot="-10800000">
              <a:off x="0" y="16328353"/>
              <a:ext cx="1330502" cy="2237767"/>
            </a:xfrm>
            <a:custGeom>
              <a:avLst/>
              <a:gdLst/>
              <a:ahLst/>
              <a:cxnLst/>
              <a:rect l="l" t="t" r="r" b="b"/>
              <a:pathLst>
                <a:path w="1330502" h="2237767">
                  <a:moveTo>
                    <a:pt x="0" y="0"/>
                  </a:moveTo>
                  <a:lnTo>
                    <a:pt x="1330502" y="0"/>
                  </a:lnTo>
                  <a:lnTo>
                    <a:pt x="1330502" y="2237767"/>
                  </a:lnTo>
                  <a:lnTo>
                    <a:pt x="0" y="2237767"/>
                  </a:lnTo>
                  <a:lnTo>
                    <a:pt x="0" y="0"/>
                  </a:lnTo>
                  <a:close/>
                </a:path>
              </a:pathLst>
            </a:custGeom>
            <a:blipFill>
              <a:blip r:embed="rId3"/>
              <a:stretch>
                <a:fillRect l="-56374" r="-54411" b="-49335"/>
              </a:stretch>
            </a:blipFill>
          </p:spPr>
          <p:txBody>
            <a:bodyPr/>
            <a:lstStyle/>
            <a:p>
              <a:endParaRPr lang="en-US" sz="1200"/>
            </a:p>
          </p:txBody>
        </p:sp>
        <p:sp>
          <p:nvSpPr>
            <p:cNvPr id="19" name="Freeform 19"/>
            <p:cNvSpPr/>
            <p:nvPr/>
          </p:nvSpPr>
          <p:spPr>
            <a:xfrm rot="-10800000">
              <a:off x="0" y="18835015"/>
              <a:ext cx="1330502" cy="1413499"/>
            </a:xfrm>
            <a:custGeom>
              <a:avLst/>
              <a:gdLst/>
              <a:ahLst/>
              <a:cxnLst/>
              <a:rect l="l" t="t" r="r" b="b"/>
              <a:pathLst>
                <a:path w="1330502" h="1413499">
                  <a:moveTo>
                    <a:pt x="0" y="0"/>
                  </a:moveTo>
                  <a:lnTo>
                    <a:pt x="1330502" y="0"/>
                  </a:lnTo>
                  <a:lnTo>
                    <a:pt x="1330502" y="1413499"/>
                  </a:lnTo>
                  <a:lnTo>
                    <a:pt x="0" y="1413499"/>
                  </a:lnTo>
                  <a:lnTo>
                    <a:pt x="0" y="0"/>
                  </a:lnTo>
                  <a:close/>
                </a:path>
              </a:pathLst>
            </a:custGeom>
            <a:blipFill>
              <a:blip r:embed="rId3"/>
              <a:stretch>
                <a:fillRect l="-54343" r="-52418" b="-131905"/>
              </a:stretch>
            </a:blipFill>
          </p:spPr>
          <p:txBody>
            <a:bodyPr/>
            <a:lstStyle/>
            <a:p>
              <a:endParaRPr lang="en-US" sz="1200"/>
            </a:p>
          </p:txBody>
        </p:sp>
        <p:sp>
          <p:nvSpPr>
            <p:cNvPr id="20" name="Freeform 20"/>
            <p:cNvSpPr/>
            <p:nvPr/>
          </p:nvSpPr>
          <p:spPr>
            <a:xfrm rot="-10800000">
              <a:off x="0" y="17745833"/>
              <a:ext cx="1330502" cy="996957"/>
            </a:xfrm>
            <a:custGeom>
              <a:avLst/>
              <a:gdLst/>
              <a:ahLst/>
              <a:cxnLst/>
              <a:rect l="l" t="t" r="r" b="b"/>
              <a:pathLst>
                <a:path w="1330502" h="996957">
                  <a:moveTo>
                    <a:pt x="0" y="0"/>
                  </a:moveTo>
                  <a:lnTo>
                    <a:pt x="1330502" y="0"/>
                  </a:lnTo>
                  <a:lnTo>
                    <a:pt x="1330502" y="996957"/>
                  </a:lnTo>
                  <a:lnTo>
                    <a:pt x="0" y="996957"/>
                  </a:lnTo>
                  <a:lnTo>
                    <a:pt x="0" y="0"/>
                  </a:lnTo>
                  <a:close/>
                </a:path>
              </a:pathLst>
            </a:custGeom>
            <a:blipFill>
              <a:blip r:embed="rId3"/>
              <a:stretch>
                <a:fillRect l="-60250" t="-247410" r="-58215"/>
              </a:stretch>
            </a:blipFill>
          </p:spPr>
          <p:txBody>
            <a:bodyPr/>
            <a:lstStyle/>
            <a:p>
              <a:endParaRPr lang="en-US" sz="1200"/>
            </a:p>
          </p:txBody>
        </p:sp>
        <p:sp>
          <p:nvSpPr>
            <p:cNvPr id="21" name="Freeform 21"/>
            <p:cNvSpPr/>
            <p:nvPr/>
          </p:nvSpPr>
          <p:spPr>
            <a:xfrm rot="-10800000">
              <a:off x="0" y="19029536"/>
              <a:ext cx="1330502" cy="3457179"/>
            </a:xfrm>
            <a:custGeom>
              <a:avLst/>
              <a:gdLst/>
              <a:ahLst/>
              <a:cxnLst/>
              <a:rect l="l" t="t" r="r" b="b"/>
              <a:pathLst>
                <a:path w="1330502" h="3457179">
                  <a:moveTo>
                    <a:pt x="0" y="0"/>
                  </a:moveTo>
                  <a:lnTo>
                    <a:pt x="1330502" y="0"/>
                  </a:lnTo>
                  <a:lnTo>
                    <a:pt x="1330502" y="3457179"/>
                  </a:lnTo>
                  <a:lnTo>
                    <a:pt x="0" y="3457179"/>
                  </a:lnTo>
                  <a:lnTo>
                    <a:pt x="0" y="0"/>
                  </a:lnTo>
                  <a:close/>
                </a:path>
              </a:pathLst>
            </a:custGeom>
            <a:blipFill>
              <a:blip r:embed="rId3"/>
              <a:stretch>
                <a:fillRect l="-97799" r="-20266"/>
              </a:stretch>
            </a:blipFill>
          </p:spPr>
          <p:txBody>
            <a:bodyPr/>
            <a:lstStyle/>
            <a:p>
              <a:endParaRPr lang="en-US" sz="1200"/>
            </a:p>
          </p:txBody>
        </p:sp>
        <p:sp>
          <p:nvSpPr>
            <p:cNvPr id="22" name="Freeform 22"/>
            <p:cNvSpPr/>
            <p:nvPr/>
          </p:nvSpPr>
          <p:spPr>
            <a:xfrm rot="-10800000">
              <a:off x="0" y="21524225"/>
              <a:ext cx="1330502" cy="3457179"/>
            </a:xfrm>
            <a:custGeom>
              <a:avLst/>
              <a:gdLst/>
              <a:ahLst/>
              <a:cxnLst/>
              <a:rect l="l" t="t" r="r" b="b"/>
              <a:pathLst>
                <a:path w="1330502" h="3457179">
                  <a:moveTo>
                    <a:pt x="0" y="0"/>
                  </a:moveTo>
                  <a:lnTo>
                    <a:pt x="1330502" y="0"/>
                  </a:lnTo>
                  <a:lnTo>
                    <a:pt x="1330502" y="3457179"/>
                  </a:lnTo>
                  <a:lnTo>
                    <a:pt x="0" y="3457179"/>
                  </a:lnTo>
                  <a:lnTo>
                    <a:pt x="0" y="0"/>
                  </a:lnTo>
                  <a:close/>
                </a:path>
              </a:pathLst>
            </a:custGeom>
            <a:blipFill>
              <a:blip r:embed="rId3"/>
              <a:stretch>
                <a:fillRect l="-23748" r="-94316"/>
              </a:stretch>
            </a:blipFill>
          </p:spPr>
          <p:txBody>
            <a:bodyPr/>
            <a:lstStyle/>
            <a:p>
              <a:endParaRPr lang="en-US" sz="1200"/>
            </a:p>
          </p:txBody>
        </p:sp>
      </p:grpSp>
      <p:sp>
        <p:nvSpPr>
          <p:cNvPr id="23" name="Freeform 23"/>
          <p:cNvSpPr/>
          <p:nvPr/>
        </p:nvSpPr>
        <p:spPr>
          <a:xfrm>
            <a:off x="374663" y="309484"/>
            <a:ext cx="849828" cy="1012630"/>
          </a:xfrm>
          <a:custGeom>
            <a:avLst/>
            <a:gdLst/>
            <a:ahLst/>
            <a:cxnLst/>
            <a:rect l="l" t="t" r="r" b="b"/>
            <a:pathLst>
              <a:path w="1274742" h="1518945">
                <a:moveTo>
                  <a:pt x="0" y="0"/>
                </a:moveTo>
                <a:lnTo>
                  <a:pt x="1274742" y="0"/>
                </a:lnTo>
                <a:lnTo>
                  <a:pt x="1274742" y="1518945"/>
                </a:lnTo>
                <a:lnTo>
                  <a:pt x="0" y="1518945"/>
                </a:lnTo>
                <a:lnTo>
                  <a:pt x="0" y="0"/>
                </a:lnTo>
                <a:close/>
              </a:path>
            </a:pathLst>
          </a:custGeom>
          <a:blipFill>
            <a:blip r:embed="rId3"/>
            <a:stretch>
              <a:fillRect/>
            </a:stretch>
          </a:blipFill>
        </p:spPr>
        <p:txBody>
          <a:bodyPr/>
          <a:lstStyle/>
          <a:p>
            <a:endParaRPr lang="en-US" sz="1200"/>
          </a:p>
        </p:txBody>
      </p:sp>
      <p:sp>
        <p:nvSpPr>
          <p:cNvPr id="24" name="TextBox 24"/>
          <p:cNvSpPr txBox="1"/>
          <p:nvPr/>
        </p:nvSpPr>
        <p:spPr>
          <a:xfrm>
            <a:off x="1272845" y="905860"/>
            <a:ext cx="4903067" cy="307777"/>
          </a:xfrm>
          <a:prstGeom prst="rect">
            <a:avLst/>
          </a:prstGeom>
        </p:spPr>
        <p:txBody>
          <a:bodyPr lIns="0" tIns="0" rIns="0" bIns="0" rtlCol="0" anchor="t">
            <a:spAutoFit/>
          </a:bodyPr>
          <a:lstStyle/>
          <a:p>
            <a:pPr>
              <a:lnSpc>
                <a:spcPts val="2365"/>
              </a:lnSpc>
            </a:pPr>
            <a:r>
              <a:rPr lang="en-US" sz="2112" spc="-13">
                <a:solidFill>
                  <a:srgbClr val="009899"/>
                </a:solidFill>
                <a:latin typeface="Avenir"/>
                <a:ea typeface="Avenir"/>
                <a:cs typeface="Avenir"/>
                <a:sym typeface="Avenir"/>
              </a:rPr>
              <a:t>Introducing The</a:t>
            </a:r>
            <a:r>
              <a:rPr lang="en-US" sz="2112" i="1" spc="-13">
                <a:solidFill>
                  <a:srgbClr val="009899"/>
                </a:solidFill>
                <a:latin typeface="Avenir Italics"/>
                <a:ea typeface="Avenir Italics"/>
                <a:cs typeface="Avenir Italics"/>
                <a:sym typeface="Avenir Italics"/>
              </a:rPr>
              <a:t> </a:t>
            </a:r>
            <a:r>
              <a:rPr lang="en-US" sz="2112" b="1" i="1" spc="-13">
                <a:solidFill>
                  <a:srgbClr val="009899"/>
                </a:solidFill>
                <a:latin typeface="Avenir Bold Italics"/>
                <a:ea typeface="Avenir Bold Italics"/>
                <a:cs typeface="Avenir Bold Italics"/>
                <a:sym typeface="Avenir Bold Italics"/>
              </a:rPr>
              <a:t>You Own It</a:t>
            </a:r>
            <a:r>
              <a:rPr lang="en-US" sz="2112" i="1" spc="-13">
                <a:solidFill>
                  <a:srgbClr val="009899"/>
                </a:solidFill>
                <a:latin typeface="Avenir Italics"/>
                <a:ea typeface="Avenir Italics"/>
                <a:cs typeface="Avenir Italics"/>
                <a:sym typeface="Avenir Italics"/>
              </a:rPr>
              <a:t> </a:t>
            </a:r>
            <a:r>
              <a:rPr lang="en-US" sz="2112" spc="-13">
                <a:solidFill>
                  <a:srgbClr val="009899"/>
                </a:solidFill>
                <a:latin typeface="Avenir"/>
                <a:ea typeface="Avenir"/>
                <a:cs typeface="Avenir"/>
                <a:sym typeface="Avenir"/>
              </a:rPr>
              <a:t>Campaign</a:t>
            </a:r>
          </a:p>
        </p:txBody>
      </p:sp>
      <p:sp>
        <p:nvSpPr>
          <p:cNvPr id="25" name="TextBox 25"/>
          <p:cNvSpPr txBox="1"/>
          <p:nvPr/>
        </p:nvSpPr>
        <p:spPr>
          <a:xfrm>
            <a:off x="1248071" y="352817"/>
            <a:ext cx="10462027" cy="561436"/>
          </a:xfrm>
          <a:prstGeom prst="rect">
            <a:avLst/>
          </a:prstGeom>
        </p:spPr>
        <p:txBody>
          <a:bodyPr lIns="0" tIns="0" rIns="0" bIns="0" rtlCol="0" anchor="t">
            <a:spAutoFit/>
          </a:bodyPr>
          <a:lstStyle/>
          <a:p>
            <a:pPr algn="just">
              <a:lnSpc>
                <a:spcPts val="4782"/>
              </a:lnSpc>
            </a:pPr>
            <a:r>
              <a:rPr lang="en-US" sz="3416" b="1">
                <a:solidFill>
                  <a:srgbClr val="003462"/>
                </a:solidFill>
                <a:latin typeface="Montserrat Heavy"/>
                <a:ea typeface="Montserrat Heavy"/>
                <a:cs typeface="Montserrat Heavy"/>
                <a:sym typeface="Montserrat Heavy"/>
              </a:rPr>
              <a:t>SHARING THE CREDIT UNION DIFFERENCE</a:t>
            </a:r>
          </a:p>
        </p:txBody>
      </p:sp>
      <p:sp>
        <p:nvSpPr>
          <p:cNvPr id="26" name="TextBox 26"/>
          <p:cNvSpPr txBox="1"/>
          <p:nvPr/>
        </p:nvSpPr>
        <p:spPr>
          <a:xfrm>
            <a:off x="734630" y="2171987"/>
            <a:ext cx="10641289" cy="923330"/>
          </a:xfrm>
          <a:prstGeom prst="rect">
            <a:avLst/>
          </a:prstGeom>
        </p:spPr>
        <p:txBody>
          <a:bodyPr lIns="0" tIns="0" rIns="0" bIns="0" rtlCol="0" anchor="t">
            <a:spAutoFit/>
          </a:bodyPr>
          <a:lstStyle/>
          <a:p>
            <a:pPr>
              <a:lnSpc>
                <a:spcPts val="2393"/>
              </a:lnSpc>
            </a:pPr>
            <a:r>
              <a:rPr lang="en-US" sz="2137">
                <a:solidFill>
                  <a:srgbClr val="003462"/>
                </a:solidFill>
                <a:latin typeface="Avenir"/>
                <a:ea typeface="Avenir"/>
                <a:cs typeface="Avenir"/>
                <a:sym typeface="Avenir"/>
              </a:rPr>
              <a:t>The League has designed the </a:t>
            </a:r>
            <a:r>
              <a:rPr lang="en-US" sz="2137" b="1" i="1">
                <a:solidFill>
                  <a:srgbClr val="003462"/>
                </a:solidFill>
                <a:latin typeface="Avenir Bold Italics"/>
                <a:ea typeface="Avenir Bold Italics"/>
                <a:cs typeface="Avenir Bold Italics"/>
                <a:sym typeface="Avenir Bold Italics"/>
              </a:rPr>
              <a:t>You Own It</a:t>
            </a:r>
            <a:r>
              <a:rPr lang="en-US" sz="2137">
                <a:solidFill>
                  <a:srgbClr val="003462"/>
                </a:solidFill>
                <a:latin typeface="Avenir"/>
                <a:ea typeface="Avenir"/>
                <a:cs typeface="Avenir"/>
                <a:sym typeface="Avenir"/>
              </a:rPr>
              <a:t> campaign and toolkits to build awareness of the credit union difference within communities across Alabama, Florida, Georgia, and Virginia.</a:t>
            </a:r>
          </a:p>
        </p:txBody>
      </p:sp>
      <p:sp>
        <p:nvSpPr>
          <p:cNvPr id="27" name="TextBox 27"/>
          <p:cNvSpPr txBox="1"/>
          <p:nvPr/>
        </p:nvSpPr>
        <p:spPr>
          <a:xfrm>
            <a:off x="1616104" y="5317288"/>
            <a:ext cx="8377680" cy="550151"/>
          </a:xfrm>
          <a:prstGeom prst="rect">
            <a:avLst/>
          </a:prstGeom>
        </p:spPr>
        <p:txBody>
          <a:bodyPr lIns="0" tIns="0" rIns="0" bIns="0" rtlCol="0" anchor="t">
            <a:spAutoFit/>
          </a:bodyPr>
          <a:lstStyle/>
          <a:p>
            <a:pPr>
              <a:lnSpc>
                <a:spcPts val="4847"/>
              </a:lnSpc>
            </a:pPr>
            <a:r>
              <a:rPr lang="en-US" sz="3029" b="1">
                <a:solidFill>
                  <a:srgbClr val="0099D0"/>
                </a:solidFill>
                <a:latin typeface="Avenir Bold"/>
                <a:ea typeface="Avenir Bold"/>
                <a:cs typeface="Avenir Bold"/>
                <a:sym typeface="Avenir Bold"/>
              </a:rPr>
              <a:t>Celebrate The Credit Union Difference</a:t>
            </a:r>
          </a:p>
        </p:txBody>
      </p:sp>
      <p:sp>
        <p:nvSpPr>
          <p:cNvPr id="28" name="TextBox 28"/>
          <p:cNvSpPr txBox="1"/>
          <p:nvPr/>
        </p:nvSpPr>
        <p:spPr>
          <a:xfrm>
            <a:off x="1616104" y="3463698"/>
            <a:ext cx="9221672" cy="550151"/>
          </a:xfrm>
          <a:prstGeom prst="rect">
            <a:avLst/>
          </a:prstGeom>
        </p:spPr>
        <p:txBody>
          <a:bodyPr lIns="0" tIns="0" rIns="0" bIns="0" rtlCol="0" anchor="t">
            <a:spAutoFit/>
          </a:bodyPr>
          <a:lstStyle/>
          <a:p>
            <a:pPr>
              <a:lnSpc>
                <a:spcPts val="4847"/>
              </a:lnSpc>
            </a:pPr>
            <a:r>
              <a:rPr lang="en-US" sz="3029" b="1">
                <a:solidFill>
                  <a:srgbClr val="0099D0"/>
                </a:solidFill>
                <a:latin typeface="Avenir Bold"/>
                <a:ea typeface="Avenir Bold"/>
                <a:cs typeface="Avenir Bold"/>
                <a:sym typeface="Avenir Bold"/>
              </a:rPr>
              <a:t>Build and Maximize Credit Union Awareness</a:t>
            </a:r>
          </a:p>
        </p:txBody>
      </p:sp>
      <p:sp>
        <p:nvSpPr>
          <p:cNvPr id="29" name="TextBox 29"/>
          <p:cNvSpPr txBox="1"/>
          <p:nvPr/>
        </p:nvSpPr>
        <p:spPr>
          <a:xfrm>
            <a:off x="685801" y="1413785"/>
            <a:ext cx="9438891" cy="514308"/>
          </a:xfrm>
          <a:prstGeom prst="rect">
            <a:avLst/>
          </a:prstGeom>
        </p:spPr>
        <p:txBody>
          <a:bodyPr lIns="0" tIns="0" rIns="0" bIns="0" rtlCol="0" anchor="t">
            <a:spAutoFit/>
          </a:bodyPr>
          <a:lstStyle/>
          <a:p>
            <a:pPr>
              <a:lnSpc>
                <a:spcPts val="4464"/>
              </a:lnSpc>
            </a:pPr>
            <a:r>
              <a:rPr lang="en-US" sz="2790">
                <a:solidFill>
                  <a:srgbClr val="003462"/>
                </a:solidFill>
                <a:latin typeface="Avenir"/>
                <a:ea typeface="Avenir"/>
                <a:cs typeface="Avenir"/>
                <a:sym typeface="Avenir"/>
              </a:rPr>
              <a:t>The </a:t>
            </a:r>
            <a:r>
              <a:rPr lang="en-US" sz="2790" b="1" i="1">
                <a:solidFill>
                  <a:srgbClr val="003462"/>
                </a:solidFill>
                <a:latin typeface="Avenir Bold Italics"/>
                <a:ea typeface="Avenir Bold Italics"/>
                <a:cs typeface="Avenir Bold Italics"/>
                <a:sym typeface="Avenir Bold Italics"/>
              </a:rPr>
              <a:t>You Own It </a:t>
            </a:r>
            <a:r>
              <a:rPr lang="en-US" sz="2790">
                <a:solidFill>
                  <a:srgbClr val="003462"/>
                </a:solidFill>
                <a:latin typeface="Avenir"/>
                <a:ea typeface="Avenir"/>
                <a:cs typeface="Avenir"/>
                <a:sym typeface="Avenir"/>
              </a:rPr>
              <a:t>Campaign</a:t>
            </a:r>
          </a:p>
        </p:txBody>
      </p:sp>
      <p:grpSp>
        <p:nvGrpSpPr>
          <p:cNvPr id="30" name="Group 30"/>
          <p:cNvGrpSpPr/>
          <p:nvPr/>
        </p:nvGrpSpPr>
        <p:grpSpPr>
          <a:xfrm>
            <a:off x="734630" y="3635148"/>
            <a:ext cx="628687" cy="628687"/>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462"/>
            </a:solidFill>
          </p:spPr>
          <p:txBody>
            <a:bodyPr/>
            <a:lstStyle/>
            <a:p>
              <a:endParaRPr lang="en-US" sz="1200"/>
            </a:p>
          </p:txBody>
        </p:sp>
        <p:sp>
          <p:nvSpPr>
            <p:cNvPr id="32" name="TextBox 32"/>
            <p:cNvSpPr txBox="1"/>
            <p:nvPr/>
          </p:nvSpPr>
          <p:spPr>
            <a:xfrm>
              <a:off x="76200" y="95250"/>
              <a:ext cx="660400" cy="641350"/>
            </a:xfrm>
            <a:prstGeom prst="rect">
              <a:avLst/>
            </a:prstGeom>
          </p:spPr>
          <p:txBody>
            <a:bodyPr lIns="31732" tIns="31732" rIns="31732" bIns="31732" rtlCol="0" anchor="ctr"/>
            <a:lstStyle/>
            <a:p>
              <a:pPr algn="ctr">
                <a:lnSpc>
                  <a:spcPts val="1247"/>
                </a:lnSpc>
              </a:pPr>
              <a:endParaRPr sz="1200"/>
            </a:p>
          </p:txBody>
        </p:sp>
      </p:grpSp>
      <p:sp>
        <p:nvSpPr>
          <p:cNvPr id="33" name="TextBox 33"/>
          <p:cNvSpPr txBox="1"/>
          <p:nvPr/>
        </p:nvSpPr>
        <p:spPr>
          <a:xfrm>
            <a:off x="685800" y="3612156"/>
            <a:ext cx="726346" cy="491417"/>
          </a:xfrm>
          <a:prstGeom prst="rect">
            <a:avLst/>
          </a:prstGeom>
        </p:spPr>
        <p:txBody>
          <a:bodyPr lIns="0" tIns="0" rIns="0" bIns="0" rtlCol="0" anchor="t">
            <a:spAutoFit/>
          </a:bodyPr>
          <a:lstStyle/>
          <a:p>
            <a:pPr algn="ctr">
              <a:lnSpc>
                <a:spcPts val="4195"/>
              </a:lnSpc>
            </a:pPr>
            <a:r>
              <a:rPr lang="en-US" sz="2996" b="1">
                <a:solidFill>
                  <a:srgbClr val="FFFFFF"/>
                </a:solidFill>
                <a:latin typeface="Avenir Bold"/>
                <a:ea typeface="Avenir Bold"/>
                <a:cs typeface="Avenir Bold"/>
                <a:sym typeface="Avenir Bold"/>
              </a:rPr>
              <a:t>1</a:t>
            </a:r>
          </a:p>
        </p:txBody>
      </p:sp>
      <p:grpSp>
        <p:nvGrpSpPr>
          <p:cNvPr id="34" name="Group 34"/>
          <p:cNvGrpSpPr/>
          <p:nvPr/>
        </p:nvGrpSpPr>
        <p:grpSpPr>
          <a:xfrm>
            <a:off x="734630" y="5404598"/>
            <a:ext cx="628687" cy="628687"/>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462"/>
            </a:solidFill>
          </p:spPr>
          <p:txBody>
            <a:bodyPr/>
            <a:lstStyle/>
            <a:p>
              <a:endParaRPr lang="en-US" sz="1200"/>
            </a:p>
          </p:txBody>
        </p:sp>
        <p:sp>
          <p:nvSpPr>
            <p:cNvPr id="36" name="TextBox 36"/>
            <p:cNvSpPr txBox="1"/>
            <p:nvPr/>
          </p:nvSpPr>
          <p:spPr>
            <a:xfrm>
              <a:off x="76200" y="95250"/>
              <a:ext cx="660400" cy="641350"/>
            </a:xfrm>
            <a:prstGeom prst="rect">
              <a:avLst/>
            </a:prstGeom>
          </p:spPr>
          <p:txBody>
            <a:bodyPr lIns="31732" tIns="31732" rIns="31732" bIns="31732" rtlCol="0" anchor="ctr"/>
            <a:lstStyle/>
            <a:p>
              <a:pPr algn="ctr">
                <a:lnSpc>
                  <a:spcPts val="1247"/>
                </a:lnSpc>
              </a:pPr>
              <a:endParaRPr sz="1200"/>
            </a:p>
          </p:txBody>
        </p:sp>
      </p:grpSp>
      <p:sp>
        <p:nvSpPr>
          <p:cNvPr id="37" name="TextBox 37"/>
          <p:cNvSpPr txBox="1"/>
          <p:nvPr/>
        </p:nvSpPr>
        <p:spPr>
          <a:xfrm>
            <a:off x="685800" y="5381606"/>
            <a:ext cx="726346" cy="491417"/>
          </a:xfrm>
          <a:prstGeom prst="rect">
            <a:avLst/>
          </a:prstGeom>
        </p:spPr>
        <p:txBody>
          <a:bodyPr lIns="0" tIns="0" rIns="0" bIns="0" rtlCol="0" anchor="t">
            <a:spAutoFit/>
          </a:bodyPr>
          <a:lstStyle/>
          <a:p>
            <a:pPr algn="ctr">
              <a:lnSpc>
                <a:spcPts val="4195"/>
              </a:lnSpc>
            </a:pPr>
            <a:r>
              <a:rPr lang="en-US" sz="2996" b="1">
                <a:solidFill>
                  <a:srgbClr val="FFFFFF"/>
                </a:solidFill>
                <a:latin typeface="Avenir Bold"/>
                <a:ea typeface="Avenir Bold"/>
                <a:cs typeface="Avenir Bold"/>
                <a:sym typeface="Avenir Bold"/>
              </a:rPr>
              <a:t>3</a:t>
            </a:r>
          </a:p>
        </p:txBody>
      </p:sp>
      <p:sp>
        <p:nvSpPr>
          <p:cNvPr id="38" name="TextBox 38"/>
          <p:cNvSpPr txBox="1"/>
          <p:nvPr/>
        </p:nvSpPr>
        <p:spPr>
          <a:xfrm>
            <a:off x="1616104" y="4432563"/>
            <a:ext cx="8377680" cy="550151"/>
          </a:xfrm>
          <a:prstGeom prst="rect">
            <a:avLst/>
          </a:prstGeom>
        </p:spPr>
        <p:txBody>
          <a:bodyPr lIns="0" tIns="0" rIns="0" bIns="0" rtlCol="0" anchor="t">
            <a:spAutoFit/>
          </a:bodyPr>
          <a:lstStyle/>
          <a:p>
            <a:pPr>
              <a:lnSpc>
                <a:spcPts val="4847"/>
              </a:lnSpc>
            </a:pPr>
            <a:r>
              <a:rPr lang="en-US" sz="3029" b="1">
                <a:solidFill>
                  <a:srgbClr val="0099D0"/>
                </a:solidFill>
                <a:latin typeface="Avenir Bold"/>
                <a:ea typeface="Avenir Bold"/>
                <a:cs typeface="Avenir Bold"/>
                <a:sym typeface="Avenir Bold"/>
              </a:rPr>
              <a:t>Share the Benefits of Member Ownership</a:t>
            </a:r>
          </a:p>
        </p:txBody>
      </p:sp>
      <p:grpSp>
        <p:nvGrpSpPr>
          <p:cNvPr id="39" name="Group 39"/>
          <p:cNvGrpSpPr/>
          <p:nvPr/>
        </p:nvGrpSpPr>
        <p:grpSpPr>
          <a:xfrm>
            <a:off x="734630" y="4519873"/>
            <a:ext cx="628687" cy="628687"/>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462"/>
            </a:solidFill>
          </p:spPr>
          <p:txBody>
            <a:bodyPr/>
            <a:lstStyle/>
            <a:p>
              <a:endParaRPr lang="en-US" sz="1200"/>
            </a:p>
          </p:txBody>
        </p:sp>
        <p:sp>
          <p:nvSpPr>
            <p:cNvPr id="41" name="TextBox 41"/>
            <p:cNvSpPr txBox="1"/>
            <p:nvPr/>
          </p:nvSpPr>
          <p:spPr>
            <a:xfrm>
              <a:off x="76200" y="95250"/>
              <a:ext cx="660400" cy="641350"/>
            </a:xfrm>
            <a:prstGeom prst="rect">
              <a:avLst/>
            </a:prstGeom>
          </p:spPr>
          <p:txBody>
            <a:bodyPr lIns="31732" tIns="31732" rIns="31732" bIns="31732" rtlCol="0" anchor="ctr"/>
            <a:lstStyle/>
            <a:p>
              <a:pPr algn="ctr">
                <a:lnSpc>
                  <a:spcPts val="1247"/>
                </a:lnSpc>
              </a:pPr>
              <a:endParaRPr sz="1200"/>
            </a:p>
          </p:txBody>
        </p:sp>
      </p:grpSp>
      <p:sp>
        <p:nvSpPr>
          <p:cNvPr id="42" name="TextBox 42"/>
          <p:cNvSpPr txBox="1"/>
          <p:nvPr/>
        </p:nvSpPr>
        <p:spPr>
          <a:xfrm>
            <a:off x="685800" y="4496881"/>
            <a:ext cx="726346" cy="491417"/>
          </a:xfrm>
          <a:prstGeom prst="rect">
            <a:avLst/>
          </a:prstGeom>
        </p:spPr>
        <p:txBody>
          <a:bodyPr lIns="0" tIns="0" rIns="0" bIns="0" rtlCol="0" anchor="t">
            <a:spAutoFit/>
          </a:bodyPr>
          <a:lstStyle/>
          <a:p>
            <a:pPr algn="ctr">
              <a:lnSpc>
                <a:spcPts val="4195"/>
              </a:lnSpc>
            </a:pPr>
            <a:r>
              <a:rPr lang="en-US" sz="2996" b="1">
                <a:solidFill>
                  <a:srgbClr val="FFFFFF"/>
                </a:solidFill>
                <a:latin typeface="Avenir Bold"/>
                <a:ea typeface="Avenir Bold"/>
                <a:cs typeface="Avenir Bold"/>
                <a:sym typeface="Avenir Bold"/>
              </a:rPr>
              <a:t>2</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87506" y="-3385168"/>
            <a:ext cx="15350143" cy="18290783"/>
          </a:xfrm>
          <a:custGeom>
            <a:avLst/>
            <a:gdLst/>
            <a:ahLst/>
            <a:cxnLst/>
            <a:rect l="l" t="t" r="r" b="b"/>
            <a:pathLst>
              <a:path w="23025214" h="27436175">
                <a:moveTo>
                  <a:pt x="0" y="0"/>
                </a:moveTo>
                <a:lnTo>
                  <a:pt x="23025214" y="0"/>
                </a:lnTo>
                <a:lnTo>
                  <a:pt x="23025214" y="27436175"/>
                </a:lnTo>
                <a:lnTo>
                  <a:pt x="0" y="27436175"/>
                </a:lnTo>
                <a:lnTo>
                  <a:pt x="0" y="0"/>
                </a:lnTo>
                <a:close/>
              </a:path>
            </a:pathLst>
          </a:custGeom>
          <a:blipFill>
            <a:blip r:embed="rId2">
              <a:alphaModFix amt="10999"/>
            </a:blip>
            <a:stretch>
              <a:fillRect/>
            </a:stretch>
          </a:blipFill>
        </p:spPr>
        <p:txBody>
          <a:bodyPr/>
          <a:lstStyle/>
          <a:p>
            <a:endParaRPr lang="en-US" sz="1200"/>
          </a:p>
        </p:txBody>
      </p:sp>
      <p:sp>
        <p:nvSpPr>
          <p:cNvPr id="3" name="Freeform 3"/>
          <p:cNvSpPr/>
          <p:nvPr/>
        </p:nvSpPr>
        <p:spPr>
          <a:xfrm>
            <a:off x="4386217" y="1911147"/>
            <a:ext cx="4089683" cy="2300447"/>
          </a:xfrm>
          <a:custGeom>
            <a:avLst/>
            <a:gdLst/>
            <a:ahLst/>
            <a:cxnLst/>
            <a:rect l="l" t="t" r="r" b="b"/>
            <a:pathLst>
              <a:path w="6134525" h="3450670">
                <a:moveTo>
                  <a:pt x="0" y="0"/>
                </a:moveTo>
                <a:lnTo>
                  <a:pt x="6134525" y="0"/>
                </a:lnTo>
                <a:lnTo>
                  <a:pt x="6134525" y="3450670"/>
                </a:lnTo>
                <a:lnTo>
                  <a:pt x="0" y="3450670"/>
                </a:lnTo>
                <a:lnTo>
                  <a:pt x="0" y="0"/>
                </a:lnTo>
                <a:close/>
              </a:path>
            </a:pathLst>
          </a:custGeom>
          <a:blipFill>
            <a:blip r:embed="rId3"/>
            <a:stretch>
              <a:fillRect/>
            </a:stretch>
          </a:blipFill>
        </p:spPr>
        <p:txBody>
          <a:bodyPr/>
          <a:lstStyle/>
          <a:p>
            <a:endParaRPr lang="en-US" sz="1200"/>
          </a:p>
        </p:txBody>
      </p:sp>
      <p:sp>
        <p:nvSpPr>
          <p:cNvPr id="4" name="Freeform 4"/>
          <p:cNvSpPr/>
          <p:nvPr/>
        </p:nvSpPr>
        <p:spPr>
          <a:xfrm>
            <a:off x="3624712" y="4429201"/>
            <a:ext cx="8333185" cy="2145795"/>
          </a:xfrm>
          <a:custGeom>
            <a:avLst/>
            <a:gdLst/>
            <a:ahLst/>
            <a:cxnLst/>
            <a:rect l="l" t="t" r="r" b="b"/>
            <a:pathLst>
              <a:path w="12499778" h="3218693">
                <a:moveTo>
                  <a:pt x="0" y="0"/>
                </a:moveTo>
                <a:lnTo>
                  <a:pt x="12499778" y="0"/>
                </a:lnTo>
                <a:lnTo>
                  <a:pt x="12499778" y="3218693"/>
                </a:lnTo>
                <a:lnTo>
                  <a:pt x="0" y="3218693"/>
                </a:lnTo>
                <a:lnTo>
                  <a:pt x="0" y="0"/>
                </a:lnTo>
                <a:close/>
              </a:path>
            </a:pathLst>
          </a:custGeom>
          <a:blipFill>
            <a:blip r:embed="rId4"/>
            <a:stretch>
              <a:fillRect/>
            </a:stretch>
          </a:blipFill>
        </p:spPr>
        <p:txBody>
          <a:bodyPr/>
          <a:lstStyle/>
          <a:p>
            <a:endParaRPr lang="en-US" sz="1200"/>
          </a:p>
        </p:txBody>
      </p:sp>
      <p:sp>
        <p:nvSpPr>
          <p:cNvPr id="5" name="Freeform 5"/>
          <p:cNvSpPr/>
          <p:nvPr/>
        </p:nvSpPr>
        <p:spPr>
          <a:xfrm>
            <a:off x="8730023" y="176751"/>
            <a:ext cx="3227875" cy="4034843"/>
          </a:xfrm>
          <a:custGeom>
            <a:avLst/>
            <a:gdLst/>
            <a:ahLst/>
            <a:cxnLst/>
            <a:rect l="l" t="t" r="r" b="b"/>
            <a:pathLst>
              <a:path w="4841812" h="6052265">
                <a:moveTo>
                  <a:pt x="0" y="0"/>
                </a:moveTo>
                <a:lnTo>
                  <a:pt x="4841812" y="0"/>
                </a:lnTo>
                <a:lnTo>
                  <a:pt x="4841812" y="6052264"/>
                </a:lnTo>
                <a:lnTo>
                  <a:pt x="0" y="6052264"/>
                </a:lnTo>
                <a:lnTo>
                  <a:pt x="0" y="0"/>
                </a:lnTo>
                <a:close/>
              </a:path>
            </a:pathLst>
          </a:custGeom>
          <a:blipFill>
            <a:blip r:embed="rId5"/>
            <a:stretch>
              <a:fillRect/>
            </a:stretch>
          </a:blipFill>
        </p:spPr>
        <p:txBody>
          <a:bodyPr/>
          <a:lstStyle/>
          <a:p>
            <a:endParaRPr lang="en-US" sz="1200"/>
          </a:p>
        </p:txBody>
      </p:sp>
      <p:sp>
        <p:nvSpPr>
          <p:cNvPr id="6" name="Freeform 6"/>
          <p:cNvSpPr/>
          <p:nvPr/>
        </p:nvSpPr>
        <p:spPr>
          <a:xfrm>
            <a:off x="148891" y="1911147"/>
            <a:ext cx="4089683" cy="2300447"/>
          </a:xfrm>
          <a:custGeom>
            <a:avLst/>
            <a:gdLst/>
            <a:ahLst/>
            <a:cxnLst/>
            <a:rect l="l" t="t" r="r" b="b"/>
            <a:pathLst>
              <a:path w="6134525" h="3450670">
                <a:moveTo>
                  <a:pt x="0" y="0"/>
                </a:moveTo>
                <a:lnTo>
                  <a:pt x="6134525" y="0"/>
                </a:lnTo>
                <a:lnTo>
                  <a:pt x="6134525" y="3450670"/>
                </a:lnTo>
                <a:lnTo>
                  <a:pt x="0" y="3450670"/>
                </a:lnTo>
                <a:lnTo>
                  <a:pt x="0" y="0"/>
                </a:lnTo>
                <a:close/>
              </a:path>
            </a:pathLst>
          </a:custGeom>
          <a:blipFill>
            <a:blip r:embed="rId6"/>
            <a:stretch>
              <a:fillRect/>
            </a:stretch>
          </a:blipFill>
        </p:spPr>
        <p:txBody>
          <a:bodyPr/>
          <a:lstStyle/>
          <a:p>
            <a:endParaRPr lang="en-US" sz="1200"/>
          </a:p>
        </p:txBody>
      </p:sp>
      <p:sp>
        <p:nvSpPr>
          <p:cNvPr id="7" name="TextBox 7"/>
          <p:cNvSpPr txBox="1"/>
          <p:nvPr/>
        </p:nvSpPr>
        <p:spPr>
          <a:xfrm>
            <a:off x="317035" y="446639"/>
            <a:ext cx="6114023" cy="983859"/>
          </a:xfrm>
          <a:prstGeom prst="rect">
            <a:avLst/>
          </a:prstGeom>
        </p:spPr>
        <p:txBody>
          <a:bodyPr lIns="0" tIns="0" rIns="0" bIns="0" rtlCol="0" anchor="t">
            <a:spAutoFit/>
          </a:bodyPr>
          <a:lstStyle/>
          <a:p>
            <a:pPr>
              <a:lnSpc>
                <a:spcPts val="8433"/>
              </a:lnSpc>
              <a:spcBef>
                <a:spcPct val="0"/>
              </a:spcBef>
            </a:pPr>
            <a:r>
              <a:rPr lang="en-US" sz="6024" b="1" i="1">
                <a:solidFill>
                  <a:srgbClr val="003462"/>
                </a:solidFill>
                <a:latin typeface="Montserrat Bold Italics"/>
                <a:ea typeface="Montserrat Bold Italics"/>
                <a:cs typeface="Montserrat Bold Italics"/>
                <a:sym typeface="Montserrat Bold Italics"/>
              </a:rPr>
              <a:t>COMING SOON</a:t>
            </a:r>
          </a:p>
        </p:txBody>
      </p:sp>
      <p:sp>
        <p:nvSpPr>
          <p:cNvPr id="8" name="Freeform 8"/>
          <p:cNvSpPr/>
          <p:nvPr/>
        </p:nvSpPr>
        <p:spPr>
          <a:xfrm>
            <a:off x="92105" y="4429200"/>
            <a:ext cx="3513557" cy="2042255"/>
          </a:xfrm>
          <a:custGeom>
            <a:avLst/>
            <a:gdLst/>
            <a:ahLst/>
            <a:cxnLst/>
            <a:rect l="l" t="t" r="r" b="b"/>
            <a:pathLst>
              <a:path w="5270335" h="3063382">
                <a:moveTo>
                  <a:pt x="0" y="0"/>
                </a:moveTo>
                <a:lnTo>
                  <a:pt x="5270336" y="0"/>
                </a:lnTo>
                <a:lnTo>
                  <a:pt x="5270336" y="3063383"/>
                </a:lnTo>
                <a:lnTo>
                  <a:pt x="0" y="3063383"/>
                </a:lnTo>
                <a:lnTo>
                  <a:pt x="0" y="0"/>
                </a:lnTo>
                <a:close/>
              </a:path>
            </a:pathLst>
          </a:custGeom>
          <a:blipFill>
            <a:blip r:embed="rId7"/>
            <a:stretch>
              <a:fillRect/>
            </a:stretch>
          </a:blipFill>
        </p:spPr>
        <p:txBody>
          <a:bodyPr/>
          <a:lstStyle/>
          <a:p>
            <a:endParaRPr lang="en-US" sz="12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4663" y="309484"/>
            <a:ext cx="849828" cy="1012630"/>
          </a:xfrm>
          <a:custGeom>
            <a:avLst/>
            <a:gdLst/>
            <a:ahLst/>
            <a:cxnLst/>
            <a:rect l="l" t="t" r="r" b="b"/>
            <a:pathLst>
              <a:path w="1274742" h="1518945">
                <a:moveTo>
                  <a:pt x="0" y="0"/>
                </a:moveTo>
                <a:lnTo>
                  <a:pt x="1274742" y="0"/>
                </a:lnTo>
                <a:lnTo>
                  <a:pt x="1274742" y="1518945"/>
                </a:lnTo>
                <a:lnTo>
                  <a:pt x="0" y="1518945"/>
                </a:lnTo>
                <a:lnTo>
                  <a:pt x="0" y="0"/>
                </a:lnTo>
                <a:close/>
              </a:path>
            </a:pathLst>
          </a:custGeom>
          <a:blipFill>
            <a:blip r:embed="rId2"/>
            <a:stretch>
              <a:fillRect/>
            </a:stretch>
          </a:blipFill>
        </p:spPr>
        <p:txBody>
          <a:bodyPr/>
          <a:lstStyle/>
          <a:p>
            <a:endParaRPr lang="en-US" sz="1200"/>
          </a:p>
        </p:txBody>
      </p:sp>
      <p:grpSp>
        <p:nvGrpSpPr>
          <p:cNvPr id="3" name="Group 3"/>
          <p:cNvGrpSpPr/>
          <p:nvPr/>
        </p:nvGrpSpPr>
        <p:grpSpPr>
          <a:xfrm>
            <a:off x="17302" y="3742734"/>
            <a:ext cx="3637350" cy="2907809"/>
            <a:chOff x="0" y="0"/>
            <a:chExt cx="1317935" cy="1053598"/>
          </a:xfrm>
        </p:grpSpPr>
        <p:sp>
          <p:nvSpPr>
            <p:cNvPr id="4" name="Freeform 4"/>
            <p:cNvSpPr/>
            <p:nvPr/>
          </p:nvSpPr>
          <p:spPr>
            <a:xfrm>
              <a:off x="0" y="0"/>
              <a:ext cx="1317935" cy="1053598"/>
            </a:xfrm>
            <a:custGeom>
              <a:avLst/>
              <a:gdLst/>
              <a:ahLst/>
              <a:cxnLst/>
              <a:rect l="l" t="t" r="r" b="b"/>
              <a:pathLst>
                <a:path w="1317935" h="1053598">
                  <a:moveTo>
                    <a:pt x="0" y="0"/>
                  </a:moveTo>
                  <a:lnTo>
                    <a:pt x="1317935" y="0"/>
                  </a:lnTo>
                  <a:lnTo>
                    <a:pt x="1317935" y="1053598"/>
                  </a:lnTo>
                  <a:lnTo>
                    <a:pt x="0" y="1053598"/>
                  </a:lnTo>
                  <a:close/>
                </a:path>
              </a:pathLst>
            </a:custGeom>
            <a:gradFill rotWithShape="1">
              <a:gsLst>
                <a:gs pos="0">
                  <a:srgbClr val="153863">
                    <a:alpha val="100000"/>
                  </a:srgbClr>
                </a:gs>
                <a:gs pos="100000">
                  <a:srgbClr val="1C4B75">
                    <a:alpha val="100000"/>
                  </a:srgbClr>
                </a:gs>
              </a:gsLst>
              <a:lin ang="0"/>
            </a:gradFill>
          </p:spPr>
          <p:txBody>
            <a:bodyPr/>
            <a:lstStyle/>
            <a:p>
              <a:endParaRPr lang="en-US" sz="1200"/>
            </a:p>
          </p:txBody>
        </p:sp>
        <p:sp>
          <p:nvSpPr>
            <p:cNvPr id="5" name="TextBox 5"/>
            <p:cNvSpPr txBox="1"/>
            <p:nvPr/>
          </p:nvSpPr>
          <p:spPr>
            <a:xfrm>
              <a:off x="0" y="-38100"/>
              <a:ext cx="1317935" cy="1091698"/>
            </a:xfrm>
            <a:prstGeom prst="rect">
              <a:avLst/>
            </a:prstGeom>
          </p:spPr>
          <p:txBody>
            <a:bodyPr lIns="33867" tIns="33867" rIns="33867" bIns="33867" rtlCol="0" anchor="ctr"/>
            <a:lstStyle/>
            <a:p>
              <a:pPr algn="ctr">
                <a:lnSpc>
                  <a:spcPts val="1773"/>
                </a:lnSpc>
              </a:pPr>
              <a:endParaRPr sz="1200"/>
            </a:p>
          </p:txBody>
        </p:sp>
      </p:grpSp>
      <p:sp>
        <p:nvSpPr>
          <p:cNvPr id="6" name="TextBox 6"/>
          <p:cNvSpPr txBox="1"/>
          <p:nvPr/>
        </p:nvSpPr>
        <p:spPr>
          <a:xfrm>
            <a:off x="1272845" y="950310"/>
            <a:ext cx="7880921" cy="307777"/>
          </a:xfrm>
          <a:prstGeom prst="rect">
            <a:avLst/>
          </a:prstGeom>
        </p:spPr>
        <p:txBody>
          <a:bodyPr lIns="0" tIns="0" rIns="0" bIns="0" rtlCol="0" anchor="t">
            <a:spAutoFit/>
          </a:bodyPr>
          <a:lstStyle/>
          <a:p>
            <a:pPr>
              <a:lnSpc>
                <a:spcPts val="2365"/>
              </a:lnSpc>
            </a:pPr>
            <a:r>
              <a:rPr lang="en-US" sz="2112" spc="-13">
                <a:solidFill>
                  <a:srgbClr val="009899"/>
                </a:solidFill>
                <a:latin typeface="Montserrat"/>
                <a:ea typeface="Montserrat"/>
                <a:cs typeface="Montserrat"/>
                <a:sym typeface="Montserrat"/>
              </a:rPr>
              <a:t>Introducing The</a:t>
            </a:r>
            <a:r>
              <a:rPr lang="en-US" sz="2112" i="1" spc="-13">
                <a:solidFill>
                  <a:srgbClr val="009899"/>
                </a:solidFill>
                <a:latin typeface="Montserrat Italics"/>
                <a:ea typeface="Montserrat Italics"/>
                <a:cs typeface="Montserrat Italics"/>
                <a:sym typeface="Montserrat Italics"/>
              </a:rPr>
              <a:t> </a:t>
            </a:r>
            <a:r>
              <a:rPr lang="en-US" sz="2112" b="1" i="1" spc="-13">
                <a:solidFill>
                  <a:srgbClr val="009899"/>
                </a:solidFill>
                <a:latin typeface="Montserrat Bold Italics"/>
                <a:ea typeface="Montserrat Bold Italics"/>
                <a:cs typeface="Montserrat Bold Italics"/>
                <a:sym typeface="Montserrat Bold Italics"/>
              </a:rPr>
              <a:t>You Own It</a:t>
            </a:r>
            <a:r>
              <a:rPr lang="en-US" sz="2112" i="1" spc="-13">
                <a:solidFill>
                  <a:srgbClr val="009899"/>
                </a:solidFill>
                <a:latin typeface="Montserrat Italics"/>
                <a:ea typeface="Montserrat Italics"/>
                <a:cs typeface="Montserrat Italics"/>
                <a:sym typeface="Montserrat Italics"/>
              </a:rPr>
              <a:t> </a:t>
            </a:r>
            <a:r>
              <a:rPr lang="en-US" sz="2112" spc="-13">
                <a:solidFill>
                  <a:srgbClr val="009899"/>
                </a:solidFill>
                <a:latin typeface="Montserrat"/>
                <a:ea typeface="Montserrat"/>
                <a:cs typeface="Montserrat"/>
                <a:sym typeface="Montserrat"/>
              </a:rPr>
              <a:t>Campaign</a:t>
            </a:r>
          </a:p>
        </p:txBody>
      </p:sp>
      <p:sp>
        <p:nvSpPr>
          <p:cNvPr id="7" name="TextBox 7"/>
          <p:cNvSpPr txBox="1"/>
          <p:nvPr/>
        </p:nvSpPr>
        <p:spPr>
          <a:xfrm>
            <a:off x="1248070" y="352817"/>
            <a:ext cx="10556917" cy="561436"/>
          </a:xfrm>
          <a:prstGeom prst="rect">
            <a:avLst/>
          </a:prstGeom>
        </p:spPr>
        <p:txBody>
          <a:bodyPr lIns="0" tIns="0" rIns="0" bIns="0" rtlCol="0" anchor="t">
            <a:spAutoFit/>
          </a:bodyPr>
          <a:lstStyle/>
          <a:p>
            <a:pPr algn="just">
              <a:lnSpc>
                <a:spcPts val="4782"/>
              </a:lnSpc>
            </a:pPr>
            <a:r>
              <a:rPr lang="en-US" sz="3416" b="1">
                <a:solidFill>
                  <a:srgbClr val="003462"/>
                </a:solidFill>
                <a:latin typeface="Montserrat Heavy"/>
                <a:ea typeface="Montserrat Heavy"/>
                <a:cs typeface="Montserrat Heavy"/>
                <a:sym typeface="Montserrat Heavy"/>
              </a:rPr>
              <a:t>SHARING THE CREDIT UNION DIFFERENCE</a:t>
            </a:r>
          </a:p>
        </p:txBody>
      </p:sp>
      <p:sp>
        <p:nvSpPr>
          <p:cNvPr id="8" name="TextBox 8"/>
          <p:cNvSpPr txBox="1"/>
          <p:nvPr/>
        </p:nvSpPr>
        <p:spPr>
          <a:xfrm>
            <a:off x="734630" y="2226084"/>
            <a:ext cx="10641289" cy="564257"/>
          </a:xfrm>
          <a:prstGeom prst="rect">
            <a:avLst/>
          </a:prstGeom>
        </p:spPr>
        <p:txBody>
          <a:bodyPr lIns="0" tIns="0" rIns="0" bIns="0" rtlCol="0" anchor="t">
            <a:spAutoFit/>
          </a:bodyPr>
          <a:lstStyle/>
          <a:p>
            <a:pPr>
              <a:lnSpc>
                <a:spcPts val="2169"/>
              </a:lnSpc>
            </a:pPr>
            <a:r>
              <a:rPr lang="en-US" sz="1937">
                <a:solidFill>
                  <a:srgbClr val="003462"/>
                </a:solidFill>
                <a:latin typeface="Montserrat"/>
                <a:ea typeface="Montserrat"/>
                <a:cs typeface="Montserrat"/>
                <a:sym typeface="Montserrat"/>
              </a:rPr>
              <a:t>The toolkits will launch in June following ENGAGE, and we encourage you and your team to incorporate </a:t>
            </a:r>
            <a:r>
              <a:rPr lang="en-US" sz="1937" b="1" i="1">
                <a:solidFill>
                  <a:srgbClr val="003462"/>
                </a:solidFill>
                <a:latin typeface="Montserrat Bold Italics"/>
                <a:ea typeface="Montserrat Bold Italics"/>
                <a:cs typeface="Montserrat Bold Italics"/>
                <a:sym typeface="Montserrat Bold Italics"/>
              </a:rPr>
              <a:t>You Own It </a:t>
            </a:r>
            <a:r>
              <a:rPr lang="en-US" sz="1937">
                <a:solidFill>
                  <a:srgbClr val="003462"/>
                </a:solidFill>
                <a:latin typeface="Montserrat"/>
                <a:ea typeface="Montserrat"/>
                <a:cs typeface="Montserrat"/>
                <a:sym typeface="Montserrat"/>
              </a:rPr>
              <a:t>materials into your broader marketing and PR efforts. </a:t>
            </a:r>
          </a:p>
        </p:txBody>
      </p:sp>
      <p:sp>
        <p:nvSpPr>
          <p:cNvPr id="9" name="TextBox 9"/>
          <p:cNvSpPr txBox="1"/>
          <p:nvPr/>
        </p:nvSpPr>
        <p:spPr>
          <a:xfrm>
            <a:off x="521928" y="3138731"/>
            <a:ext cx="2535928" cy="469487"/>
          </a:xfrm>
          <a:prstGeom prst="rect">
            <a:avLst/>
          </a:prstGeom>
        </p:spPr>
        <p:txBody>
          <a:bodyPr lIns="0" tIns="0" rIns="0" bIns="0" rtlCol="0" anchor="t">
            <a:spAutoFit/>
          </a:bodyPr>
          <a:lstStyle/>
          <a:p>
            <a:pPr algn="ctr">
              <a:lnSpc>
                <a:spcPts val="4115"/>
              </a:lnSpc>
            </a:pPr>
            <a:r>
              <a:rPr lang="en-US" sz="2572" b="1">
                <a:solidFill>
                  <a:srgbClr val="003462"/>
                </a:solidFill>
                <a:latin typeface="Proxima Nova Bold"/>
                <a:ea typeface="Proxima Nova Bold"/>
                <a:cs typeface="Proxima Nova Bold"/>
                <a:sym typeface="Proxima Nova Bold"/>
              </a:rPr>
              <a:t>Coming Soon</a:t>
            </a:r>
          </a:p>
        </p:txBody>
      </p:sp>
      <p:sp>
        <p:nvSpPr>
          <p:cNvPr id="10" name="TextBox 10"/>
          <p:cNvSpPr txBox="1"/>
          <p:nvPr/>
        </p:nvSpPr>
        <p:spPr>
          <a:xfrm>
            <a:off x="685801" y="1560406"/>
            <a:ext cx="9438891" cy="519822"/>
          </a:xfrm>
          <a:prstGeom prst="rect">
            <a:avLst/>
          </a:prstGeom>
        </p:spPr>
        <p:txBody>
          <a:bodyPr lIns="0" tIns="0" rIns="0" bIns="0" rtlCol="0" anchor="t">
            <a:spAutoFit/>
          </a:bodyPr>
          <a:lstStyle/>
          <a:p>
            <a:pPr>
              <a:lnSpc>
                <a:spcPts val="4464"/>
              </a:lnSpc>
            </a:pPr>
            <a:r>
              <a:rPr lang="en-US" sz="2790">
                <a:solidFill>
                  <a:srgbClr val="003462"/>
                </a:solidFill>
                <a:latin typeface="Montserrat"/>
                <a:ea typeface="Montserrat"/>
                <a:cs typeface="Montserrat"/>
                <a:sym typeface="Montserrat"/>
              </a:rPr>
              <a:t>How to Use The </a:t>
            </a:r>
            <a:r>
              <a:rPr lang="en-US" sz="2790" b="1" i="1">
                <a:solidFill>
                  <a:srgbClr val="003462"/>
                </a:solidFill>
                <a:latin typeface="Montserrat Bold Italics"/>
                <a:ea typeface="Montserrat Bold Italics"/>
                <a:cs typeface="Montserrat Bold Italics"/>
                <a:sym typeface="Montserrat Bold Italics"/>
              </a:rPr>
              <a:t>You Own It </a:t>
            </a:r>
            <a:r>
              <a:rPr lang="en-US" sz="2790">
                <a:solidFill>
                  <a:srgbClr val="003462"/>
                </a:solidFill>
                <a:latin typeface="Montserrat"/>
                <a:ea typeface="Montserrat"/>
                <a:cs typeface="Montserrat"/>
                <a:sym typeface="Montserrat"/>
              </a:rPr>
              <a:t>Campaign</a:t>
            </a:r>
          </a:p>
        </p:txBody>
      </p:sp>
      <p:sp>
        <p:nvSpPr>
          <p:cNvPr id="11" name="TextBox 11"/>
          <p:cNvSpPr txBox="1"/>
          <p:nvPr/>
        </p:nvSpPr>
        <p:spPr>
          <a:xfrm>
            <a:off x="234576" y="4432584"/>
            <a:ext cx="3110634" cy="1552028"/>
          </a:xfrm>
          <a:prstGeom prst="rect">
            <a:avLst/>
          </a:prstGeom>
        </p:spPr>
        <p:txBody>
          <a:bodyPr lIns="0" tIns="0" rIns="0" bIns="0" rtlCol="0" anchor="t">
            <a:spAutoFit/>
          </a:bodyPr>
          <a:lstStyle/>
          <a:p>
            <a:pPr>
              <a:lnSpc>
                <a:spcPts val="3091"/>
              </a:lnSpc>
            </a:pPr>
            <a:r>
              <a:rPr lang="en-US" sz="1932" b="1" i="1">
                <a:solidFill>
                  <a:srgbClr val="FFFFFF"/>
                </a:solidFill>
                <a:latin typeface="Montserrat Bold Italics"/>
                <a:ea typeface="Montserrat Bold Italics"/>
                <a:cs typeface="Montserrat Bold Italics"/>
                <a:sym typeface="Montserrat Bold Italics"/>
              </a:rPr>
              <a:t>You Own It</a:t>
            </a:r>
            <a:r>
              <a:rPr lang="en-US" sz="1932" b="1">
                <a:solidFill>
                  <a:srgbClr val="FFFFFF"/>
                </a:solidFill>
                <a:latin typeface="Montserrat Bold"/>
                <a:ea typeface="Montserrat Bold"/>
                <a:cs typeface="Montserrat Bold"/>
                <a:sym typeface="Montserrat Bold"/>
              </a:rPr>
              <a:t> Official Toolkits Launch Following ENGAGE this June.</a:t>
            </a:r>
          </a:p>
        </p:txBody>
      </p:sp>
      <p:grpSp>
        <p:nvGrpSpPr>
          <p:cNvPr id="12" name="Group 12"/>
          <p:cNvGrpSpPr/>
          <p:nvPr/>
        </p:nvGrpSpPr>
        <p:grpSpPr>
          <a:xfrm>
            <a:off x="8497500" y="3742734"/>
            <a:ext cx="3694500" cy="2907809"/>
            <a:chOff x="0" y="0"/>
            <a:chExt cx="1338643" cy="1053598"/>
          </a:xfrm>
        </p:grpSpPr>
        <p:sp>
          <p:nvSpPr>
            <p:cNvPr id="13" name="Freeform 13"/>
            <p:cNvSpPr/>
            <p:nvPr/>
          </p:nvSpPr>
          <p:spPr>
            <a:xfrm>
              <a:off x="0" y="0"/>
              <a:ext cx="1338643" cy="1053598"/>
            </a:xfrm>
            <a:custGeom>
              <a:avLst/>
              <a:gdLst/>
              <a:ahLst/>
              <a:cxnLst/>
              <a:rect l="l" t="t" r="r" b="b"/>
              <a:pathLst>
                <a:path w="1338643" h="1053598">
                  <a:moveTo>
                    <a:pt x="0" y="0"/>
                  </a:moveTo>
                  <a:lnTo>
                    <a:pt x="1338643" y="0"/>
                  </a:lnTo>
                  <a:lnTo>
                    <a:pt x="1338643" y="1053598"/>
                  </a:lnTo>
                  <a:lnTo>
                    <a:pt x="0" y="1053598"/>
                  </a:lnTo>
                  <a:close/>
                </a:path>
              </a:pathLst>
            </a:custGeom>
            <a:gradFill rotWithShape="1">
              <a:gsLst>
                <a:gs pos="0">
                  <a:srgbClr val="145782">
                    <a:alpha val="100000"/>
                  </a:srgbClr>
                </a:gs>
                <a:gs pos="100000">
                  <a:srgbClr val="1A7CAC">
                    <a:alpha val="100000"/>
                  </a:srgbClr>
                </a:gs>
              </a:gsLst>
              <a:lin ang="0"/>
            </a:gradFill>
          </p:spPr>
          <p:txBody>
            <a:bodyPr/>
            <a:lstStyle/>
            <a:p>
              <a:endParaRPr lang="en-US" sz="1200"/>
            </a:p>
          </p:txBody>
        </p:sp>
        <p:sp>
          <p:nvSpPr>
            <p:cNvPr id="14" name="TextBox 14"/>
            <p:cNvSpPr txBox="1"/>
            <p:nvPr/>
          </p:nvSpPr>
          <p:spPr>
            <a:xfrm>
              <a:off x="0" y="-38100"/>
              <a:ext cx="1338643" cy="1091698"/>
            </a:xfrm>
            <a:prstGeom prst="rect">
              <a:avLst/>
            </a:prstGeom>
          </p:spPr>
          <p:txBody>
            <a:bodyPr lIns="33867" tIns="33867" rIns="33867" bIns="33867" rtlCol="0" anchor="ctr"/>
            <a:lstStyle/>
            <a:p>
              <a:pPr algn="ctr">
                <a:lnSpc>
                  <a:spcPts val="1773"/>
                </a:lnSpc>
              </a:pPr>
              <a:endParaRPr sz="1200"/>
            </a:p>
          </p:txBody>
        </p:sp>
      </p:grpSp>
      <p:grpSp>
        <p:nvGrpSpPr>
          <p:cNvPr id="15" name="Group 15"/>
          <p:cNvGrpSpPr/>
          <p:nvPr/>
        </p:nvGrpSpPr>
        <p:grpSpPr>
          <a:xfrm>
            <a:off x="3832452" y="3742734"/>
            <a:ext cx="4489949" cy="2907809"/>
            <a:chOff x="0" y="0"/>
            <a:chExt cx="1626861" cy="1053598"/>
          </a:xfrm>
        </p:grpSpPr>
        <p:sp>
          <p:nvSpPr>
            <p:cNvPr id="16" name="Freeform 16"/>
            <p:cNvSpPr/>
            <p:nvPr/>
          </p:nvSpPr>
          <p:spPr>
            <a:xfrm>
              <a:off x="0" y="0"/>
              <a:ext cx="1626861" cy="1053598"/>
            </a:xfrm>
            <a:custGeom>
              <a:avLst/>
              <a:gdLst/>
              <a:ahLst/>
              <a:cxnLst/>
              <a:rect l="l" t="t" r="r" b="b"/>
              <a:pathLst>
                <a:path w="1626861" h="1053598">
                  <a:moveTo>
                    <a:pt x="0" y="0"/>
                  </a:moveTo>
                  <a:lnTo>
                    <a:pt x="1626861" y="0"/>
                  </a:lnTo>
                  <a:lnTo>
                    <a:pt x="1626861" y="1053598"/>
                  </a:lnTo>
                  <a:lnTo>
                    <a:pt x="0" y="1053598"/>
                  </a:lnTo>
                  <a:close/>
                </a:path>
              </a:pathLst>
            </a:custGeom>
            <a:solidFill>
              <a:srgbClr val="1C4B75"/>
            </a:solidFill>
          </p:spPr>
          <p:txBody>
            <a:bodyPr/>
            <a:lstStyle/>
            <a:p>
              <a:endParaRPr lang="en-US" sz="1200"/>
            </a:p>
          </p:txBody>
        </p:sp>
        <p:sp>
          <p:nvSpPr>
            <p:cNvPr id="17" name="TextBox 17"/>
            <p:cNvSpPr txBox="1"/>
            <p:nvPr/>
          </p:nvSpPr>
          <p:spPr>
            <a:xfrm>
              <a:off x="0" y="-38100"/>
              <a:ext cx="1626861" cy="1091698"/>
            </a:xfrm>
            <a:prstGeom prst="rect">
              <a:avLst/>
            </a:prstGeom>
          </p:spPr>
          <p:txBody>
            <a:bodyPr lIns="33867" tIns="33867" rIns="33867" bIns="33867" rtlCol="0" anchor="ctr"/>
            <a:lstStyle/>
            <a:p>
              <a:pPr algn="ctr">
                <a:lnSpc>
                  <a:spcPts val="1773"/>
                </a:lnSpc>
              </a:pPr>
              <a:endParaRPr sz="1200"/>
            </a:p>
          </p:txBody>
        </p:sp>
      </p:grpSp>
      <p:sp>
        <p:nvSpPr>
          <p:cNvPr id="18" name="TextBox 18"/>
          <p:cNvSpPr txBox="1"/>
          <p:nvPr/>
        </p:nvSpPr>
        <p:spPr>
          <a:xfrm>
            <a:off x="4557402" y="3138731"/>
            <a:ext cx="3040049" cy="469487"/>
          </a:xfrm>
          <a:prstGeom prst="rect">
            <a:avLst/>
          </a:prstGeom>
        </p:spPr>
        <p:txBody>
          <a:bodyPr lIns="0" tIns="0" rIns="0" bIns="0" rtlCol="0" anchor="t">
            <a:spAutoFit/>
          </a:bodyPr>
          <a:lstStyle/>
          <a:p>
            <a:pPr algn="ctr">
              <a:lnSpc>
                <a:spcPts val="4115"/>
              </a:lnSpc>
            </a:pPr>
            <a:r>
              <a:rPr lang="en-US" sz="2572" b="1">
                <a:solidFill>
                  <a:srgbClr val="003462"/>
                </a:solidFill>
                <a:latin typeface="Proxima Nova Bold"/>
                <a:ea typeface="Proxima Nova Bold"/>
                <a:cs typeface="Proxima Nova Bold"/>
                <a:sym typeface="Proxima Nova Bold"/>
              </a:rPr>
              <a:t>How to Incorporate</a:t>
            </a:r>
          </a:p>
        </p:txBody>
      </p:sp>
      <p:sp>
        <p:nvSpPr>
          <p:cNvPr id="19" name="TextBox 19"/>
          <p:cNvSpPr txBox="1"/>
          <p:nvPr/>
        </p:nvSpPr>
        <p:spPr>
          <a:xfrm>
            <a:off x="4151937" y="3912914"/>
            <a:ext cx="3837544" cy="616323"/>
          </a:xfrm>
          <a:prstGeom prst="rect">
            <a:avLst/>
          </a:prstGeom>
        </p:spPr>
        <p:txBody>
          <a:bodyPr lIns="0" tIns="0" rIns="0" bIns="0" rtlCol="0" anchor="t">
            <a:spAutoFit/>
          </a:bodyPr>
          <a:lstStyle/>
          <a:p>
            <a:pPr>
              <a:lnSpc>
                <a:spcPts val="2547"/>
              </a:lnSpc>
            </a:pPr>
            <a:r>
              <a:rPr lang="en-US" sz="1744" b="1">
                <a:solidFill>
                  <a:srgbClr val="FFFFFF"/>
                </a:solidFill>
                <a:latin typeface="Montserrat Bold"/>
                <a:ea typeface="Montserrat Bold"/>
                <a:cs typeface="Montserrat Bold"/>
                <a:sym typeface="Montserrat Bold"/>
              </a:rPr>
              <a:t>Approach </a:t>
            </a:r>
            <a:r>
              <a:rPr lang="en-US" sz="1744" b="1" i="1">
                <a:solidFill>
                  <a:srgbClr val="FFFFFF"/>
                </a:solidFill>
                <a:latin typeface="Montserrat Bold Italics"/>
                <a:ea typeface="Montserrat Bold Italics"/>
                <a:cs typeface="Montserrat Bold Italics"/>
                <a:sym typeface="Montserrat Bold Italics"/>
              </a:rPr>
              <a:t>You Own It</a:t>
            </a:r>
            <a:r>
              <a:rPr lang="en-US" sz="1744" b="1">
                <a:solidFill>
                  <a:srgbClr val="FFFFFF"/>
                </a:solidFill>
                <a:latin typeface="Montserrat Bold"/>
                <a:ea typeface="Montserrat Bold"/>
                <a:cs typeface="Montserrat Bold"/>
                <a:sym typeface="Montserrat Bold"/>
              </a:rPr>
              <a:t> as an integrated messaging layer.</a:t>
            </a:r>
          </a:p>
        </p:txBody>
      </p:sp>
      <p:sp>
        <p:nvSpPr>
          <p:cNvPr id="20" name="TextBox 20"/>
          <p:cNvSpPr txBox="1"/>
          <p:nvPr/>
        </p:nvSpPr>
        <p:spPr>
          <a:xfrm>
            <a:off x="4151937" y="4649226"/>
            <a:ext cx="3907390" cy="1831784"/>
          </a:xfrm>
          <a:prstGeom prst="rect">
            <a:avLst/>
          </a:prstGeom>
        </p:spPr>
        <p:txBody>
          <a:bodyPr lIns="0" tIns="0" rIns="0" bIns="0" rtlCol="0" anchor="t">
            <a:spAutoFit/>
          </a:bodyPr>
          <a:lstStyle/>
          <a:p>
            <a:pPr algn="just">
              <a:lnSpc>
                <a:spcPts val="3023"/>
              </a:lnSpc>
            </a:pPr>
            <a:r>
              <a:rPr lang="en-US" sz="1889" b="1">
                <a:solidFill>
                  <a:srgbClr val="FFFFFF"/>
                </a:solidFill>
                <a:latin typeface="Montserrat Bold"/>
                <a:ea typeface="Montserrat Bold"/>
                <a:cs typeface="Montserrat Bold"/>
                <a:sym typeface="Montserrat Bold"/>
              </a:rPr>
              <a:t>Incorporate assets into: </a:t>
            </a:r>
          </a:p>
          <a:p>
            <a:pPr marL="313887" lvl="1" indent="-156943" algn="just">
              <a:lnSpc>
                <a:spcPts val="2326"/>
              </a:lnSpc>
              <a:buFont typeface="Arial"/>
              <a:buChar char="•"/>
            </a:pPr>
            <a:r>
              <a:rPr lang="en-US" sz="1453" b="1">
                <a:solidFill>
                  <a:srgbClr val="FFFFFF"/>
                </a:solidFill>
                <a:latin typeface="Montserrat Bold"/>
                <a:ea typeface="Montserrat Bold"/>
                <a:cs typeface="Montserrat Bold"/>
                <a:sym typeface="Montserrat Bold"/>
              </a:rPr>
              <a:t>Social media</a:t>
            </a:r>
          </a:p>
          <a:p>
            <a:pPr marL="313887" lvl="1" indent="-156943" algn="just">
              <a:lnSpc>
                <a:spcPts val="2326"/>
              </a:lnSpc>
              <a:buFont typeface="Arial"/>
              <a:buChar char="•"/>
            </a:pPr>
            <a:r>
              <a:rPr lang="en-US" sz="1453" b="1">
                <a:solidFill>
                  <a:srgbClr val="FFFFFF"/>
                </a:solidFill>
                <a:latin typeface="Montserrat Bold"/>
                <a:ea typeface="Montserrat Bold"/>
                <a:cs typeface="Montserrat Bold"/>
                <a:sym typeface="Montserrat Bold"/>
              </a:rPr>
              <a:t>Digital signage</a:t>
            </a:r>
          </a:p>
          <a:p>
            <a:pPr marL="313887" lvl="1" indent="-156943" algn="just">
              <a:lnSpc>
                <a:spcPts val="2326"/>
              </a:lnSpc>
              <a:buFont typeface="Arial"/>
              <a:buChar char="•"/>
            </a:pPr>
            <a:r>
              <a:rPr lang="en-US" sz="1453" b="1">
                <a:solidFill>
                  <a:srgbClr val="FFFFFF"/>
                </a:solidFill>
                <a:latin typeface="Montserrat Bold"/>
                <a:ea typeface="Montserrat Bold"/>
                <a:cs typeface="Montserrat Bold"/>
                <a:sym typeface="Montserrat Bold"/>
              </a:rPr>
              <a:t>Newsletters and emails</a:t>
            </a:r>
          </a:p>
          <a:p>
            <a:pPr marL="313887" lvl="1" indent="-156943" algn="just">
              <a:lnSpc>
                <a:spcPts val="2326"/>
              </a:lnSpc>
              <a:buFont typeface="Arial"/>
              <a:buChar char="•"/>
            </a:pPr>
            <a:r>
              <a:rPr lang="en-US" sz="1453" b="1">
                <a:solidFill>
                  <a:srgbClr val="FFFFFF"/>
                </a:solidFill>
                <a:latin typeface="Montserrat Bold"/>
                <a:ea typeface="Montserrat Bold"/>
                <a:cs typeface="Montserrat Bold"/>
                <a:sym typeface="Montserrat Bold"/>
              </a:rPr>
              <a:t>Branch materials and community outreach</a:t>
            </a:r>
          </a:p>
        </p:txBody>
      </p:sp>
      <p:sp>
        <p:nvSpPr>
          <p:cNvPr id="21" name="TextBox 21"/>
          <p:cNvSpPr txBox="1"/>
          <p:nvPr/>
        </p:nvSpPr>
        <p:spPr>
          <a:xfrm>
            <a:off x="8884514" y="3136795"/>
            <a:ext cx="2920473" cy="469487"/>
          </a:xfrm>
          <a:prstGeom prst="rect">
            <a:avLst/>
          </a:prstGeom>
        </p:spPr>
        <p:txBody>
          <a:bodyPr lIns="0" tIns="0" rIns="0" bIns="0" rtlCol="0" anchor="t">
            <a:spAutoFit/>
          </a:bodyPr>
          <a:lstStyle/>
          <a:p>
            <a:pPr algn="ctr">
              <a:lnSpc>
                <a:spcPts val="4115"/>
              </a:lnSpc>
            </a:pPr>
            <a:r>
              <a:rPr lang="en-US" sz="2572" b="1">
                <a:solidFill>
                  <a:srgbClr val="003462"/>
                </a:solidFill>
                <a:latin typeface="Proxima Nova Bold"/>
                <a:ea typeface="Proxima Nova Bold"/>
                <a:cs typeface="Proxima Nova Bold"/>
                <a:sym typeface="Proxima Nova Bold"/>
              </a:rPr>
              <a:t>Target Audience</a:t>
            </a:r>
          </a:p>
        </p:txBody>
      </p:sp>
      <p:sp>
        <p:nvSpPr>
          <p:cNvPr id="22" name="TextBox 22"/>
          <p:cNvSpPr txBox="1"/>
          <p:nvPr/>
        </p:nvSpPr>
        <p:spPr>
          <a:xfrm>
            <a:off x="8819136" y="4457984"/>
            <a:ext cx="3141207" cy="1406860"/>
          </a:xfrm>
          <a:prstGeom prst="rect">
            <a:avLst/>
          </a:prstGeom>
        </p:spPr>
        <p:txBody>
          <a:bodyPr lIns="0" tIns="0" rIns="0" bIns="0" rtlCol="0" anchor="t">
            <a:spAutoFit/>
          </a:bodyPr>
          <a:lstStyle/>
          <a:p>
            <a:pPr>
              <a:lnSpc>
                <a:spcPts val="2780"/>
              </a:lnSpc>
            </a:pPr>
            <a:r>
              <a:rPr lang="en-US" sz="1904" b="1">
                <a:solidFill>
                  <a:srgbClr val="FFFFFF"/>
                </a:solidFill>
                <a:latin typeface="Montserrat Bold"/>
                <a:ea typeface="Montserrat Bold"/>
                <a:cs typeface="Montserrat Bold"/>
                <a:sym typeface="Montserrat Bold"/>
              </a:rPr>
              <a:t>Share</a:t>
            </a:r>
            <a:r>
              <a:rPr lang="en-US" sz="1904" b="1" i="1">
                <a:solidFill>
                  <a:srgbClr val="FFFFFF"/>
                </a:solidFill>
                <a:latin typeface="Montserrat Bold Italics"/>
                <a:ea typeface="Montserrat Bold Italics"/>
                <a:cs typeface="Montserrat Bold Italics"/>
                <a:sym typeface="Montserrat Bold Italics"/>
              </a:rPr>
              <a:t> You Own It</a:t>
            </a:r>
            <a:r>
              <a:rPr lang="en-US" sz="1904" b="1">
                <a:solidFill>
                  <a:srgbClr val="FFFFFF"/>
                </a:solidFill>
                <a:latin typeface="Montserrat Bold"/>
                <a:ea typeface="Montserrat Bold"/>
                <a:cs typeface="Montserrat Bold"/>
                <a:sym typeface="Montserrat Bold"/>
              </a:rPr>
              <a:t> with your current and potential credit union members!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8DBD30-F7F5-7F0F-0BFA-4357C070390C}"/>
              </a:ext>
            </a:extLst>
          </p:cNvPr>
          <p:cNvSpPr>
            <a:spLocks noGrp="1"/>
          </p:cNvSpPr>
          <p:nvPr>
            <p:ph type="title"/>
          </p:nvPr>
        </p:nvSpPr>
        <p:spPr/>
        <p:txBody>
          <a:bodyPr>
            <a:normAutofit fontScale="90000"/>
          </a:bodyPr>
          <a:lstStyle/>
          <a:p>
            <a:r>
              <a:rPr lang="en-US" dirty="0">
                <a:latin typeface="Montserrat" pitchFamily="2" charset="77"/>
              </a:rPr>
              <a:t>Leveraging the Credit Union Difference</a:t>
            </a:r>
          </a:p>
        </p:txBody>
      </p:sp>
    </p:spTree>
    <p:extLst>
      <p:ext uri="{BB962C8B-B14F-4D97-AF65-F5344CB8AC3E}">
        <p14:creationId xmlns:p14="http://schemas.microsoft.com/office/powerpoint/2010/main" val="41886085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1482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1400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90061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7FCBB6-5D9D-48DF-9A3C-4AA0594A0D63}"/>
              </a:ext>
            </a:extLst>
          </p:cNvPr>
          <p:cNvSpPr/>
          <p:nvPr/>
        </p:nvSpPr>
        <p:spPr>
          <a:xfrm>
            <a:off x="0" y="0"/>
            <a:ext cx="5486400" cy="6934200"/>
          </a:xfrm>
          <a:prstGeom prst="rect">
            <a:avLst/>
          </a:prstGeom>
          <a:gradFill>
            <a:gsLst>
              <a:gs pos="0">
                <a:schemeClr val="accent1"/>
              </a:gs>
              <a:gs pos="100000">
                <a:schemeClr val="accent1">
                  <a:lumMod val="75000"/>
                </a:schemeClr>
              </a:gs>
            </a:gsLst>
            <a:lin ang="0" scaled="1"/>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2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Freeform 169">
            <a:extLst>
              <a:ext uri="{FF2B5EF4-FFF2-40B4-BE49-F238E27FC236}">
                <a16:creationId xmlns:a16="http://schemas.microsoft.com/office/drawing/2014/main" id="{8297016F-272C-4ABC-9AB4-80AAB7FB90B4}"/>
              </a:ext>
            </a:extLst>
          </p:cNvPr>
          <p:cNvSpPr>
            <a:spLocks noChangeAspect="1" noEditPoints="1"/>
          </p:cNvSpPr>
          <p:nvPr/>
        </p:nvSpPr>
        <p:spPr bwMode="auto">
          <a:xfrm rot="8100000">
            <a:off x="65316" y="411287"/>
            <a:ext cx="6095999" cy="5387171"/>
          </a:xfrm>
          <a:custGeom>
            <a:avLst/>
            <a:gdLst>
              <a:gd name="T0" fmla="*/ 132 w 160"/>
              <a:gd name="T1" fmla="*/ 96 h 140"/>
              <a:gd name="T2" fmla="*/ 96 w 160"/>
              <a:gd name="T3" fmla="*/ 78 h 140"/>
              <a:gd name="T4" fmla="*/ 101 w 160"/>
              <a:gd name="T5" fmla="*/ 62 h 140"/>
              <a:gd name="T6" fmla="*/ 95 w 160"/>
              <a:gd name="T7" fmla="*/ 29 h 140"/>
              <a:gd name="T8" fmla="*/ 93 w 160"/>
              <a:gd name="T9" fmla="*/ 11 h 140"/>
              <a:gd name="T10" fmla="*/ 96 w 160"/>
              <a:gd name="T11" fmla="*/ 0 h 140"/>
              <a:gd name="T12" fmla="*/ 65 w 160"/>
              <a:gd name="T13" fmla="*/ 31 h 140"/>
              <a:gd name="T14" fmla="*/ 68 w 160"/>
              <a:gd name="T15" fmla="*/ 72 h 140"/>
              <a:gd name="T16" fmla="*/ 51 w 160"/>
              <a:gd name="T17" fmla="*/ 76 h 140"/>
              <a:gd name="T18" fmla="*/ 23 w 160"/>
              <a:gd name="T19" fmla="*/ 99 h 140"/>
              <a:gd name="T20" fmla="*/ 19 w 160"/>
              <a:gd name="T21" fmla="*/ 103 h 140"/>
              <a:gd name="T22" fmla="*/ 16 w 160"/>
              <a:gd name="T23" fmla="*/ 138 h 140"/>
              <a:gd name="T24" fmla="*/ 37 w 160"/>
              <a:gd name="T25" fmla="*/ 125 h 140"/>
              <a:gd name="T26" fmla="*/ 74 w 160"/>
              <a:gd name="T27" fmla="*/ 101 h 140"/>
              <a:gd name="T28" fmla="*/ 82 w 160"/>
              <a:gd name="T29" fmla="*/ 103 h 140"/>
              <a:gd name="T30" fmla="*/ 98 w 160"/>
              <a:gd name="T31" fmla="*/ 123 h 140"/>
              <a:gd name="T32" fmla="*/ 133 w 160"/>
              <a:gd name="T33" fmla="*/ 135 h 140"/>
              <a:gd name="T34" fmla="*/ 140 w 160"/>
              <a:gd name="T35" fmla="*/ 104 h 140"/>
              <a:gd name="T36" fmla="*/ 144 w 160"/>
              <a:gd name="T37" fmla="*/ 138 h 140"/>
              <a:gd name="T38" fmla="*/ 66 w 160"/>
              <a:gd name="T39" fmla="*/ 64 h 140"/>
              <a:gd name="T40" fmla="*/ 70 w 160"/>
              <a:gd name="T41" fmla="*/ 25 h 140"/>
              <a:gd name="T42" fmla="*/ 103 w 160"/>
              <a:gd name="T43" fmla="*/ 56 h 140"/>
              <a:gd name="T44" fmla="*/ 91 w 160"/>
              <a:gd name="T45" fmla="*/ 61 h 140"/>
              <a:gd name="T46" fmla="*/ 88 w 160"/>
              <a:gd name="T47" fmla="*/ 72 h 140"/>
              <a:gd name="T48" fmla="*/ 83 w 160"/>
              <a:gd name="T49" fmla="*/ 72 h 140"/>
              <a:gd name="T50" fmla="*/ 81 w 160"/>
              <a:gd name="T51" fmla="*/ 72 h 140"/>
              <a:gd name="T52" fmla="*/ 76 w 160"/>
              <a:gd name="T53" fmla="*/ 53 h 140"/>
              <a:gd name="T54" fmla="*/ 74 w 160"/>
              <a:gd name="T55" fmla="*/ 73 h 140"/>
              <a:gd name="T56" fmla="*/ 68 w 160"/>
              <a:gd name="T57" fmla="*/ 53 h 140"/>
              <a:gd name="T58" fmla="*/ 66 w 160"/>
              <a:gd name="T59" fmla="*/ 100 h 140"/>
              <a:gd name="T60" fmla="*/ 70 w 160"/>
              <a:gd name="T61" fmla="*/ 105 h 140"/>
              <a:gd name="T62" fmla="*/ 46 w 160"/>
              <a:gd name="T63" fmla="*/ 117 h 140"/>
              <a:gd name="T64" fmla="*/ 35 w 160"/>
              <a:gd name="T65" fmla="*/ 121 h 140"/>
              <a:gd name="T66" fmla="*/ 45 w 160"/>
              <a:gd name="T67" fmla="*/ 76 h 140"/>
              <a:gd name="T68" fmla="*/ 55 w 160"/>
              <a:gd name="T69" fmla="*/ 85 h 140"/>
              <a:gd name="T70" fmla="*/ 66 w 160"/>
              <a:gd name="T71" fmla="*/ 82 h 140"/>
              <a:gd name="T72" fmla="*/ 53 w 160"/>
              <a:gd name="T73" fmla="*/ 95 h 140"/>
              <a:gd name="T74" fmla="*/ 74 w 160"/>
              <a:gd name="T75" fmla="*/ 85 h 140"/>
              <a:gd name="T76" fmla="*/ 66 w 160"/>
              <a:gd name="T77" fmla="*/ 91 h 140"/>
              <a:gd name="T78" fmla="*/ 69 w 160"/>
              <a:gd name="T79" fmla="*/ 95 h 140"/>
              <a:gd name="T80" fmla="*/ 74 w 160"/>
              <a:gd name="T81" fmla="*/ 93 h 140"/>
              <a:gd name="T82" fmla="*/ 79 w 160"/>
              <a:gd name="T83" fmla="*/ 91 h 140"/>
              <a:gd name="T84" fmla="*/ 72 w 160"/>
              <a:gd name="T85" fmla="*/ 79 h 140"/>
              <a:gd name="T86" fmla="*/ 76 w 160"/>
              <a:gd name="T87" fmla="*/ 78 h 140"/>
              <a:gd name="T88" fmla="*/ 90 w 160"/>
              <a:gd name="T89" fmla="*/ 78 h 140"/>
              <a:gd name="T90" fmla="*/ 125 w 160"/>
              <a:gd name="T91" fmla="*/ 120 h 140"/>
              <a:gd name="T92" fmla="*/ 118 w 160"/>
              <a:gd name="T93" fmla="*/ 118 h 140"/>
              <a:gd name="T94" fmla="*/ 108 w 160"/>
              <a:gd name="T95" fmla="*/ 119 h 140"/>
              <a:gd name="T96" fmla="*/ 100 w 160"/>
              <a:gd name="T97" fmla="*/ 113 h 140"/>
              <a:gd name="T98" fmla="*/ 84 w 160"/>
              <a:gd name="T99" fmla="*/ 99 h 140"/>
              <a:gd name="T100" fmla="*/ 85 w 160"/>
              <a:gd name="T101" fmla="*/ 96 h 140"/>
              <a:gd name="T102" fmla="*/ 104 w 160"/>
              <a:gd name="T103" fmla="*/ 101 h 140"/>
              <a:gd name="T104" fmla="*/ 84 w 160"/>
              <a:gd name="T105" fmla="*/ 88 h 140"/>
              <a:gd name="T106" fmla="*/ 93 w 160"/>
              <a:gd name="T107" fmla="*/ 92 h 140"/>
              <a:gd name="T108" fmla="*/ 95 w 160"/>
              <a:gd name="T109" fmla="*/ 87 h 140"/>
              <a:gd name="T110" fmla="*/ 91 w 160"/>
              <a:gd name="T111" fmla="*/ 83 h 140"/>
              <a:gd name="T112" fmla="*/ 109 w 160"/>
              <a:gd name="T113" fmla="*/ 92 h 140"/>
              <a:gd name="T114" fmla="*/ 103 w 160"/>
              <a:gd name="T115" fmla="*/ 81 h 140"/>
              <a:gd name="T116" fmla="*/ 135 w 160"/>
              <a:gd name="T117" fmla="*/ 10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 h="140">
                <a:moveTo>
                  <a:pt x="160" y="109"/>
                </a:moveTo>
                <a:cubicBezTo>
                  <a:pt x="160" y="109"/>
                  <a:pt x="159" y="108"/>
                  <a:pt x="159" y="108"/>
                </a:cubicBezTo>
                <a:cubicBezTo>
                  <a:pt x="141" y="98"/>
                  <a:pt x="141" y="98"/>
                  <a:pt x="141" y="98"/>
                </a:cubicBezTo>
                <a:cubicBezTo>
                  <a:pt x="140" y="97"/>
                  <a:pt x="138" y="97"/>
                  <a:pt x="138" y="99"/>
                </a:cubicBezTo>
                <a:cubicBezTo>
                  <a:pt x="137" y="99"/>
                  <a:pt x="137" y="99"/>
                  <a:pt x="137" y="99"/>
                </a:cubicBezTo>
                <a:cubicBezTo>
                  <a:pt x="132" y="96"/>
                  <a:pt x="132" y="96"/>
                  <a:pt x="132" y="96"/>
                </a:cubicBezTo>
                <a:cubicBezTo>
                  <a:pt x="130" y="89"/>
                  <a:pt x="119" y="83"/>
                  <a:pt x="117" y="82"/>
                </a:cubicBezTo>
                <a:cubicBezTo>
                  <a:pt x="107" y="76"/>
                  <a:pt x="107" y="76"/>
                  <a:pt x="107" y="76"/>
                </a:cubicBezTo>
                <a:cubicBezTo>
                  <a:pt x="104" y="75"/>
                  <a:pt x="101" y="76"/>
                  <a:pt x="99" y="79"/>
                </a:cubicBezTo>
                <a:cubicBezTo>
                  <a:pt x="99" y="79"/>
                  <a:pt x="99" y="79"/>
                  <a:pt x="99" y="79"/>
                </a:cubicBezTo>
                <a:cubicBezTo>
                  <a:pt x="99" y="79"/>
                  <a:pt x="98" y="80"/>
                  <a:pt x="98" y="80"/>
                </a:cubicBezTo>
                <a:cubicBezTo>
                  <a:pt x="96" y="78"/>
                  <a:pt x="96" y="78"/>
                  <a:pt x="96" y="78"/>
                </a:cubicBezTo>
                <a:cubicBezTo>
                  <a:pt x="95" y="78"/>
                  <a:pt x="93" y="78"/>
                  <a:pt x="92" y="78"/>
                </a:cubicBezTo>
                <a:cubicBezTo>
                  <a:pt x="95" y="77"/>
                  <a:pt x="96" y="74"/>
                  <a:pt x="96" y="72"/>
                </a:cubicBezTo>
                <a:cubicBezTo>
                  <a:pt x="96" y="72"/>
                  <a:pt x="96" y="72"/>
                  <a:pt x="96" y="72"/>
                </a:cubicBezTo>
                <a:cubicBezTo>
                  <a:pt x="96" y="61"/>
                  <a:pt x="96" y="61"/>
                  <a:pt x="96" y="61"/>
                </a:cubicBezTo>
                <a:cubicBezTo>
                  <a:pt x="96" y="59"/>
                  <a:pt x="96" y="59"/>
                  <a:pt x="96" y="59"/>
                </a:cubicBezTo>
                <a:cubicBezTo>
                  <a:pt x="97" y="61"/>
                  <a:pt x="99" y="61"/>
                  <a:pt x="101" y="62"/>
                </a:cubicBezTo>
                <a:cubicBezTo>
                  <a:pt x="101" y="62"/>
                  <a:pt x="102" y="62"/>
                  <a:pt x="102" y="62"/>
                </a:cubicBezTo>
                <a:cubicBezTo>
                  <a:pt x="104" y="62"/>
                  <a:pt x="105" y="61"/>
                  <a:pt x="107" y="60"/>
                </a:cubicBezTo>
                <a:cubicBezTo>
                  <a:pt x="107" y="60"/>
                  <a:pt x="107" y="60"/>
                  <a:pt x="107" y="60"/>
                </a:cubicBezTo>
                <a:cubicBezTo>
                  <a:pt x="107" y="60"/>
                  <a:pt x="111" y="56"/>
                  <a:pt x="106" y="48"/>
                </a:cubicBezTo>
                <a:cubicBezTo>
                  <a:pt x="104" y="45"/>
                  <a:pt x="103" y="43"/>
                  <a:pt x="103" y="41"/>
                </a:cubicBezTo>
                <a:cubicBezTo>
                  <a:pt x="102" y="38"/>
                  <a:pt x="102" y="34"/>
                  <a:pt x="95" y="29"/>
                </a:cubicBezTo>
                <a:cubicBezTo>
                  <a:pt x="95" y="25"/>
                  <a:pt x="95" y="25"/>
                  <a:pt x="95" y="25"/>
                </a:cubicBezTo>
                <a:cubicBezTo>
                  <a:pt x="96" y="25"/>
                  <a:pt x="96" y="25"/>
                  <a:pt x="96" y="25"/>
                </a:cubicBezTo>
                <a:cubicBezTo>
                  <a:pt x="97" y="25"/>
                  <a:pt x="98" y="24"/>
                  <a:pt x="98" y="23"/>
                </a:cubicBezTo>
                <a:cubicBezTo>
                  <a:pt x="98" y="11"/>
                  <a:pt x="98" y="11"/>
                  <a:pt x="98" y="11"/>
                </a:cubicBezTo>
                <a:cubicBezTo>
                  <a:pt x="98" y="9"/>
                  <a:pt x="97" y="8"/>
                  <a:pt x="96" y="8"/>
                </a:cubicBezTo>
                <a:cubicBezTo>
                  <a:pt x="94" y="8"/>
                  <a:pt x="93" y="9"/>
                  <a:pt x="93" y="11"/>
                </a:cubicBezTo>
                <a:cubicBezTo>
                  <a:pt x="93" y="20"/>
                  <a:pt x="93" y="20"/>
                  <a:pt x="93" y="20"/>
                </a:cubicBezTo>
                <a:cubicBezTo>
                  <a:pt x="67" y="20"/>
                  <a:pt x="67" y="20"/>
                  <a:pt x="67" y="20"/>
                </a:cubicBezTo>
                <a:cubicBezTo>
                  <a:pt x="67" y="5"/>
                  <a:pt x="67" y="5"/>
                  <a:pt x="67" y="5"/>
                </a:cubicBezTo>
                <a:cubicBezTo>
                  <a:pt x="96" y="5"/>
                  <a:pt x="96" y="5"/>
                  <a:pt x="96" y="5"/>
                </a:cubicBezTo>
                <a:cubicBezTo>
                  <a:pt x="97" y="5"/>
                  <a:pt x="98" y="4"/>
                  <a:pt x="98" y="3"/>
                </a:cubicBezTo>
                <a:cubicBezTo>
                  <a:pt x="98" y="1"/>
                  <a:pt x="97" y="0"/>
                  <a:pt x="96" y="0"/>
                </a:cubicBezTo>
                <a:cubicBezTo>
                  <a:pt x="64" y="0"/>
                  <a:pt x="64" y="0"/>
                  <a:pt x="64" y="0"/>
                </a:cubicBezTo>
                <a:cubicBezTo>
                  <a:pt x="63" y="0"/>
                  <a:pt x="62" y="1"/>
                  <a:pt x="62" y="3"/>
                </a:cubicBezTo>
                <a:cubicBezTo>
                  <a:pt x="62" y="23"/>
                  <a:pt x="62" y="23"/>
                  <a:pt x="62" y="23"/>
                </a:cubicBezTo>
                <a:cubicBezTo>
                  <a:pt x="62" y="24"/>
                  <a:pt x="63" y="25"/>
                  <a:pt x="64" y="25"/>
                </a:cubicBezTo>
                <a:cubicBezTo>
                  <a:pt x="65" y="25"/>
                  <a:pt x="65" y="25"/>
                  <a:pt x="65" y="25"/>
                </a:cubicBezTo>
                <a:cubicBezTo>
                  <a:pt x="65" y="31"/>
                  <a:pt x="65" y="31"/>
                  <a:pt x="65" y="31"/>
                </a:cubicBezTo>
                <a:cubicBezTo>
                  <a:pt x="60" y="36"/>
                  <a:pt x="60" y="49"/>
                  <a:pt x="60" y="52"/>
                </a:cubicBezTo>
                <a:cubicBezTo>
                  <a:pt x="60" y="63"/>
                  <a:pt x="60" y="63"/>
                  <a:pt x="60" y="63"/>
                </a:cubicBezTo>
                <a:cubicBezTo>
                  <a:pt x="60" y="66"/>
                  <a:pt x="63" y="69"/>
                  <a:pt x="66" y="69"/>
                </a:cubicBezTo>
                <a:cubicBezTo>
                  <a:pt x="67" y="69"/>
                  <a:pt x="67" y="69"/>
                  <a:pt x="67" y="69"/>
                </a:cubicBezTo>
                <a:cubicBezTo>
                  <a:pt x="67" y="69"/>
                  <a:pt x="67" y="69"/>
                  <a:pt x="68" y="69"/>
                </a:cubicBezTo>
                <a:cubicBezTo>
                  <a:pt x="68" y="72"/>
                  <a:pt x="68" y="72"/>
                  <a:pt x="68" y="72"/>
                </a:cubicBezTo>
                <a:cubicBezTo>
                  <a:pt x="68" y="73"/>
                  <a:pt x="68" y="74"/>
                  <a:pt x="69" y="75"/>
                </a:cubicBezTo>
                <a:cubicBezTo>
                  <a:pt x="67" y="74"/>
                  <a:pt x="64" y="74"/>
                  <a:pt x="62" y="75"/>
                </a:cubicBezTo>
                <a:cubicBezTo>
                  <a:pt x="62" y="75"/>
                  <a:pt x="62" y="75"/>
                  <a:pt x="62" y="75"/>
                </a:cubicBezTo>
                <a:cubicBezTo>
                  <a:pt x="62" y="75"/>
                  <a:pt x="62" y="75"/>
                  <a:pt x="62" y="75"/>
                </a:cubicBezTo>
                <a:cubicBezTo>
                  <a:pt x="51" y="81"/>
                  <a:pt x="51" y="81"/>
                  <a:pt x="51" y="81"/>
                </a:cubicBezTo>
                <a:cubicBezTo>
                  <a:pt x="52" y="79"/>
                  <a:pt x="52" y="78"/>
                  <a:pt x="51" y="76"/>
                </a:cubicBezTo>
                <a:cubicBezTo>
                  <a:pt x="51" y="74"/>
                  <a:pt x="49" y="72"/>
                  <a:pt x="47" y="72"/>
                </a:cubicBezTo>
                <a:cubicBezTo>
                  <a:pt x="47" y="72"/>
                  <a:pt x="47" y="72"/>
                  <a:pt x="47" y="72"/>
                </a:cubicBezTo>
                <a:cubicBezTo>
                  <a:pt x="47" y="71"/>
                  <a:pt x="41" y="70"/>
                  <a:pt x="37" y="79"/>
                </a:cubicBezTo>
                <a:cubicBezTo>
                  <a:pt x="35" y="82"/>
                  <a:pt x="34" y="83"/>
                  <a:pt x="32" y="84"/>
                </a:cubicBezTo>
                <a:cubicBezTo>
                  <a:pt x="30" y="87"/>
                  <a:pt x="27" y="89"/>
                  <a:pt x="26" y="97"/>
                </a:cubicBezTo>
                <a:cubicBezTo>
                  <a:pt x="23" y="99"/>
                  <a:pt x="23" y="99"/>
                  <a:pt x="23" y="99"/>
                </a:cubicBezTo>
                <a:cubicBezTo>
                  <a:pt x="22" y="99"/>
                  <a:pt x="22" y="99"/>
                  <a:pt x="22" y="99"/>
                </a:cubicBezTo>
                <a:cubicBezTo>
                  <a:pt x="22" y="98"/>
                  <a:pt x="20" y="97"/>
                  <a:pt x="19" y="98"/>
                </a:cubicBezTo>
                <a:cubicBezTo>
                  <a:pt x="8" y="104"/>
                  <a:pt x="8" y="104"/>
                  <a:pt x="8" y="104"/>
                </a:cubicBezTo>
                <a:cubicBezTo>
                  <a:pt x="7" y="105"/>
                  <a:pt x="7" y="106"/>
                  <a:pt x="7" y="107"/>
                </a:cubicBezTo>
                <a:cubicBezTo>
                  <a:pt x="8" y="109"/>
                  <a:pt x="10" y="109"/>
                  <a:pt x="11" y="108"/>
                </a:cubicBezTo>
                <a:cubicBezTo>
                  <a:pt x="19" y="103"/>
                  <a:pt x="19" y="103"/>
                  <a:pt x="19" y="103"/>
                </a:cubicBezTo>
                <a:cubicBezTo>
                  <a:pt x="32" y="126"/>
                  <a:pt x="32" y="126"/>
                  <a:pt x="32" y="126"/>
                </a:cubicBezTo>
                <a:cubicBezTo>
                  <a:pt x="19" y="134"/>
                  <a:pt x="19" y="134"/>
                  <a:pt x="19" y="134"/>
                </a:cubicBezTo>
                <a:cubicBezTo>
                  <a:pt x="5" y="109"/>
                  <a:pt x="5" y="109"/>
                  <a:pt x="5" y="109"/>
                </a:cubicBezTo>
                <a:cubicBezTo>
                  <a:pt x="4" y="108"/>
                  <a:pt x="2" y="107"/>
                  <a:pt x="1" y="108"/>
                </a:cubicBezTo>
                <a:cubicBezTo>
                  <a:pt x="0" y="109"/>
                  <a:pt x="0" y="110"/>
                  <a:pt x="0" y="111"/>
                </a:cubicBezTo>
                <a:cubicBezTo>
                  <a:pt x="16" y="138"/>
                  <a:pt x="16" y="138"/>
                  <a:pt x="16" y="138"/>
                </a:cubicBezTo>
                <a:cubicBezTo>
                  <a:pt x="16" y="139"/>
                  <a:pt x="17" y="139"/>
                  <a:pt x="18" y="140"/>
                </a:cubicBezTo>
                <a:cubicBezTo>
                  <a:pt x="18" y="140"/>
                  <a:pt x="18" y="140"/>
                  <a:pt x="18" y="140"/>
                </a:cubicBezTo>
                <a:cubicBezTo>
                  <a:pt x="19" y="140"/>
                  <a:pt x="19" y="140"/>
                  <a:pt x="19" y="139"/>
                </a:cubicBezTo>
                <a:cubicBezTo>
                  <a:pt x="37" y="129"/>
                  <a:pt x="37" y="129"/>
                  <a:pt x="37" y="129"/>
                </a:cubicBezTo>
                <a:cubicBezTo>
                  <a:pt x="38" y="129"/>
                  <a:pt x="39" y="127"/>
                  <a:pt x="38" y="126"/>
                </a:cubicBezTo>
                <a:cubicBezTo>
                  <a:pt x="37" y="125"/>
                  <a:pt x="37" y="125"/>
                  <a:pt x="37" y="125"/>
                </a:cubicBezTo>
                <a:cubicBezTo>
                  <a:pt x="43" y="122"/>
                  <a:pt x="43" y="122"/>
                  <a:pt x="43" y="122"/>
                </a:cubicBezTo>
                <a:cubicBezTo>
                  <a:pt x="50" y="124"/>
                  <a:pt x="61" y="118"/>
                  <a:pt x="63" y="116"/>
                </a:cubicBezTo>
                <a:cubicBezTo>
                  <a:pt x="72" y="111"/>
                  <a:pt x="72" y="111"/>
                  <a:pt x="72" y="111"/>
                </a:cubicBezTo>
                <a:cubicBezTo>
                  <a:pt x="75" y="109"/>
                  <a:pt x="76" y="105"/>
                  <a:pt x="75" y="102"/>
                </a:cubicBezTo>
                <a:cubicBezTo>
                  <a:pt x="75" y="102"/>
                  <a:pt x="75" y="102"/>
                  <a:pt x="75" y="102"/>
                </a:cubicBezTo>
                <a:cubicBezTo>
                  <a:pt x="74" y="102"/>
                  <a:pt x="74" y="101"/>
                  <a:pt x="74" y="101"/>
                </a:cubicBezTo>
                <a:cubicBezTo>
                  <a:pt x="76" y="100"/>
                  <a:pt x="76" y="100"/>
                  <a:pt x="76" y="100"/>
                </a:cubicBezTo>
                <a:cubicBezTo>
                  <a:pt x="77" y="99"/>
                  <a:pt x="78" y="98"/>
                  <a:pt x="78" y="98"/>
                </a:cubicBezTo>
                <a:cubicBezTo>
                  <a:pt x="78" y="98"/>
                  <a:pt x="78" y="99"/>
                  <a:pt x="79" y="99"/>
                </a:cubicBezTo>
                <a:cubicBezTo>
                  <a:pt x="79" y="101"/>
                  <a:pt x="80" y="102"/>
                  <a:pt x="82" y="103"/>
                </a:cubicBezTo>
                <a:cubicBezTo>
                  <a:pt x="82" y="103"/>
                  <a:pt x="82" y="103"/>
                  <a:pt x="82" y="103"/>
                </a:cubicBezTo>
                <a:cubicBezTo>
                  <a:pt x="82" y="103"/>
                  <a:pt x="82" y="103"/>
                  <a:pt x="82" y="103"/>
                </a:cubicBezTo>
                <a:cubicBezTo>
                  <a:pt x="92" y="109"/>
                  <a:pt x="92" y="109"/>
                  <a:pt x="92" y="109"/>
                </a:cubicBezTo>
                <a:cubicBezTo>
                  <a:pt x="91" y="110"/>
                  <a:pt x="89" y="111"/>
                  <a:pt x="88" y="112"/>
                </a:cubicBezTo>
                <a:cubicBezTo>
                  <a:pt x="86" y="113"/>
                  <a:pt x="86" y="116"/>
                  <a:pt x="86" y="118"/>
                </a:cubicBezTo>
                <a:cubicBezTo>
                  <a:pt x="86" y="118"/>
                  <a:pt x="86" y="118"/>
                  <a:pt x="86" y="118"/>
                </a:cubicBezTo>
                <a:cubicBezTo>
                  <a:pt x="86" y="118"/>
                  <a:pt x="87" y="123"/>
                  <a:pt x="95" y="123"/>
                </a:cubicBezTo>
                <a:cubicBezTo>
                  <a:pt x="96" y="123"/>
                  <a:pt x="97" y="123"/>
                  <a:pt x="98" y="123"/>
                </a:cubicBezTo>
                <a:cubicBezTo>
                  <a:pt x="101" y="123"/>
                  <a:pt x="103" y="123"/>
                  <a:pt x="105" y="124"/>
                </a:cubicBezTo>
                <a:cubicBezTo>
                  <a:pt x="108" y="125"/>
                  <a:pt x="111" y="127"/>
                  <a:pt x="119" y="124"/>
                </a:cubicBezTo>
                <a:cubicBezTo>
                  <a:pt x="122" y="125"/>
                  <a:pt x="122" y="125"/>
                  <a:pt x="122" y="125"/>
                </a:cubicBezTo>
                <a:cubicBezTo>
                  <a:pt x="122" y="126"/>
                  <a:pt x="122" y="126"/>
                  <a:pt x="122" y="126"/>
                </a:cubicBezTo>
                <a:cubicBezTo>
                  <a:pt x="121" y="127"/>
                  <a:pt x="122" y="128"/>
                  <a:pt x="123" y="129"/>
                </a:cubicBezTo>
                <a:cubicBezTo>
                  <a:pt x="133" y="135"/>
                  <a:pt x="133" y="135"/>
                  <a:pt x="133" y="135"/>
                </a:cubicBezTo>
                <a:cubicBezTo>
                  <a:pt x="135" y="136"/>
                  <a:pt x="136" y="136"/>
                  <a:pt x="137" y="134"/>
                </a:cubicBezTo>
                <a:cubicBezTo>
                  <a:pt x="138" y="133"/>
                  <a:pt x="137" y="132"/>
                  <a:pt x="136" y="131"/>
                </a:cubicBezTo>
                <a:cubicBezTo>
                  <a:pt x="128" y="126"/>
                  <a:pt x="128" y="126"/>
                  <a:pt x="128" y="126"/>
                </a:cubicBezTo>
                <a:cubicBezTo>
                  <a:pt x="140" y="104"/>
                  <a:pt x="140" y="104"/>
                  <a:pt x="140" y="104"/>
                </a:cubicBezTo>
                <a:cubicBezTo>
                  <a:pt x="140" y="104"/>
                  <a:pt x="140" y="104"/>
                  <a:pt x="140" y="104"/>
                </a:cubicBezTo>
                <a:cubicBezTo>
                  <a:pt x="140" y="104"/>
                  <a:pt x="140" y="104"/>
                  <a:pt x="140" y="104"/>
                </a:cubicBezTo>
                <a:cubicBezTo>
                  <a:pt x="141" y="103"/>
                  <a:pt x="141" y="103"/>
                  <a:pt x="141" y="103"/>
                </a:cubicBezTo>
                <a:cubicBezTo>
                  <a:pt x="154" y="111"/>
                  <a:pt x="154" y="111"/>
                  <a:pt x="154" y="111"/>
                </a:cubicBezTo>
                <a:cubicBezTo>
                  <a:pt x="140" y="136"/>
                  <a:pt x="140" y="136"/>
                  <a:pt x="140" y="136"/>
                </a:cubicBezTo>
                <a:cubicBezTo>
                  <a:pt x="139" y="137"/>
                  <a:pt x="139" y="139"/>
                  <a:pt x="141" y="139"/>
                </a:cubicBezTo>
                <a:cubicBezTo>
                  <a:pt x="141" y="140"/>
                  <a:pt x="141" y="140"/>
                  <a:pt x="142" y="140"/>
                </a:cubicBezTo>
                <a:cubicBezTo>
                  <a:pt x="143" y="140"/>
                  <a:pt x="144" y="139"/>
                  <a:pt x="144" y="138"/>
                </a:cubicBezTo>
                <a:cubicBezTo>
                  <a:pt x="160" y="111"/>
                  <a:pt x="160" y="111"/>
                  <a:pt x="160" y="111"/>
                </a:cubicBezTo>
                <a:cubicBezTo>
                  <a:pt x="160" y="111"/>
                  <a:pt x="160" y="110"/>
                  <a:pt x="160" y="109"/>
                </a:cubicBezTo>
                <a:close/>
                <a:moveTo>
                  <a:pt x="68" y="53"/>
                </a:moveTo>
                <a:cubicBezTo>
                  <a:pt x="68" y="63"/>
                  <a:pt x="68" y="63"/>
                  <a:pt x="68" y="63"/>
                </a:cubicBezTo>
                <a:cubicBezTo>
                  <a:pt x="68" y="63"/>
                  <a:pt x="67" y="64"/>
                  <a:pt x="67" y="64"/>
                </a:cubicBezTo>
                <a:cubicBezTo>
                  <a:pt x="66" y="64"/>
                  <a:pt x="66" y="64"/>
                  <a:pt x="66" y="64"/>
                </a:cubicBezTo>
                <a:cubicBezTo>
                  <a:pt x="66" y="64"/>
                  <a:pt x="65" y="63"/>
                  <a:pt x="65" y="63"/>
                </a:cubicBezTo>
                <a:cubicBezTo>
                  <a:pt x="65" y="52"/>
                  <a:pt x="65" y="52"/>
                  <a:pt x="65" y="52"/>
                </a:cubicBezTo>
                <a:cubicBezTo>
                  <a:pt x="65" y="52"/>
                  <a:pt x="65" y="52"/>
                  <a:pt x="65" y="52"/>
                </a:cubicBezTo>
                <a:cubicBezTo>
                  <a:pt x="65" y="46"/>
                  <a:pt x="66" y="37"/>
                  <a:pt x="69" y="35"/>
                </a:cubicBezTo>
                <a:cubicBezTo>
                  <a:pt x="70" y="34"/>
                  <a:pt x="70" y="34"/>
                  <a:pt x="70" y="33"/>
                </a:cubicBezTo>
                <a:cubicBezTo>
                  <a:pt x="70" y="25"/>
                  <a:pt x="70" y="25"/>
                  <a:pt x="70" y="25"/>
                </a:cubicBezTo>
                <a:cubicBezTo>
                  <a:pt x="90" y="25"/>
                  <a:pt x="90" y="25"/>
                  <a:pt x="90" y="25"/>
                </a:cubicBezTo>
                <a:cubicBezTo>
                  <a:pt x="90" y="30"/>
                  <a:pt x="90" y="30"/>
                  <a:pt x="90" y="30"/>
                </a:cubicBezTo>
                <a:cubicBezTo>
                  <a:pt x="90" y="31"/>
                  <a:pt x="90" y="32"/>
                  <a:pt x="91" y="32"/>
                </a:cubicBezTo>
                <a:cubicBezTo>
                  <a:pt x="97" y="37"/>
                  <a:pt x="97" y="39"/>
                  <a:pt x="98" y="42"/>
                </a:cubicBezTo>
                <a:cubicBezTo>
                  <a:pt x="98" y="44"/>
                  <a:pt x="99" y="47"/>
                  <a:pt x="101" y="51"/>
                </a:cubicBezTo>
                <a:cubicBezTo>
                  <a:pt x="104" y="54"/>
                  <a:pt x="104" y="56"/>
                  <a:pt x="103" y="56"/>
                </a:cubicBezTo>
                <a:cubicBezTo>
                  <a:pt x="103" y="57"/>
                  <a:pt x="102" y="57"/>
                  <a:pt x="102" y="57"/>
                </a:cubicBezTo>
                <a:cubicBezTo>
                  <a:pt x="99" y="56"/>
                  <a:pt x="97" y="52"/>
                  <a:pt x="96" y="51"/>
                </a:cubicBezTo>
                <a:cubicBezTo>
                  <a:pt x="95" y="49"/>
                  <a:pt x="94" y="49"/>
                  <a:pt x="92" y="49"/>
                </a:cubicBezTo>
                <a:cubicBezTo>
                  <a:pt x="91" y="50"/>
                  <a:pt x="91" y="51"/>
                  <a:pt x="91" y="52"/>
                </a:cubicBezTo>
                <a:cubicBezTo>
                  <a:pt x="91" y="52"/>
                  <a:pt x="91" y="52"/>
                  <a:pt x="91" y="52"/>
                </a:cubicBezTo>
                <a:cubicBezTo>
                  <a:pt x="91" y="61"/>
                  <a:pt x="91" y="61"/>
                  <a:pt x="91" y="61"/>
                </a:cubicBezTo>
                <a:cubicBezTo>
                  <a:pt x="91" y="72"/>
                  <a:pt x="91" y="72"/>
                  <a:pt x="91" y="72"/>
                </a:cubicBezTo>
                <a:cubicBezTo>
                  <a:pt x="91" y="72"/>
                  <a:pt x="91" y="72"/>
                  <a:pt x="91" y="72"/>
                </a:cubicBezTo>
                <a:cubicBezTo>
                  <a:pt x="91" y="72"/>
                  <a:pt x="90" y="73"/>
                  <a:pt x="90" y="73"/>
                </a:cubicBezTo>
                <a:cubicBezTo>
                  <a:pt x="90" y="73"/>
                  <a:pt x="90" y="73"/>
                  <a:pt x="90" y="73"/>
                </a:cubicBezTo>
                <a:cubicBezTo>
                  <a:pt x="89" y="73"/>
                  <a:pt x="88" y="72"/>
                  <a:pt x="88" y="72"/>
                </a:cubicBezTo>
                <a:cubicBezTo>
                  <a:pt x="88" y="72"/>
                  <a:pt x="88" y="72"/>
                  <a:pt x="88" y="72"/>
                </a:cubicBezTo>
                <a:cubicBezTo>
                  <a:pt x="88" y="72"/>
                  <a:pt x="88" y="72"/>
                  <a:pt x="88" y="72"/>
                </a:cubicBezTo>
                <a:cubicBezTo>
                  <a:pt x="88" y="53"/>
                  <a:pt x="88" y="53"/>
                  <a:pt x="88" y="53"/>
                </a:cubicBezTo>
                <a:cubicBezTo>
                  <a:pt x="88" y="52"/>
                  <a:pt x="87" y="51"/>
                  <a:pt x="86" y="51"/>
                </a:cubicBezTo>
                <a:cubicBezTo>
                  <a:pt x="84" y="51"/>
                  <a:pt x="83" y="52"/>
                  <a:pt x="83" y="53"/>
                </a:cubicBezTo>
                <a:cubicBezTo>
                  <a:pt x="83" y="72"/>
                  <a:pt x="83" y="72"/>
                  <a:pt x="83" y="72"/>
                </a:cubicBezTo>
                <a:cubicBezTo>
                  <a:pt x="83" y="72"/>
                  <a:pt x="83" y="72"/>
                  <a:pt x="83" y="72"/>
                </a:cubicBezTo>
                <a:cubicBezTo>
                  <a:pt x="83" y="72"/>
                  <a:pt x="83" y="72"/>
                  <a:pt x="83" y="72"/>
                </a:cubicBezTo>
                <a:cubicBezTo>
                  <a:pt x="83" y="76"/>
                  <a:pt x="83" y="76"/>
                  <a:pt x="83" y="76"/>
                </a:cubicBezTo>
                <a:cubicBezTo>
                  <a:pt x="83" y="76"/>
                  <a:pt x="83" y="77"/>
                  <a:pt x="82" y="77"/>
                </a:cubicBezTo>
                <a:cubicBezTo>
                  <a:pt x="82" y="77"/>
                  <a:pt x="82" y="77"/>
                  <a:pt x="82" y="77"/>
                </a:cubicBezTo>
                <a:cubicBezTo>
                  <a:pt x="81" y="77"/>
                  <a:pt x="81" y="76"/>
                  <a:pt x="81" y="76"/>
                </a:cubicBezTo>
                <a:cubicBezTo>
                  <a:pt x="81" y="72"/>
                  <a:pt x="81" y="72"/>
                  <a:pt x="81" y="72"/>
                </a:cubicBezTo>
                <a:cubicBezTo>
                  <a:pt x="81" y="72"/>
                  <a:pt x="81" y="72"/>
                  <a:pt x="81" y="72"/>
                </a:cubicBezTo>
                <a:cubicBezTo>
                  <a:pt x="81" y="67"/>
                  <a:pt x="81" y="67"/>
                  <a:pt x="81" y="67"/>
                </a:cubicBezTo>
                <a:cubicBezTo>
                  <a:pt x="81" y="67"/>
                  <a:pt x="81" y="67"/>
                  <a:pt x="81" y="67"/>
                </a:cubicBezTo>
                <a:cubicBezTo>
                  <a:pt x="81" y="53"/>
                  <a:pt x="81" y="53"/>
                  <a:pt x="81" y="53"/>
                </a:cubicBezTo>
                <a:cubicBezTo>
                  <a:pt x="81" y="52"/>
                  <a:pt x="79" y="51"/>
                  <a:pt x="78" y="51"/>
                </a:cubicBezTo>
                <a:cubicBezTo>
                  <a:pt x="77" y="51"/>
                  <a:pt x="76" y="52"/>
                  <a:pt x="76" y="53"/>
                </a:cubicBezTo>
                <a:cubicBezTo>
                  <a:pt x="76" y="68"/>
                  <a:pt x="76" y="68"/>
                  <a:pt x="76" y="68"/>
                </a:cubicBezTo>
                <a:cubicBezTo>
                  <a:pt x="76" y="68"/>
                  <a:pt x="76" y="68"/>
                  <a:pt x="76" y="69"/>
                </a:cubicBezTo>
                <a:cubicBezTo>
                  <a:pt x="76" y="69"/>
                  <a:pt x="76" y="69"/>
                  <a:pt x="76" y="69"/>
                </a:cubicBezTo>
                <a:cubicBezTo>
                  <a:pt x="76" y="72"/>
                  <a:pt x="76" y="72"/>
                  <a:pt x="76" y="72"/>
                </a:cubicBezTo>
                <a:cubicBezTo>
                  <a:pt x="75" y="73"/>
                  <a:pt x="75" y="73"/>
                  <a:pt x="74" y="73"/>
                </a:cubicBezTo>
                <a:cubicBezTo>
                  <a:pt x="74" y="73"/>
                  <a:pt x="74" y="73"/>
                  <a:pt x="74" y="73"/>
                </a:cubicBezTo>
                <a:cubicBezTo>
                  <a:pt x="73" y="73"/>
                  <a:pt x="73" y="72"/>
                  <a:pt x="73" y="72"/>
                </a:cubicBezTo>
                <a:cubicBezTo>
                  <a:pt x="73" y="64"/>
                  <a:pt x="73" y="64"/>
                  <a:pt x="73" y="64"/>
                </a:cubicBezTo>
                <a:cubicBezTo>
                  <a:pt x="73" y="63"/>
                  <a:pt x="73" y="63"/>
                  <a:pt x="73" y="63"/>
                </a:cubicBezTo>
                <a:cubicBezTo>
                  <a:pt x="73" y="53"/>
                  <a:pt x="73" y="53"/>
                  <a:pt x="73" y="53"/>
                </a:cubicBezTo>
                <a:cubicBezTo>
                  <a:pt x="73" y="52"/>
                  <a:pt x="72" y="51"/>
                  <a:pt x="70" y="51"/>
                </a:cubicBezTo>
                <a:cubicBezTo>
                  <a:pt x="69" y="51"/>
                  <a:pt x="68" y="52"/>
                  <a:pt x="68" y="53"/>
                </a:cubicBezTo>
                <a:close/>
                <a:moveTo>
                  <a:pt x="74" y="94"/>
                </a:moveTo>
                <a:cubicBezTo>
                  <a:pt x="74" y="95"/>
                  <a:pt x="74" y="95"/>
                  <a:pt x="74" y="95"/>
                </a:cubicBezTo>
                <a:cubicBezTo>
                  <a:pt x="67" y="99"/>
                  <a:pt x="67" y="99"/>
                  <a:pt x="67" y="99"/>
                </a:cubicBezTo>
                <a:cubicBezTo>
                  <a:pt x="66" y="100"/>
                  <a:pt x="66" y="100"/>
                  <a:pt x="66" y="100"/>
                </a:cubicBezTo>
                <a:cubicBezTo>
                  <a:pt x="66" y="100"/>
                  <a:pt x="66" y="100"/>
                  <a:pt x="66" y="100"/>
                </a:cubicBezTo>
                <a:cubicBezTo>
                  <a:pt x="66" y="100"/>
                  <a:pt x="66" y="100"/>
                  <a:pt x="66" y="100"/>
                </a:cubicBezTo>
                <a:cubicBezTo>
                  <a:pt x="58" y="104"/>
                  <a:pt x="58" y="104"/>
                  <a:pt x="58" y="104"/>
                </a:cubicBezTo>
                <a:cubicBezTo>
                  <a:pt x="57" y="105"/>
                  <a:pt x="56" y="107"/>
                  <a:pt x="57" y="108"/>
                </a:cubicBezTo>
                <a:cubicBezTo>
                  <a:pt x="57" y="109"/>
                  <a:pt x="58" y="109"/>
                  <a:pt x="59" y="109"/>
                </a:cubicBezTo>
                <a:cubicBezTo>
                  <a:pt x="60" y="109"/>
                  <a:pt x="60" y="109"/>
                  <a:pt x="60" y="109"/>
                </a:cubicBezTo>
                <a:cubicBezTo>
                  <a:pt x="68" y="104"/>
                  <a:pt x="68" y="104"/>
                  <a:pt x="68" y="104"/>
                </a:cubicBezTo>
                <a:cubicBezTo>
                  <a:pt x="69" y="104"/>
                  <a:pt x="70" y="104"/>
                  <a:pt x="70" y="105"/>
                </a:cubicBezTo>
                <a:cubicBezTo>
                  <a:pt x="70" y="105"/>
                  <a:pt x="70" y="105"/>
                  <a:pt x="70" y="105"/>
                </a:cubicBezTo>
                <a:cubicBezTo>
                  <a:pt x="71" y="105"/>
                  <a:pt x="70" y="106"/>
                  <a:pt x="70" y="106"/>
                </a:cubicBezTo>
                <a:cubicBezTo>
                  <a:pt x="60" y="112"/>
                  <a:pt x="60" y="112"/>
                  <a:pt x="60" y="112"/>
                </a:cubicBezTo>
                <a:cubicBezTo>
                  <a:pt x="60" y="112"/>
                  <a:pt x="60" y="112"/>
                  <a:pt x="60" y="112"/>
                </a:cubicBezTo>
                <a:cubicBezTo>
                  <a:pt x="56" y="114"/>
                  <a:pt x="50" y="117"/>
                  <a:pt x="46" y="117"/>
                </a:cubicBezTo>
                <a:cubicBezTo>
                  <a:pt x="46" y="117"/>
                  <a:pt x="46" y="117"/>
                  <a:pt x="46" y="117"/>
                </a:cubicBezTo>
                <a:cubicBezTo>
                  <a:pt x="46" y="117"/>
                  <a:pt x="46" y="117"/>
                  <a:pt x="46" y="117"/>
                </a:cubicBezTo>
                <a:cubicBezTo>
                  <a:pt x="46" y="117"/>
                  <a:pt x="46" y="117"/>
                  <a:pt x="46" y="117"/>
                </a:cubicBezTo>
                <a:cubicBezTo>
                  <a:pt x="46" y="117"/>
                  <a:pt x="45" y="117"/>
                  <a:pt x="45" y="117"/>
                </a:cubicBezTo>
                <a:cubicBezTo>
                  <a:pt x="44" y="117"/>
                  <a:pt x="44" y="117"/>
                  <a:pt x="44" y="117"/>
                </a:cubicBezTo>
                <a:cubicBezTo>
                  <a:pt x="43" y="116"/>
                  <a:pt x="42" y="116"/>
                  <a:pt x="41" y="117"/>
                </a:cubicBezTo>
                <a:cubicBezTo>
                  <a:pt x="35" y="121"/>
                  <a:pt x="35" y="121"/>
                  <a:pt x="35" y="121"/>
                </a:cubicBezTo>
                <a:cubicBezTo>
                  <a:pt x="25" y="104"/>
                  <a:pt x="25" y="104"/>
                  <a:pt x="25" y="104"/>
                </a:cubicBezTo>
                <a:cubicBezTo>
                  <a:pt x="29" y="101"/>
                  <a:pt x="29" y="101"/>
                  <a:pt x="29" y="101"/>
                </a:cubicBezTo>
                <a:cubicBezTo>
                  <a:pt x="30" y="101"/>
                  <a:pt x="30" y="100"/>
                  <a:pt x="30" y="99"/>
                </a:cubicBezTo>
                <a:cubicBezTo>
                  <a:pt x="31" y="92"/>
                  <a:pt x="33" y="90"/>
                  <a:pt x="36" y="88"/>
                </a:cubicBezTo>
                <a:cubicBezTo>
                  <a:pt x="37" y="87"/>
                  <a:pt x="40" y="85"/>
                  <a:pt x="41" y="81"/>
                </a:cubicBezTo>
                <a:cubicBezTo>
                  <a:pt x="43" y="77"/>
                  <a:pt x="45" y="76"/>
                  <a:pt x="45" y="76"/>
                </a:cubicBezTo>
                <a:cubicBezTo>
                  <a:pt x="46" y="77"/>
                  <a:pt x="46" y="77"/>
                  <a:pt x="47" y="78"/>
                </a:cubicBezTo>
                <a:cubicBezTo>
                  <a:pt x="47" y="80"/>
                  <a:pt x="45" y="84"/>
                  <a:pt x="44" y="86"/>
                </a:cubicBezTo>
                <a:cubicBezTo>
                  <a:pt x="43" y="87"/>
                  <a:pt x="44" y="89"/>
                  <a:pt x="45" y="89"/>
                </a:cubicBezTo>
                <a:cubicBezTo>
                  <a:pt x="46" y="90"/>
                  <a:pt x="47" y="90"/>
                  <a:pt x="48" y="89"/>
                </a:cubicBezTo>
                <a:cubicBezTo>
                  <a:pt x="48" y="89"/>
                  <a:pt x="48" y="89"/>
                  <a:pt x="48" y="89"/>
                </a:cubicBezTo>
                <a:cubicBezTo>
                  <a:pt x="55" y="85"/>
                  <a:pt x="55" y="85"/>
                  <a:pt x="55" y="85"/>
                </a:cubicBezTo>
                <a:cubicBezTo>
                  <a:pt x="55" y="85"/>
                  <a:pt x="55" y="85"/>
                  <a:pt x="55" y="85"/>
                </a:cubicBezTo>
                <a:cubicBezTo>
                  <a:pt x="65" y="79"/>
                  <a:pt x="65" y="79"/>
                  <a:pt x="65" y="79"/>
                </a:cubicBezTo>
                <a:cubicBezTo>
                  <a:pt x="65" y="79"/>
                  <a:pt x="66" y="79"/>
                  <a:pt x="67" y="80"/>
                </a:cubicBezTo>
                <a:cubicBezTo>
                  <a:pt x="67" y="80"/>
                  <a:pt x="67" y="80"/>
                  <a:pt x="67" y="80"/>
                </a:cubicBezTo>
                <a:cubicBezTo>
                  <a:pt x="67" y="80"/>
                  <a:pt x="67" y="81"/>
                  <a:pt x="67" y="81"/>
                </a:cubicBezTo>
                <a:cubicBezTo>
                  <a:pt x="67" y="81"/>
                  <a:pt x="67" y="81"/>
                  <a:pt x="66" y="82"/>
                </a:cubicBezTo>
                <a:cubicBezTo>
                  <a:pt x="66" y="82"/>
                  <a:pt x="66" y="82"/>
                  <a:pt x="66" y="82"/>
                </a:cubicBezTo>
                <a:cubicBezTo>
                  <a:pt x="66" y="82"/>
                  <a:pt x="66" y="82"/>
                  <a:pt x="66" y="82"/>
                </a:cubicBezTo>
                <a:cubicBezTo>
                  <a:pt x="50" y="91"/>
                  <a:pt x="50" y="91"/>
                  <a:pt x="50" y="91"/>
                </a:cubicBezTo>
                <a:cubicBezTo>
                  <a:pt x="49" y="92"/>
                  <a:pt x="49" y="93"/>
                  <a:pt x="49" y="94"/>
                </a:cubicBezTo>
                <a:cubicBezTo>
                  <a:pt x="50" y="95"/>
                  <a:pt x="51" y="96"/>
                  <a:pt x="51" y="96"/>
                </a:cubicBezTo>
                <a:cubicBezTo>
                  <a:pt x="52" y="96"/>
                  <a:pt x="52" y="96"/>
                  <a:pt x="53" y="95"/>
                </a:cubicBezTo>
                <a:cubicBezTo>
                  <a:pt x="69" y="86"/>
                  <a:pt x="69" y="86"/>
                  <a:pt x="69" y="86"/>
                </a:cubicBezTo>
                <a:cubicBezTo>
                  <a:pt x="69" y="86"/>
                  <a:pt x="69" y="86"/>
                  <a:pt x="69" y="86"/>
                </a:cubicBezTo>
                <a:cubicBezTo>
                  <a:pt x="69" y="86"/>
                  <a:pt x="69" y="86"/>
                  <a:pt x="69" y="86"/>
                </a:cubicBezTo>
                <a:cubicBezTo>
                  <a:pt x="69" y="86"/>
                  <a:pt x="69" y="86"/>
                  <a:pt x="69" y="86"/>
                </a:cubicBezTo>
                <a:cubicBezTo>
                  <a:pt x="72" y="84"/>
                  <a:pt x="72" y="84"/>
                  <a:pt x="72" y="84"/>
                </a:cubicBezTo>
                <a:cubicBezTo>
                  <a:pt x="72" y="84"/>
                  <a:pt x="73" y="84"/>
                  <a:pt x="74" y="85"/>
                </a:cubicBezTo>
                <a:cubicBezTo>
                  <a:pt x="74" y="85"/>
                  <a:pt x="74" y="85"/>
                  <a:pt x="74" y="85"/>
                </a:cubicBezTo>
                <a:cubicBezTo>
                  <a:pt x="74" y="85"/>
                  <a:pt x="74" y="86"/>
                  <a:pt x="74" y="86"/>
                </a:cubicBezTo>
                <a:cubicBezTo>
                  <a:pt x="74" y="86"/>
                  <a:pt x="74" y="86"/>
                  <a:pt x="73" y="87"/>
                </a:cubicBezTo>
                <a:cubicBezTo>
                  <a:pt x="71" y="88"/>
                  <a:pt x="71" y="88"/>
                  <a:pt x="71" y="88"/>
                </a:cubicBezTo>
                <a:cubicBezTo>
                  <a:pt x="70" y="88"/>
                  <a:pt x="70" y="88"/>
                  <a:pt x="70" y="88"/>
                </a:cubicBezTo>
                <a:cubicBezTo>
                  <a:pt x="66" y="91"/>
                  <a:pt x="66" y="91"/>
                  <a:pt x="66" y="91"/>
                </a:cubicBezTo>
                <a:cubicBezTo>
                  <a:pt x="66" y="91"/>
                  <a:pt x="66" y="91"/>
                  <a:pt x="66" y="91"/>
                </a:cubicBezTo>
                <a:cubicBezTo>
                  <a:pt x="54" y="98"/>
                  <a:pt x="54" y="98"/>
                  <a:pt x="54" y="98"/>
                </a:cubicBezTo>
                <a:cubicBezTo>
                  <a:pt x="53" y="98"/>
                  <a:pt x="52" y="100"/>
                  <a:pt x="53" y="101"/>
                </a:cubicBezTo>
                <a:cubicBezTo>
                  <a:pt x="54" y="102"/>
                  <a:pt x="54" y="102"/>
                  <a:pt x="55" y="102"/>
                </a:cubicBezTo>
                <a:cubicBezTo>
                  <a:pt x="56" y="102"/>
                  <a:pt x="56" y="102"/>
                  <a:pt x="57" y="102"/>
                </a:cubicBezTo>
                <a:cubicBezTo>
                  <a:pt x="69" y="95"/>
                  <a:pt x="69" y="95"/>
                  <a:pt x="69" y="95"/>
                </a:cubicBezTo>
                <a:cubicBezTo>
                  <a:pt x="69" y="95"/>
                  <a:pt x="70" y="94"/>
                  <a:pt x="70" y="94"/>
                </a:cubicBezTo>
                <a:cubicBezTo>
                  <a:pt x="70" y="94"/>
                  <a:pt x="70" y="94"/>
                  <a:pt x="70" y="94"/>
                </a:cubicBezTo>
                <a:cubicBezTo>
                  <a:pt x="73" y="93"/>
                  <a:pt x="73" y="93"/>
                  <a:pt x="73" y="93"/>
                </a:cubicBezTo>
                <a:cubicBezTo>
                  <a:pt x="73" y="93"/>
                  <a:pt x="73" y="93"/>
                  <a:pt x="73" y="93"/>
                </a:cubicBezTo>
                <a:cubicBezTo>
                  <a:pt x="74" y="93"/>
                  <a:pt x="74" y="93"/>
                  <a:pt x="74" y="93"/>
                </a:cubicBezTo>
                <a:cubicBezTo>
                  <a:pt x="74" y="93"/>
                  <a:pt x="74" y="93"/>
                  <a:pt x="74" y="93"/>
                </a:cubicBezTo>
                <a:cubicBezTo>
                  <a:pt x="75" y="94"/>
                  <a:pt x="75" y="94"/>
                  <a:pt x="74" y="94"/>
                </a:cubicBezTo>
                <a:close/>
                <a:moveTo>
                  <a:pt x="80" y="86"/>
                </a:moveTo>
                <a:cubicBezTo>
                  <a:pt x="80" y="86"/>
                  <a:pt x="80" y="86"/>
                  <a:pt x="80" y="86"/>
                </a:cubicBezTo>
                <a:cubicBezTo>
                  <a:pt x="79" y="88"/>
                  <a:pt x="79" y="91"/>
                  <a:pt x="80" y="93"/>
                </a:cubicBezTo>
                <a:cubicBezTo>
                  <a:pt x="80" y="93"/>
                  <a:pt x="80" y="93"/>
                  <a:pt x="80" y="94"/>
                </a:cubicBezTo>
                <a:cubicBezTo>
                  <a:pt x="80" y="93"/>
                  <a:pt x="79" y="92"/>
                  <a:pt x="79" y="91"/>
                </a:cubicBezTo>
                <a:cubicBezTo>
                  <a:pt x="79" y="91"/>
                  <a:pt x="79" y="91"/>
                  <a:pt x="79" y="91"/>
                </a:cubicBezTo>
                <a:cubicBezTo>
                  <a:pt x="78" y="90"/>
                  <a:pt x="78" y="90"/>
                  <a:pt x="78" y="89"/>
                </a:cubicBezTo>
                <a:cubicBezTo>
                  <a:pt x="78" y="89"/>
                  <a:pt x="78" y="88"/>
                  <a:pt x="79" y="87"/>
                </a:cubicBezTo>
                <a:cubicBezTo>
                  <a:pt x="79" y="85"/>
                  <a:pt x="79" y="84"/>
                  <a:pt x="78" y="82"/>
                </a:cubicBezTo>
                <a:cubicBezTo>
                  <a:pt x="78" y="82"/>
                  <a:pt x="78" y="82"/>
                  <a:pt x="78" y="82"/>
                </a:cubicBezTo>
                <a:cubicBezTo>
                  <a:pt x="77" y="80"/>
                  <a:pt x="74" y="79"/>
                  <a:pt x="72" y="79"/>
                </a:cubicBezTo>
                <a:cubicBezTo>
                  <a:pt x="71" y="78"/>
                  <a:pt x="71" y="78"/>
                  <a:pt x="71" y="77"/>
                </a:cubicBezTo>
                <a:cubicBezTo>
                  <a:pt x="71" y="77"/>
                  <a:pt x="71" y="77"/>
                  <a:pt x="71" y="77"/>
                </a:cubicBezTo>
                <a:cubicBezTo>
                  <a:pt x="71" y="77"/>
                  <a:pt x="71" y="77"/>
                  <a:pt x="71" y="77"/>
                </a:cubicBezTo>
                <a:cubicBezTo>
                  <a:pt x="72" y="78"/>
                  <a:pt x="73" y="78"/>
                  <a:pt x="74" y="78"/>
                </a:cubicBezTo>
                <a:cubicBezTo>
                  <a:pt x="74" y="78"/>
                  <a:pt x="74" y="78"/>
                  <a:pt x="74" y="78"/>
                </a:cubicBezTo>
                <a:cubicBezTo>
                  <a:pt x="75" y="78"/>
                  <a:pt x="75" y="78"/>
                  <a:pt x="76" y="78"/>
                </a:cubicBezTo>
                <a:cubicBezTo>
                  <a:pt x="77" y="80"/>
                  <a:pt x="79" y="82"/>
                  <a:pt x="82" y="82"/>
                </a:cubicBezTo>
                <a:cubicBezTo>
                  <a:pt x="82" y="82"/>
                  <a:pt x="82" y="82"/>
                  <a:pt x="82" y="82"/>
                </a:cubicBezTo>
                <a:cubicBezTo>
                  <a:pt x="85" y="82"/>
                  <a:pt x="87" y="80"/>
                  <a:pt x="88" y="78"/>
                </a:cubicBezTo>
                <a:cubicBezTo>
                  <a:pt x="88" y="78"/>
                  <a:pt x="89" y="78"/>
                  <a:pt x="90" y="78"/>
                </a:cubicBezTo>
                <a:cubicBezTo>
                  <a:pt x="90" y="78"/>
                  <a:pt x="90" y="78"/>
                  <a:pt x="90" y="78"/>
                </a:cubicBezTo>
                <a:cubicBezTo>
                  <a:pt x="90" y="78"/>
                  <a:pt x="90" y="78"/>
                  <a:pt x="90" y="78"/>
                </a:cubicBezTo>
                <a:cubicBezTo>
                  <a:pt x="89" y="79"/>
                  <a:pt x="88" y="80"/>
                  <a:pt x="87" y="81"/>
                </a:cubicBezTo>
                <a:cubicBezTo>
                  <a:pt x="87" y="81"/>
                  <a:pt x="87" y="81"/>
                  <a:pt x="87" y="81"/>
                </a:cubicBezTo>
                <a:cubicBezTo>
                  <a:pt x="87" y="81"/>
                  <a:pt x="86" y="82"/>
                  <a:pt x="86" y="83"/>
                </a:cubicBezTo>
                <a:cubicBezTo>
                  <a:pt x="85" y="82"/>
                  <a:pt x="85" y="82"/>
                  <a:pt x="84" y="83"/>
                </a:cubicBezTo>
                <a:cubicBezTo>
                  <a:pt x="82" y="83"/>
                  <a:pt x="81" y="84"/>
                  <a:pt x="80" y="86"/>
                </a:cubicBezTo>
                <a:close/>
                <a:moveTo>
                  <a:pt x="125" y="120"/>
                </a:moveTo>
                <a:cubicBezTo>
                  <a:pt x="123" y="119"/>
                  <a:pt x="123" y="119"/>
                  <a:pt x="123" y="119"/>
                </a:cubicBezTo>
                <a:cubicBezTo>
                  <a:pt x="123" y="119"/>
                  <a:pt x="123" y="119"/>
                  <a:pt x="123" y="119"/>
                </a:cubicBezTo>
                <a:cubicBezTo>
                  <a:pt x="123" y="119"/>
                  <a:pt x="123" y="119"/>
                  <a:pt x="123" y="119"/>
                </a:cubicBezTo>
                <a:cubicBezTo>
                  <a:pt x="122" y="119"/>
                  <a:pt x="122" y="119"/>
                  <a:pt x="121" y="119"/>
                </a:cubicBezTo>
                <a:cubicBezTo>
                  <a:pt x="121" y="119"/>
                  <a:pt x="121" y="119"/>
                  <a:pt x="121" y="119"/>
                </a:cubicBezTo>
                <a:cubicBezTo>
                  <a:pt x="120" y="118"/>
                  <a:pt x="119" y="118"/>
                  <a:pt x="118" y="118"/>
                </a:cubicBezTo>
                <a:cubicBezTo>
                  <a:pt x="114" y="120"/>
                  <a:pt x="112" y="120"/>
                  <a:pt x="110" y="120"/>
                </a:cubicBezTo>
                <a:cubicBezTo>
                  <a:pt x="110" y="120"/>
                  <a:pt x="109" y="120"/>
                  <a:pt x="109" y="120"/>
                </a:cubicBezTo>
                <a:cubicBezTo>
                  <a:pt x="109" y="120"/>
                  <a:pt x="109" y="120"/>
                  <a:pt x="109" y="120"/>
                </a:cubicBezTo>
                <a:cubicBezTo>
                  <a:pt x="109" y="120"/>
                  <a:pt x="109" y="120"/>
                  <a:pt x="108" y="120"/>
                </a:cubicBezTo>
                <a:cubicBezTo>
                  <a:pt x="108" y="120"/>
                  <a:pt x="108" y="120"/>
                  <a:pt x="108" y="120"/>
                </a:cubicBezTo>
                <a:cubicBezTo>
                  <a:pt x="108" y="120"/>
                  <a:pt x="108" y="120"/>
                  <a:pt x="108" y="119"/>
                </a:cubicBezTo>
                <a:cubicBezTo>
                  <a:pt x="108" y="119"/>
                  <a:pt x="108" y="119"/>
                  <a:pt x="108" y="119"/>
                </a:cubicBezTo>
                <a:cubicBezTo>
                  <a:pt x="107" y="119"/>
                  <a:pt x="106" y="119"/>
                  <a:pt x="104" y="119"/>
                </a:cubicBezTo>
                <a:cubicBezTo>
                  <a:pt x="102" y="118"/>
                  <a:pt x="100" y="118"/>
                  <a:pt x="97" y="118"/>
                </a:cubicBezTo>
                <a:cubicBezTo>
                  <a:pt x="93" y="119"/>
                  <a:pt x="92" y="118"/>
                  <a:pt x="91" y="117"/>
                </a:cubicBezTo>
                <a:cubicBezTo>
                  <a:pt x="91" y="116"/>
                  <a:pt x="91" y="116"/>
                  <a:pt x="92" y="115"/>
                </a:cubicBezTo>
                <a:cubicBezTo>
                  <a:pt x="93" y="114"/>
                  <a:pt x="98" y="113"/>
                  <a:pt x="100" y="113"/>
                </a:cubicBezTo>
                <a:cubicBezTo>
                  <a:pt x="101" y="113"/>
                  <a:pt x="103" y="112"/>
                  <a:pt x="103" y="111"/>
                </a:cubicBezTo>
                <a:cubicBezTo>
                  <a:pt x="103" y="110"/>
                  <a:pt x="102" y="109"/>
                  <a:pt x="101" y="109"/>
                </a:cubicBezTo>
                <a:cubicBezTo>
                  <a:pt x="101" y="109"/>
                  <a:pt x="101" y="109"/>
                  <a:pt x="101" y="108"/>
                </a:cubicBezTo>
                <a:cubicBezTo>
                  <a:pt x="94" y="104"/>
                  <a:pt x="94" y="104"/>
                  <a:pt x="94" y="104"/>
                </a:cubicBezTo>
                <a:cubicBezTo>
                  <a:pt x="94" y="104"/>
                  <a:pt x="94" y="104"/>
                  <a:pt x="94" y="104"/>
                </a:cubicBezTo>
                <a:cubicBezTo>
                  <a:pt x="84" y="99"/>
                  <a:pt x="84" y="99"/>
                  <a:pt x="84" y="99"/>
                </a:cubicBezTo>
                <a:cubicBezTo>
                  <a:pt x="84" y="98"/>
                  <a:pt x="84" y="98"/>
                  <a:pt x="83" y="98"/>
                </a:cubicBezTo>
                <a:cubicBezTo>
                  <a:pt x="83" y="98"/>
                  <a:pt x="83" y="97"/>
                  <a:pt x="84" y="97"/>
                </a:cubicBezTo>
                <a:cubicBezTo>
                  <a:pt x="84" y="97"/>
                  <a:pt x="84" y="97"/>
                  <a:pt x="84" y="97"/>
                </a:cubicBezTo>
                <a:cubicBezTo>
                  <a:pt x="84" y="96"/>
                  <a:pt x="84" y="96"/>
                  <a:pt x="84" y="96"/>
                </a:cubicBezTo>
                <a:cubicBezTo>
                  <a:pt x="85" y="96"/>
                  <a:pt x="85" y="96"/>
                  <a:pt x="85" y="96"/>
                </a:cubicBezTo>
                <a:cubicBezTo>
                  <a:pt x="85" y="96"/>
                  <a:pt x="85" y="96"/>
                  <a:pt x="85" y="96"/>
                </a:cubicBezTo>
                <a:cubicBezTo>
                  <a:pt x="85" y="96"/>
                  <a:pt x="85" y="96"/>
                  <a:pt x="85" y="96"/>
                </a:cubicBezTo>
                <a:cubicBezTo>
                  <a:pt x="86" y="96"/>
                  <a:pt x="86" y="96"/>
                  <a:pt x="86" y="96"/>
                </a:cubicBezTo>
                <a:cubicBezTo>
                  <a:pt x="101" y="105"/>
                  <a:pt x="101" y="105"/>
                  <a:pt x="101" y="105"/>
                </a:cubicBezTo>
                <a:cubicBezTo>
                  <a:pt x="102" y="106"/>
                  <a:pt x="102" y="106"/>
                  <a:pt x="103" y="106"/>
                </a:cubicBezTo>
                <a:cubicBezTo>
                  <a:pt x="103" y="106"/>
                  <a:pt x="104" y="105"/>
                  <a:pt x="105" y="105"/>
                </a:cubicBezTo>
                <a:cubicBezTo>
                  <a:pt x="106" y="103"/>
                  <a:pt x="105" y="102"/>
                  <a:pt x="104" y="101"/>
                </a:cubicBezTo>
                <a:cubicBezTo>
                  <a:pt x="88" y="92"/>
                  <a:pt x="88" y="92"/>
                  <a:pt x="88" y="92"/>
                </a:cubicBezTo>
                <a:cubicBezTo>
                  <a:pt x="88" y="92"/>
                  <a:pt x="88" y="92"/>
                  <a:pt x="88" y="92"/>
                </a:cubicBezTo>
                <a:cubicBezTo>
                  <a:pt x="88" y="92"/>
                  <a:pt x="88" y="92"/>
                  <a:pt x="88" y="92"/>
                </a:cubicBezTo>
                <a:cubicBezTo>
                  <a:pt x="88" y="92"/>
                  <a:pt x="88" y="92"/>
                  <a:pt x="88" y="92"/>
                </a:cubicBezTo>
                <a:cubicBezTo>
                  <a:pt x="85" y="90"/>
                  <a:pt x="85" y="90"/>
                  <a:pt x="85" y="90"/>
                </a:cubicBezTo>
                <a:cubicBezTo>
                  <a:pt x="84" y="90"/>
                  <a:pt x="84" y="89"/>
                  <a:pt x="84" y="88"/>
                </a:cubicBezTo>
                <a:cubicBezTo>
                  <a:pt x="84" y="88"/>
                  <a:pt x="84" y="88"/>
                  <a:pt x="84" y="88"/>
                </a:cubicBezTo>
                <a:cubicBezTo>
                  <a:pt x="85" y="88"/>
                  <a:pt x="85" y="88"/>
                  <a:pt x="85" y="88"/>
                </a:cubicBezTo>
                <a:cubicBezTo>
                  <a:pt x="85" y="88"/>
                  <a:pt x="86" y="87"/>
                  <a:pt x="86" y="88"/>
                </a:cubicBezTo>
                <a:cubicBezTo>
                  <a:pt x="89" y="89"/>
                  <a:pt x="89" y="89"/>
                  <a:pt x="89" y="89"/>
                </a:cubicBezTo>
                <a:cubicBezTo>
                  <a:pt x="89" y="89"/>
                  <a:pt x="89" y="89"/>
                  <a:pt x="89" y="90"/>
                </a:cubicBezTo>
                <a:cubicBezTo>
                  <a:pt x="93" y="92"/>
                  <a:pt x="93" y="92"/>
                  <a:pt x="93" y="92"/>
                </a:cubicBezTo>
                <a:cubicBezTo>
                  <a:pt x="93" y="92"/>
                  <a:pt x="94" y="92"/>
                  <a:pt x="94" y="92"/>
                </a:cubicBezTo>
                <a:cubicBezTo>
                  <a:pt x="105" y="99"/>
                  <a:pt x="105" y="99"/>
                  <a:pt x="105" y="99"/>
                </a:cubicBezTo>
                <a:cubicBezTo>
                  <a:pt x="106" y="99"/>
                  <a:pt x="106" y="99"/>
                  <a:pt x="106" y="99"/>
                </a:cubicBezTo>
                <a:cubicBezTo>
                  <a:pt x="107" y="99"/>
                  <a:pt x="108" y="99"/>
                  <a:pt x="109" y="98"/>
                </a:cubicBezTo>
                <a:cubicBezTo>
                  <a:pt x="109" y="97"/>
                  <a:pt x="109" y="95"/>
                  <a:pt x="108" y="94"/>
                </a:cubicBezTo>
                <a:cubicBezTo>
                  <a:pt x="95" y="87"/>
                  <a:pt x="95" y="87"/>
                  <a:pt x="95" y="87"/>
                </a:cubicBezTo>
                <a:cubicBezTo>
                  <a:pt x="95" y="87"/>
                  <a:pt x="95" y="87"/>
                  <a:pt x="95" y="87"/>
                </a:cubicBezTo>
                <a:cubicBezTo>
                  <a:pt x="95" y="87"/>
                  <a:pt x="94" y="87"/>
                  <a:pt x="94" y="87"/>
                </a:cubicBezTo>
                <a:cubicBezTo>
                  <a:pt x="92" y="85"/>
                  <a:pt x="92" y="85"/>
                  <a:pt x="92" y="85"/>
                </a:cubicBezTo>
                <a:cubicBezTo>
                  <a:pt x="91" y="85"/>
                  <a:pt x="91" y="85"/>
                  <a:pt x="91" y="84"/>
                </a:cubicBezTo>
                <a:cubicBezTo>
                  <a:pt x="91" y="84"/>
                  <a:pt x="91" y="84"/>
                  <a:pt x="91" y="83"/>
                </a:cubicBezTo>
                <a:cubicBezTo>
                  <a:pt x="91" y="83"/>
                  <a:pt x="91" y="83"/>
                  <a:pt x="91" y="83"/>
                </a:cubicBezTo>
                <a:cubicBezTo>
                  <a:pt x="92" y="83"/>
                  <a:pt x="92" y="83"/>
                  <a:pt x="92" y="83"/>
                </a:cubicBezTo>
                <a:cubicBezTo>
                  <a:pt x="92" y="83"/>
                  <a:pt x="93" y="83"/>
                  <a:pt x="93" y="83"/>
                </a:cubicBezTo>
                <a:cubicBezTo>
                  <a:pt x="101" y="87"/>
                  <a:pt x="101" y="87"/>
                  <a:pt x="101" y="87"/>
                </a:cubicBezTo>
                <a:cubicBezTo>
                  <a:pt x="101" y="87"/>
                  <a:pt x="101" y="87"/>
                  <a:pt x="101" y="87"/>
                </a:cubicBezTo>
                <a:cubicBezTo>
                  <a:pt x="101" y="87"/>
                  <a:pt x="101" y="87"/>
                  <a:pt x="101" y="87"/>
                </a:cubicBezTo>
                <a:cubicBezTo>
                  <a:pt x="109" y="92"/>
                  <a:pt x="109" y="92"/>
                  <a:pt x="109" y="92"/>
                </a:cubicBezTo>
                <a:cubicBezTo>
                  <a:pt x="110" y="92"/>
                  <a:pt x="110" y="92"/>
                  <a:pt x="110" y="92"/>
                </a:cubicBezTo>
                <a:cubicBezTo>
                  <a:pt x="111" y="92"/>
                  <a:pt x="112" y="92"/>
                  <a:pt x="113" y="91"/>
                </a:cubicBezTo>
                <a:cubicBezTo>
                  <a:pt x="113" y="90"/>
                  <a:pt x="113" y="88"/>
                  <a:pt x="112" y="88"/>
                </a:cubicBezTo>
                <a:cubicBezTo>
                  <a:pt x="104" y="83"/>
                  <a:pt x="104" y="83"/>
                  <a:pt x="104" y="83"/>
                </a:cubicBezTo>
                <a:cubicBezTo>
                  <a:pt x="103" y="83"/>
                  <a:pt x="103" y="82"/>
                  <a:pt x="103" y="81"/>
                </a:cubicBezTo>
                <a:cubicBezTo>
                  <a:pt x="103" y="81"/>
                  <a:pt x="103" y="81"/>
                  <a:pt x="103" y="81"/>
                </a:cubicBezTo>
                <a:cubicBezTo>
                  <a:pt x="104" y="81"/>
                  <a:pt x="104" y="80"/>
                  <a:pt x="105" y="81"/>
                </a:cubicBezTo>
                <a:cubicBezTo>
                  <a:pt x="114" y="86"/>
                  <a:pt x="114" y="86"/>
                  <a:pt x="114" y="86"/>
                </a:cubicBezTo>
                <a:cubicBezTo>
                  <a:pt x="114" y="86"/>
                  <a:pt x="114" y="86"/>
                  <a:pt x="114" y="86"/>
                </a:cubicBezTo>
                <a:cubicBezTo>
                  <a:pt x="120" y="89"/>
                  <a:pt x="127" y="95"/>
                  <a:pt x="127" y="98"/>
                </a:cubicBezTo>
                <a:cubicBezTo>
                  <a:pt x="127" y="99"/>
                  <a:pt x="128" y="100"/>
                  <a:pt x="128" y="100"/>
                </a:cubicBezTo>
                <a:cubicBezTo>
                  <a:pt x="135" y="104"/>
                  <a:pt x="135" y="104"/>
                  <a:pt x="135" y="104"/>
                </a:cubicBezTo>
                <a:lnTo>
                  <a:pt x="125" y="120"/>
                </a:lnTo>
                <a:close/>
              </a:path>
            </a:pathLst>
          </a:custGeom>
          <a:solidFill>
            <a:schemeClr val="bg1">
              <a:alpha val="15000"/>
            </a:schemeClr>
          </a:solidFill>
          <a:ln w="12700">
            <a:miter lim="400000"/>
          </a:ln>
          <a:effec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Butler Stencil Medium"/>
              <a:ea typeface="+mn-ea"/>
              <a:cs typeface="+mn-cs"/>
            </a:endParaRPr>
          </a:p>
        </p:txBody>
      </p:sp>
      <p:cxnSp>
        <p:nvCxnSpPr>
          <p:cNvPr id="5" name="Straight Connector 4">
            <a:extLst>
              <a:ext uri="{FF2B5EF4-FFF2-40B4-BE49-F238E27FC236}">
                <a16:creationId xmlns:a16="http://schemas.microsoft.com/office/drawing/2014/main" id="{D64714D7-50A0-4AD8-A886-42579854B314}"/>
              </a:ext>
            </a:extLst>
          </p:cNvPr>
          <p:cNvCxnSpPr/>
          <p:nvPr/>
        </p:nvCxnSpPr>
        <p:spPr>
          <a:xfrm>
            <a:off x="5762171" y="3022600"/>
            <a:ext cx="516708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34D07D5-0B53-4A27-8C9D-6E208CF5623C}"/>
              </a:ext>
            </a:extLst>
          </p:cNvPr>
          <p:cNvSpPr txBox="1"/>
          <p:nvPr/>
        </p:nvSpPr>
        <p:spPr>
          <a:xfrm>
            <a:off x="5892800" y="3225800"/>
            <a:ext cx="4789713" cy="2106731"/>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alibri" panose="020F0502020204030204"/>
                <a:ea typeface="+mn-ea"/>
                <a:cs typeface="+mn-cs"/>
              </a:rPr>
              <a:t>Credit unions are voluntary, not-for-profit financial cooperatives, offering services to people willing to accept the responsibilities and benefits of membership, without gender, social, racial, political, or religious discrimination.</a:t>
            </a:r>
          </a:p>
        </p:txBody>
      </p:sp>
      <p:sp>
        <p:nvSpPr>
          <p:cNvPr id="7" name="Title 4">
            <a:extLst>
              <a:ext uri="{FF2B5EF4-FFF2-40B4-BE49-F238E27FC236}">
                <a16:creationId xmlns:a16="http://schemas.microsoft.com/office/drawing/2014/main" id="{5D9489D3-3E9E-4125-A601-FFB9923BB411}"/>
              </a:ext>
            </a:extLst>
          </p:cNvPr>
          <p:cNvSpPr txBox="1">
            <a:spLocks/>
          </p:cNvSpPr>
          <p:nvPr/>
        </p:nvSpPr>
        <p:spPr>
          <a:xfrm>
            <a:off x="5892800" y="1119188"/>
            <a:ext cx="5486400" cy="1700212"/>
          </a:xfrm>
          <a:prstGeom prst="rect">
            <a:avLst/>
          </a:prstGeom>
          <a:solidFill>
            <a:schemeClr val="bg1"/>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marL="0" marR="0" lvl="0" indent="0" algn="l" defTabSz="914400" rtl="0" eaLnBrk="1" fontAlgn="auto" latinLnBrk="0" hangingPunct="1">
              <a:lnSpc>
                <a:spcPct val="110000"/>
              </a:lnSpc>
              <a:spcBef>
                <a:spcPts val="0"/>
              </a:spcBef>
              <a:spcAft>
                <a:spcPts val="100"/>
              </a:spcAft>
              <a:buClrTx/>
              <a:buSzTx/>
              <a:buFontTx/>
              <a:buNone/>
              <a:tabLst/>
              <a:defRPr/>
            </a:pPr>
            <a:r>
              <a:rPr kumimoji="0" lang="en-US" sz="3100" b="1" i="0" u="none" strike="noStrike" kern="1200" cap="none" spc="50" normalizeH="0" baseline="0" noProof="0" dirty="0">
                <a:ln>
                  <a:noFill/>
                </a:ln>
                <a:solidFill>
                  <a:schemeClr val="tx1"/>
                </a:solidFill>
                <a:effectLst/>
                <a:uLnTx/>
                <a:uFillTx/>
                <a:latin typeface="Calibri Light" panose="020F0302020204030204"/>
                <a:ea typeface="+mj-ea"/>
                <a:cs typeface="+mj-cs"/>
              </a:rPr>
              <a:t>#1:</a:t>
            </a:r>
            <a:br>
              <a:rPr kumimoji="0" lang="en-US" sz="3100" b="0" i="0" u="none" strike="noStrike" kern="1200" cap="none" spc="50" normalizeH="0" baseline="0" noProof="0" dirty="0">
                <a:ln>
                  <a:noFill/>
                </a:ln>
                <a:solidFill>
                  <a:srgbClr val="F6B336"/>
                </a:solidFill>
                <a:effectLst/>
                <a:uLnTx/>
                <a:uFillTx/>
                <a:latin typeface="Calibri Light" panose="020F0302020204030204"/>
                <a:ea typeface="+mj-ea"/>
                <a:cs typeface="+mj-cs"/>
              </a:rPr>
            </a:br>
            <a:r>
              <a:rPr kumimoji="0" lang="en-US" sz="4000" b="1" i="0" u="none" strike="noStrike" kern="1200" cap="none" spc="50" normalizeH="0" baseline="0" noProof="0" dirty="0">
                <a:ln>
                  <a:noFill/>
                </a:ln>
                <a:effectLst/>
                <a:uLnTx/>
                <a:uFillTx/>
                <a:latin typeface="Calibri" panose="020F0502020204030204"/>
                <a:ea typeface="+mj-ea"/>
                <a:cs typeface="+mj-cs"/>
              </a:rPr>
              <a:t>VOLUNTARY AND</a:t>
            </a:r>
          </a:p>
          <a:p>
            <a:pPr marL="0" marR="0" lvl="0" indent="0" algn="l" defTabSz="914400" rtl="0" eaLnBrk="1" fontAlgn="auto" latinLnBrk="0" hangingPunct="1">
              <a:lnSpc>
                <a:spcPct val="110000"/>
              </a:lnSpc>
              <a:spcBef>
                <a:spcPts val="0"/>
              </a:spcBef>
              <a:spcAft>
                <a:spcPts val="100"/>
              </a:spcAft>
              <a:buClrTx/>
              <a:buSzTx/>
              <a:buFontTx/>
              <a:buNone/>
              <a:tabLst/>
              <a:defRPr/>
            </a:pPr>
            <a:r>
              <a:rPr kumimoji="0" lang="en-US" sz="4000" b="1" i="0" u="none" strike="noStrike" kern="1200" cap="none" spc="50" normalizeH="0" baseline="0" noProof="0" dirty="0">
                <a:ln>
                  <a:noFill/>
                </a:ln>
                <a:effectLst/>
                <a:uLnTx/>
                <a:uFillTx/>
                <a:latin typeface="Calibri" panose="020F0502020204030204"/>
                <a:ea typeface="+mj-ea"/>
                <a:cs typeface="+mj-cs"/>
              </a:rPr>
              <a:t>OPEN MEMBERSHIP</a:t>
            </a:r>
            <a:endParaRPr kumimoji="0" lang="en-US" sz="6600" b="0" i="0" u="none" strike="noStrike" kern="1200" cap="none" spc="0" normalizeH="0" baseline="0" noProof="0" dirty="0">
              <a:ln>
                <a:noFill/>
              </a:ln>
              <a:effectLst/>
              <a:uLnTx/>
              <a:uFillTx/>
              <a:latin typeface="Calibri Light" panose="020F0302020204030204"/>
              <a:ea typeface="+mj-ea"/>
              <a:cs typeface="+mj-cs"/>
            </a:endParaRPr>
          </a:p>
        </p:txBody>
      </p:sp>
    </p:spTree>
    <p:custDataLst>
      <p:tags r:id="rId1"/>
    </p:custDataLst>
    <p:extLst>
      <p:ext uri="{BB962C8B-B14F-4D97-AF65-F5344CB8AC3E}">
        <p14:creationId xmlns:p14="http://schemas.microsoft.com/office/powerpoint/2010/main" val="345438699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7E2C1DD-E280-45DB-ABF3-1857A298E150}"/>
              </a:ext>
            </a:extLst>
          </p:cNvPr>
          <p:cNvSpPr/>
          <p:nvPr/>
        </p:nvSpPr>
        <p:spPr>
          <a:xfrm>
            <a:off x="0" y="0"/>
            <a:ext cx="5355771" cy="6866878"/>
          </a:xfrm>
          <a:prstGeom prst="rect">
            <a:avLst/>
          </a:prstGeom>
          <a:gradFill>
            <a:gsLst>
              <a:gs pos="0">
                <a:schemeClr val="accent3"/>
              </a:gs>
              <a:gs pos="100000">
                <a:schemeClr val="accent3">
                  <a:lumMod val="75000"/>
                </a:schemeClr>
              </a:gs>
            </a:gsLst>
            <a:lin ang="0" scaled="1"/>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22"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8C3BEAE9-392D-4809-8CFB-5A6F85D8BE9F}"/>
              </a:ext>
            </a:extLst>
          </p:cNvPr>
          <p:cNvSpPr>
            <a:spLocks noGrp="1"/>
          </p:cNvSpPr>
          <p:nvPr>
            <p:ph type="title" idx="4294967295"/>
          </p:nvPr>
        </p:nvSpPr>
        <p:spPr>
          <a:xfrm>
            <a:off x="5892800" y="1119188"/>
            <a:ext cx="5486400" cy="1700212"/>
          </a:xfrm>
        </p:spPr>
        <p:txBody>
          <a:bodyPr>
            <a:normAutofit fontScale="90000"/>
          </a:bodyPr>
          <a:lstStyle/>
          <a:p>
            <a:pPr lvl="0">
              <a:lnSpc>
                <a:spcPct val="110000"/>
              </a:lnSpc>
              <a:spcBef>
                <a:spcPts val="0"/>
              </a:spcBef>
              <a:spcAft>
                <a:spcPts val="100"/>
              </a:spcAft>
            </a:pPr>
            <a:r>
              <a:rPr lang="en-US" sz="3100" spc="50" dirty="0">
                <a:ea typeface="+mn-ea"/>
                <a:cs typeface="+mn-cs"/>
              </a:rPr>
              <a:t>#2:</a:t>
            </a:r>
            <a:br>
              <a:rPr lang="en-US" sz="3100" spc="50" dirty="0">
                <a:solidFill>
                  <a:schemeClr val="accent2"/>
                </a:solidFill>
                <a:ea typeface="+mn-ea"/>
                <a:cs typeface="+mn-cs"/>
              </a:rPr>
            </a:br>
            <a:r>
              <a:rPr lang="en-US" sz="4000" b="1" spc="50" dirty="0">
                <a:solidFill>
                  <a:schemeClr val="tx2"/>
                </a:solidFill>
                <a:latin typeface="Calibri" panose="020F0502020204030204"/>
                <a:ea typeface="+mn-ea"/>
                <a:cs typeface="+mn-cs"/>
              </a:rPr>
              <a:t>DEMOCRATIC MEMBER CONTROL</a:t>
            </a:r>
            <a:endParaRPr lang="en-US" sz="6600" dirty="0">
              <a:solidFill>
                <a:schemeClr val="tx2"/>
              </a:solidFill>
            </a:endParaRPr>
          </a:p>
        </p:txBody>
      </p:sp>
      <p:cxnSp>
        <p:nvCxnSpPr>
          <p:cNvPr id="7" name="Straight Connector 6">
            <a:extLst>
              <a:ext uri="{FF2B5EF4-FFF2-40B4-BE49-F238E27FC236}">
                <a16:creationId xmlns:a16="http://schemas.microsoft.com/office/drawing/2014/main" id="{6B0F76C4-0CFB-4383-92C4-34477974E9D3}"/>
              </a:ext>
            </a:extLst>
          </p:cNvPr>
          <p:cNvCxnSpPr/>
          <p:nvPr/>
        </p:nvCxnSpPr>
        <p:spPr>
          <a:xfrm>
            <a:off x="5762171" y="3022600"/>
            <a:ext cx="516708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1BE6D64-884B-4925-A42E-E988D30E6BFB}"/>
              </a:ext>
            </a:extLst>
          </p:cNvPr>
          <p:cNvSpPr txBox="1"/>
          <p:nvPr/>
        </p:nvSpPr>
        <p:spPr>
          <a:xfrm>
            <a:off x="5892800" y="3225800"/>
            <a:ext cx="4789713" cy="1768176"/>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alibri" panose="020F0502020204030204"/>
                <a:ea typeface="+mn-ea"/>
                <a:cs typeface="+mn-cs"/>
              </a:rPr>
              <a:t>Credit unions are democratic organizations owned and controlled by their members. Each member gets one vote, no matter their financial status, to help make the organization’s policies and decisions.</a:t>
            </a:r>
          </a:p>
        </p:txBody>
      </p:sp>
      <p:sp>
        <p:nvSpPr>
          <p:cNvPr id="9" name="Freeform 14">
            <a:extLst>
              <a:ext uri="{FF2B5EF4-FFF2-40B4-BE49-F238E27FC236}">
                <a16:creationId xmlns:a16="http://schemas.microsoft.com/office/drawing/2014/main" id="{774C4D09-18FF-48B3-A4BA-F31A02EEA49F}"/>
              </a:ext>
            </a:extLst>
          </p:cNvPr>
          <p:cNvSpPr>
            <a:spLocks noChangeAspect="1" noEditPoints="1"/>
          </p:cNvSpPr>
          <p:nvPr/>
        </p:nvSpPr>
        <p:spPr bwMode="auto">
          <a:xfrm>
            <a:off x="94343" y="699801"/>
            <a:ext cx="4934857" cy="4074115"/>
          </a:xfrm>
          <a:custGeom>
            <a:avLst/>
            <a:gdLst>
              <a:gd name="T0" fmla="*/ 160 w 160"/>
              <a:gd name="T1" fmla="*/ 68 h 131"/>
              <a:gd name="T2" fmla="*/ 160 w 160"/>
              <a:gd name="T3" fmla="*/ 68 h 131"/>
              <a:gd name="T4" fmla="*/ 148 w 160"/>
              <a:gd name="T5" fmla="*/ 14 h 131"/>
              <a:gd name="T6" fmla="*/ 147 w 160"/>
              <a:gd name="T7" fmla="*/ 9 h 131"/>
              <a:gd name="T8" fmla="*/ 82 w 160"/>
              <a:gd name="T9" fmla="*/ 6 h 131"/>
              <a:gd name="T10" fmla="*/ 80 w 160"/>
              <a:gd name="T11" fmla="*/ 0 h 131"/>
              <a:gd name="T12" fmla="*/ 78 w 160"/>
              <a:gd name="T13" fmla="*/ 6 h 131"/>
              <a:gd name="T14" fmla="*/ 63 w 160"/>
              <a:gd name="T15" fmla="*/ 24 h 131"/>
              <a:gd name="T16" fmla="*/ 10 w 160"/>
              <a:gd name="T17" fmla="*/ 35 h 131"/>
              <a:gd name="T18" fmla="*/ 13 w 160"/>
              <a:gd name="T19" fmla="*/ 37 h 131"/>
              <a:gd name="T20" fmla="*/ 0 w 160"/>
              <a:gd name="T21" fmla="*/ 83 h 131"/>
              <a:gd name="T22" fmla="*/ 0 w 160"/>
              <a:gd name="T23" fmla="*/ 84 h 131"/>
              <a:gd name="T24" fmla="*/ 0 w 160"/>
              <a:gd name="T25" fmla="*/ 85 h 131"/>
              <a:gd name="T26" fmla="*/ 60 w 160"/>
              <a:gd name="T27" fmla="*/ 85 h 131"/>
              <a:gd name="T28" fmla="*/ 60 w 160"/>
              <a:gd name="T29" fmla="*/ 84 h 131"/>
              <a:gd name="T30" fmla="*/ 59 w 160"/>
              <a:gd name="T31" fmla="*/ 83 h 131"/>
              <a:gd name="T32" fmla="*/ 64 w 160"/>
              <a:gd name="T33" fmla="*/ 28 h 131"/>
              <a:gd name="T34" fmla="*/ 78 w 160"/>
              <a:gd name="T35" fmla="*/ 127 h 131"/>
              <a:gd name="T36" fmla="*/ 46 w 160"/>
              <a:gd name="T37" fmla="*/ 129 h 131"/>
              <a:gd name="T38" fmla="*/ 112 w 160"/>
              <a:gd name="T39" fmla="*/ 131 h 131"/>
              <a:gd name="T40" fmla="*/ 112 w 160"/>
              <a:gd name="T41" fmla="*/ 127 h 131"/>
              <a:gd name="T42" fmla="*/ 82 w 160"/>
              <a:gd name="T43" fmla="*/ 40 h 131"/>
              <a:gd name="T44" fmla="*/ 97 w 160"/>
              <a:gd name="T45" fmla="*/ 23 h 131"/>
              <a:gd name="T46" fmla="*/ 101 w 160"/>
              <a:gd name="T47" fmla="*/ 68 h 131"/>
              <a:gd name="T48" fmla="*/ 100 w 160"/>
              <a:gd name="T49" fmla="*/ 68 h 131"/>
              <a:gd name="T50" fmla="*/ 100 w 160"/>
              <a:gd name="T51" fmla="*/ 69 h 131"/>
              <a:gd name="T52" fmla="*/ 160 w 160"/>
              <a:gd name="T53" fmla="*/ 69 h 131"/>
              <a:gd name="T54" fmla="*/ 30 w 160"/>
              <a:gd name="T55" fmla="*/ 37 h 131"/>
              <a:gd name="T56" fmla="*/ 6 w 160"/>
              <a:gd name="T57" fmla="*/ 82 h 131"/>
              <a:gd name="T58" fmla="*/ 30 w 160"/>
              <a:gd name="T59" fmla="*/ 110 h 131"/>
              <a:gd name="T60" fmla="*/ 55 w 160"/>
              <a:gd name="T61" fmla="*/ 87 h 131"/>
              <a:gd name="T62" fmla="*/ 80 w 160"/>
              <a:gd name="T63" fmla="*/ 35 h 131"/>
              <a:gd name="T64" fmla="*/ 80 w 160"/>
              <a:gd name="T65" fmla="*/ 35 h 131"/>
              <a:gd name="T66" fmla="*/ 68 w 160"/>
              <a:gd name="T67" fmla="*/ 25 h 131"/>
              <a:gd name="T68" fmla="*/ 68 w 160"/>
              <a:gd name="T69" fmla="*/ 23 h 131"/>
              <a:gd name="T70" fmla="*/ 92 w 160"/>
              <a:gd name="T71" fmla="*/ 23 h 131"/>
              <a:gd name="T72" fmla="*/ 154 w 160"/>
              <a:gd name="T73" fmla="*/ 66 h 131"/>
              <a:gd name="T74" fmla="*/ 130 w 160"/>
              <a:gd name="T75" fmla="*/ 21 h 131"/>
              <a:gd name="T76" fmla="*/ 130 w 160"/>
              <a:gd name="T77" fmla="*/ 94 h 131"/>
              <a:gd name="T78" fmla="*/ 155 w 160"/>
              <a:gd name="T79" fmla="*/ 7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0" h="131">
                <a:moveTo>
                  <a:pt x="160" y="69"/>
                </a:moveTo>
                <a:cubicBezTo>
                  <a:pt x="160" y="69"/>
                  <a:pt x="160" y="68"/>
                  <a:pt x="160" y="68"/>
                </a:cubicBezTo>
                <a:cubicBezTo>
                  <a:pt x="160" y="68"/>
                  <a:pt x="160" y="68"/>
                  <a:pt x="160" y="68"/>
                </a:cubicBezTo>
                <a:cubicBezTo>
                  <a:pt x="160" y="68"/>
                  <a:pt x="160" y="68"/>
                  <a:pt x="160" y="68"/>
                </a:cubicBezTo>
                <a:cubicBezTo>
                  <a:pt x="133" y="17"/>
                  <a:pt x="133" y="17"/>
                  <a:pt x="133" y="17"/>
                </a:cubicBezTo>
                <a:cubicBezTo>
                  <a:pt x="148" y="14"/>
                  <a:pt x="148" y="14"/>
                  <a:pt x="148" y="14"/>
                </a:cubicBezTo>
                <a:cubicBezTo>
                  <a:pt x="149" y="14"/>
                  <a:pt x="150" y="13"/>
                  <a:pt x="150" y="11"/>
                </a:cubicBezTo>
                <a:cubicBezTo>
                  <a:pt x="149" y="10"/>
                  <a:pt x="148" y="9"/>
                  <a:pt x="147" y="9"/>
                </a:cubicBezTo>
                <a:cubicBezTo>
                  <a:pt x="96" y="18"/>
                  <a:pt x="96" y="18"/>
                  <a:pt x="96" y="18"/>
                </a:cubicBezTo>
                <a:cubicBezTo>
                  <a:pt x="94" y="12"/>
                  <a:pt x="89" y="7"/>
                  <a:pt x="82" y="6"/>
                </a:cubicBezTo>
                <a:cubicBezTo>
                  <a:pt x="82" y="2"/>
                  <a:pt x="82" y="2"/>
                  <a:pt x="82" y="2"/>
                </a:cubicBezTo>
                <a:cubicBezTo>
                  <a:pt x="82" y="1"/>
                  <a:pt x="81" y="0"/>
                  <a:pt x="80" y="0"/>
                </a:cubicBezTo>
                <a:cubicBezTo>
                  <a:pt x="79" y="0"/>
                  <a:pt x="78" y="1"/>
                  <a:pt x="78" y="2"/>
                </a:cubicBezTo>
                <a:cubicBezTo>
                  <a:pt x="78" y="6"/>
                  <a:pt x="78" y="6"/>
                  <a:pt x="78" y="6"/>
                </a:cubicBezTo>
                <a:cubicBezTo>
                  <a:pt x="69" y="7"/>
                  <a:pt x="63" y="14"/>
                  <a:pt x="63" y="23"/>
                </a:cubicBezTo>
                <a:cubicBezTo>
                  <a:pt x="63" y="23"/>
                  <a:pt x="63" y="23"/>
                  <a:pt x="63" y="24"/>
                </a:cubicBezTo>
                <a:cubicBezTo>
                  <a:pt x="12" y="32"/>
                  <a:pt x="12" y="32"/>
                  <a:pt x="12" y="32"/>
                </a:cubicBezTo>
                <a:cubicBezTo>
                  <a:pt x="11" y="32"/>
                  <a:pt x="10" y="33"/>
                  <a:pt x="10" y="35"/>
                </a:cubicBezTo>
                <a:cubicBezTo>
                  <a:pt x="10" y="36"/>
                  <a:pt x="12" y="37"/>
                  <a:pt x="13" y="37"/>
                </a:cubicBezTo>
                <a:cubicBezTo>
                  <a:pt x="13" y="37"/>
                  <a:pt x="13" y="37"/>
                  <a:pt x="13" y="37"/>
                </a:cubicBezTo>
                <a:cubicBezTo>
                  <a:pt x="26" y="35"/>
                  <a:pt x="26" y="35"/>
                  <a:pt x="26" y="35"/>
                </a:cubicBezTo>
                <a:cubicBezTo>
                  <a:pt x="0" y="83"/>
                  <a:pt x="0" y="83"/>
                  <a:pt x="0" y="83"/>
                </a:cubicBezTo>
                <a:cubicBezTo>
                  <a:pt x="0" y="83"/>
                  <a:pt x="0" y="83"/>
                  <a:pt x="0" y="84"/>
                </a:cubicBezTo>
                <a:cubicBezTo>
                  <a:pt x="0" y="84"/>
                  <a:pt x="0" y="84"/>
                  <a:pt x="0" y="84"/>
                </a:cubicBezTo>
                <a:cubicBezTo>
                  <a:pt x="0" y="84"/>
                  <a:pt x="0" y="84"/>
                  <a:pt x="0" y="84"/>
                </a:cubicBezTo>
                <a:cubicBezTo>
                  <a:pt x="0" y="84"/>
                  <a:pt x="0" y="85"/>
                  <a:pt x="0" y="85"/>
                </a:cubicBezTo>
                <a:cubicBezTo>
                  <a:pt x="0" y="101"/>
                  <a:pt x="13" y="114"/>
                  <a:pt x="30" y="114"/>
                </a:cubicBezTo>
                <a:cubicBezTo>
                  <a:pt x="46" y="114"/>
                  <a:pt x="60" y="101"/>
                  <a:pt x="60" y="85"/>
                </a:cubicBezTo>
                <a:cubicBezTo>
                  <a:pt x="60" y="85"/>
                  <a:pt x="60" y="84"/>
                  <a:pt x="60" y="84"/>
                </a:cubicBezTo>
                <a:cubicBezTo>
                  <a:pt x="60" y="84"/>
                  <a:pt x="60" y="84"/>
                  <a:pt x="60" y="84"/>
                </a:cubicBezTo>
                <a:cubicBezTo>
                  <a:pt x="60" y="84"/>
                  <a:pt x="60" y="84"/>
                  <a:pt x="60" y="84"/>
                </a:cubicBezTo>
                <a:cubicBezTo>
                  <a:pt x="60" y="83"/>
                  <a:pt x="60" y="83"/>
                  <a:pt x="59" y="83"/>
                </a:cubicBezTo>
                <a:cubicBezTo>
                  <a:pt x="33" y="33"/>
                  <a:pt x="33" y="33"/>
                  <a:pt x="33" y="33"/>
                </a:cubicBezTo>
                <a:cubicBezTo>
                  <a:pt x="64" y="28"/>
                  <a:pt x="64" y="28"/>
                  <a:pt x="64" y="28"/>
                </a:cubicBezTo>
                <a:cubicBezTo>
                  <a:pt x="66" y="34"/>
                  <a:pt x="71" y="39"/>
                  <a:pt x="78" y="40"/>
                </a:cubicBezTo>
                <a:cubicBezTo>
                  <a:pt x="78" y="127"/>
                  <a:pt x="78" y="127"/>
                  <a:pt x="78" y="127"/>
                </a:cubicBezTo>
                <a:cubicBezTo>
                  <a:pt x="48" y="127"/>
                  <a:pt x="48" y="127"/>
                  <a:pt x="48" y="127"/>
                </a:cubicBezTo>
                <a:cubicBezTo>
                  <a:pt x="47" y="127"/>
                  <a:pt x="46" y="128"/>
                  <a:pt x="46" y="129"/>
                </a:cubicBezTo>
                <a:cubicBezTo>
                  <a:pt x="46" y="130"/>
                  <a:pt x="47" y="131"/>
                  <a:pt x="48" y="131"/>
                </a:cubicBezTo>
                <a:cubicBezTo>
                  <a:pt x="112" y="131"/>
                  <a:pt x="112" y="131"/>
                  <a:pt x="112" y="131"/>
                </a:cubicBezTo>
                <a:cubicBezTo>
                  <a:pt x="113" y="131"/>
                  <a:pt x="114" y="130"/>
                  <a:pt x="114" y="129"/>
                </a:cubicBezTo>
                <a:cubicBezTo>
                  <a:pt x="114" y="128"/>
                  <a:pt x="113" y="127"/>
                  <a:pt x="112" y="127"/>
                </a:cubicBezTo>
                <a:cubicBezTo>
                  <a:pt x="82" y="127"/>
                  <a:pt x="82" y="127"/>
                  <a:pt x="82" y="127"/>
                </a:cubicBezTo>
                <a:cubicBezTo>
                  <a:pt x="82" y="40"/>
                  <a:pt x="82" y="40"/>
                  <a:pt x="82" y="40"/>
                </a:cubicBezTo>
                <a:cubicBezTo>
                  <a:pt x="91" y="39"/>
                  <a:pt x="97" y="32"/>
                  <a:pt x="97" y="23"/>
                </a:cubicBezTo>
                <a:cubicBezTo>
                  <a:pt x="97" y="23"/>
                  <a:pt x="97" y="23"/>
                  <a:pt x="97" y="23"/>
                </a:cubicBezTo>
                <a:cubicBezTo>
                  <a:pt x="127" y="18"/>
                  <a:pt x="127" y="18"/>
                  <a:pt x="127" y="18"/>
                </a:cubicBezTo>
                <a:cubicBezTo>
                  <a:pt x="101" y="68"/>
                  <a:pt x="101" y="68"/>
                  <a:pt x="101" y="68"/>
                </a:cubicBezTo>
                <a:cubicBezTo>
                  <a:pt x="100" y="68"/>
                  <a:pt x="100" y="68"/>
                  <a:pt x="100" y="68"/>
                </a:cubicBezTo>
                <a:cubicBezTo>
                  <a:pt x="100" y="68"/>
                  <a:pt x="100" y="68"/>
                  <a:pt x="100" y="68"/>
                </a:cubicBezTo>
                <a:cubicBezTo>
                  <a:pt x="100" y="68"/>
                  <a:pt x="100" y="69"/>
                  <a:pt x="100" y="69"/>
                </a:cubicBezTo>
                <a:cubicBezTo>
                  <a:pt x="100" y="69"/>
                  <a:pt x="100" y="69"/>
                  <a:pt x="100" y="69"/>
                </a:cubicBezTo>
                <a:cubicBezTo>
                  <a:pt x="100" y="85"/>
                  <a:pt x="114" y="99"/>
                  <a:pt x="130" y="99"/>
                </a:cubicBezTo>
                <a:cubicBezTo>
                  <a:pt x="147" y="99"/>
                  <a:pt x="160" y="85"/>
                  <a:pt x="160" y="69"/>
                </a:cubicBezTo>
                <a:cubicBezTo>
                  <a:pt x="160" y="69"/>
                  <a:pt x="160" y="69"/>
                  <a:pt x="160" y="69"/>
                </a:cubicBezTo>
                <a:close/>
                <a:moveTo>
                  <a:pt x="30" y="37"/>
                </a:moveTo>
                <a:cubicBezTo>
                  <a:pt x="53" y="82"/>
                  <a:pt x="53" y="82"/>
                  <a:pt x="53" y="82"/>
                </a:cubicBezTo>
                <a:cubicBezTo>
                  <a:pt x="6" y="82"/>
                  <a:pt x="6" y="82"/>
                  <a:pt x="6" y="82"/>
                </a:cubicBezTo>
                <a:lnTo>
                  <a:pt x="30" y="37"/>
                </a:lnTo>
                <a:close/>
                <a:moveTo>
                  <a:pt x="30" y="110"/>
                </a:moveTo>
                <a:cubicBezTo>
                  <a:pt x="17" y="110"/>
                  <a:pt x="6" y="100"/>
                  <a:pt x="5" y="87"/>
                </a:cubicBezTo>
                <a:cubicBezTo>
                  <a:pt x="55" y="87"/>
                  <a:pt x="55" y="87"/>
                  <a:pt x="55" y="87"/>
                </a:cubicBezTo>
                <a:cubicBezTo>
                  <a:pt x="54" y="100"/>
                  <a:pt x="43" y="110"/>
                  <a:pt x="30" y="110"/>
                </a:cubicBezTo>
                <a:close/>
                <a:moveTo>
                  <a:pt x="80" y="35"/>
                </a:moveTo>
                <a:cubicBezTo>
                  <a:pt x="80" y="35"/>
                  <a:pt x="80" y="35"/>
                  <a:pt x="80" y="35"/>
                </a:cubicBezTo>
                <a:cubicBezTo>
                  <a:pt x="80" y="35"/>
                  <a:pt x="80" y="35"/>
                  <a:pt x="80" y="35"/>
                </a:cubicBezTo>
                <a:cubicBezTo>
                  <a:pt x="74" y="35"/>
                  <a:pt x="69" y="31"/>
                  <a:pt x="68" y="26"/>
                </a:cubicBezTo>
                <a:cubicBezTo>
                  <a:pt x="68" y="25"/>
                  <a:pt x="68" y="25"/>
                  <a:pt x="68" y="25"/>
                </a:cubicBezTo>
                <a:cubicBezTo>
                  <a:pt x="68" y="25"/>
                  <a:pt x="68" y="25"/>
                  <a:pt x="68" y="25"/>
                </a:cubicBezTo>
                <a:cubicBezTo>
                  <a:pt x="68" y="24"/>
                  <a:pt x="68" y="24"/>
                  <a:pt x="68" y="23"/>
                </a:cubicBezTo>
                <a:cubicBezTo>
                  <a:pt x="68" y="16"/>
                  <a:pt x="73" y="11"/>
                  <a:pt x="80" y="11"/>
                </a:cubicBezTo>
                <a:cubicBezTo>
                  <a:pt x="87" y="11"/>
                  <a:pt x="92" y="16"/>
                  <a:pt x="92" y="23"/>
                </a:cubicBezTo>
                <a:cubicBezTo>
                  <a:pt x="92" y="30"/>
                  <a:pt x="87" y="35"/>
                  <a:pt x="80" y="35"/>
                </a:cubicBezTo>
                <a:close/>
                <a:moveTo>
                  <a:pt x="154" y="66"/>
                </a:moveTo>
                <a:cubicBezTo>
                  <a:pt x="107" y="66"/>
                  <a:pt x="107" y="66"/>
                  <a:pt x="107" y="66"/>
                </a:cubicBezTo>
                <a:cubicBezTo>
                  <a:pt x="130" y="21"/>
                  <a:pt x="130" y="21"/>
                  <a:pt x="130" y="21"/>
                </a:cubicBezTo>
                <a:lnTo>
                  <a:pt x="154" y="66"/>
                </a:lnTo>
                <a:close/>
                <a:moveTo>
                  <a:pt x="130" y="94"/>
                </a:moveTo>
                <a:cubicBezTo>
                  <a:pt x="117" y="94"/>
                  <a:pt x="106" y="84"/>
                  <a:pt x="105" y="71"/>
                </a:cubicBezTo>
                <a:cubicBezTo>
                  <a:pt x="155" y="71"/>
                  <a:pt x="155" y="71"/>
                  <a:pt x="155" y="71"/>
                </a:cubicBezTo>
                <a:cubicBezTo>
                  <a:pt x="154" y="84"/>
                  <a:pt x="143" y="94"/>
                  <a:pt x="130" y="94"/>
                </a:cubicBezTo>
                <a:close/>
              </a:path>
            </a:pathLst>
          </a:custGeom>
          <a:solidFill>
            <a:schemeClr val="bg1">
              <a:alpha val="25000"/>
            </a:schemeClr>
          </a:solidFill>
          <a:ln w="12700">
            <a:miter lim="400000"/>
          </a:ln>
          <a:effec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Butler Stencil Medium"/>
              <a:ea typeface="+mn-ea"/>
              <a:cs typeface="+mn-cs"/>
            </a:endParaRPr>
          </a:p>
        </p:txBody>
      </p:sp>
    </p:spTree>
    <p:custDataLst>
      <p:tags r:id="rId1"/>
    </p:custDataLst>
    <p:extLst>
      <p:ext uri="{BB962C8B-B14F-4D97-AF65-F5344CB8AC3E}">
        <p14:creationId xmlns:p14="http://schemas.microsoft.com/office/powerpoint/2010/main" val="181625854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77053-6039-13D6-1FB9-61DE88EA730E}"/>
            </a:ext>
          </a:extLst>
        </p:cNvPr>
        <p:cNvGrpSpPr/>
        <p:nvPr/>
      </p:nvGrpSpPr>
      <p:grpSpPr>
        <a:xfrm>
          <a:off x="0" y="0"/>
          <a:ext cx="0" cy="0"/>
          <a:chOff x="0" y="0"/>
          <a:chExt cx="0" cy="0"/>
        </a:xfrm>
      </p:grpSpPr>
      <p:pic>
        <p:nvPicPr>
          <p:cNvPr id="4" name="Picture 4">
            <a:extLst>
              <a:ext uri="{FF2B5EF4-FFF2-40B4-BE49-F238E27FC236}">
                <a16:creationId xmlns:a16="http://schemas.microsoft.com/office/drawing/2014/main" id="{3C1EFBA4-8C94-F0CC-93B1-5BF223D558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064" y="277090"/>
            <a:ext cx="11430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7BA0AAC-AD37-C877-9333-DFEDB813484A}"/>
              </a:ext>
            </a:extLst>
          </p:cNvPr>
          <p:cNvPicPr/>
          <p:nvPr/>
        </p:nvPicPr>
        <p:blipFill>
          <a:blip r:embed="rId4"/>
          <a:stretch>
            <a:fillRect/>
          </a:stretch>
        </p:blipFill>
        <p:spPr>
          <a:xfrm>
            <a:off x="0" y="6302760"/>
            <a:ext cx="12192000" cy="569443"/>
          </a:xfrm>
          <a:prstGeom prst="rect">
            <a:avLst/>
          </a:prstGeom>
        </p:spPr>
      </p:pic>
      <p:sp>
        <p:nvSpPr>
          <p:cNvPr id="5" name="Title 3">
            <a:extLst>
              <a:ext uri="{FF2B5EF4-FFF2-40B4-BE49-F238E27FC236}">
                <a16:creationId xmlns:a16="http://schemas.microsoft.com/office/drawing/2014/main" id="{349B29EC-FCFF-9224-E2B1-7DCF4B775971}"/>
              </a:ext>
            </a:extLst>
          </p:cNvPr>
          <p:cNvSpPr txBox="1">
            <a:spLocks/>
          </p:cNvSpPr>
          <p:nvPr/>
        </p:nvSpPr>
        <p:spPr>
          <a:xfrm>
            <a:off x="1375064" y="504108"/>
            <a:ext cx="6580957"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780"/>
              </a:lnSpc>
            </a:pPr>
            <a:r>
              <a:rPr lang="en-US" sz="5400" b="1" dirty="0">
                <a:solidFill>
                  <a:srgbClr val="0298D1"/>
                </a:solidFill>
                <a:latin typeface="Source Sans Pro Black"/>
                <a:ea typeface="Source Sans Pro Black"/>
                <a:cs typeface="FUTURA MEDIUM"/>
              </a:rPr>
              <a:t>Special Thanks to</a:t>
            </a:r>
            <a:endParaRPr lang="en-US" sz="5400" b="1" dirty="0">
              <a:solidFill>
                <a:srgbClr val="0298D1"/>
              </a:solidFill>
              <a:latin typeface="Source Sans Pro Black" panose="020B0803030403020204" pitchFamily="34" charset="0"/>
              <a:ea typeface="Source Sans Pro Black" panose="020B0803030403020204" pitchFamily="34" charset="0"/>
              <a:cs typeface="FUTURA MEDIUM" panose="020B0602020204020303" pitchFamily="34" charset="-79"/>
            </a:endParaRPr>
          </a:p>
          <a:p>
            <a:pPr lvl="1">
              <a:lnSpc>
                <a:spcPts val="3780"/>
              </a:lnSpc>
            </a:pPr>
            <a:r>
              <a:rPr lang="en-US" sz="4400" b="1" dirty="0">
                <a:solidFill>
                  <a:srgbClr val="122C53"/>
                </a:solidFill>
                <a:ea typeface="Source Sans Pro Black"/>
                <a:cs typeface="Futura Medium"/>
              </a:rPr>
              <a:t>Our 2026 Sponsors </a:t>
            </a:r>
          </a:p>
        </p:txBody>
      </p:sp>
      <p:pic>
        <p:nvPicPr>
          <p:cNvPr id="7" name="Picture 6" descr="A close-up of a logo&#10;&#10;AI-generated content may be incorrect.">
            <a:extLst>
              <a:ext uri="{FF2B5EF4-FFF2-40B4-BE49-F238E27FC236}">
                <a16:creationId xmlns:a16="http://schemas.microsoft.com/office/drawing/2014/main" id="{937C0FDF-8282-AC46-C119-61D9D73EE1E4}"/>
              </a:ext>
            </a:extLst>
          </p:cNvPr>
          <p:cNvPicPr>
            <a:picLocks noChangeAspect="1"/>
          </p:cNvPicPr>
          <p:nvPr/>
        </p:nvPicPr>
        <p:blipFill>
          <a:blip r:embed="rId5"/>
          <a:stretch>
            <a:fillRect/>
          </a:stretch>
        </p:blipFill>
        <p:spPr>
          <a:xfrm>
            <a:off x="3470404" y="2268092"/>
            <a:ext cx="3268169" cy="887183"/>
          </a:xfrm>
          <a:prstGeom prst="rect">
            <a:avLst/>
          </a:prstGeom>
        </p:spPr>
      </p:pic>
      <p:sp>
        <p:nvSpPr>
          <p:cNvPr id="18" name="AutoShape 12" descr="Vizo Financial - CrossState Credit Union Association">
            <a:extLst>
              <a:ext uri="{FF2B5EF4-FFF2-40B4-BE49-F238E27FC236}">
                <a16:creationId xmlns:a16="http://schemas.microsoft.com/office/drawing/2014/main" id="{676A66D6-562B-8B49-FA40-06BDB16BF42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8" name="Picture 14" descr="Vizo Financial - CrossState Credit Union Association">
            <a:extLst>
              <a:ext uri="{FF2B5EF4-FFF2-40B4-BE49-F238E27FC236}">
                <a16:creationId xmlns:a16="http://schemas.microsoft.com/office/drawing/2014/main" id="{C6F4CF5D-2867-94C5-4AC1-6E6F97CABC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2066" y="1805767"/>
            <a:ext cx="1926348" cy="17464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1FFE9F0-088D-5775-5489-5D57FF6A2242}"/>
              </a:ext>
            </a:extLst>
          </p:cNvPr>
          <p:cNvPicPr>
            <a:picLocks noChangeAspect="1"/>
          </p:cNvPicPr>
          <p:nvPr/>
        </p:nvPicPr>
        <p:blipFill>
          <a:blip r:embed="rId7"/>
          <a:stretch>
            <a:fillRect/>
          </a:stretch>
        </p:blipFill>
        <p:spPr>
          <a:xfrm>
            <a:off x="5736300" y="3738143"/>
            <a:ext cx="1055193" cy="1160077"/>
          </a:xfrm>
          <a:prstGeom prst="rect">
            <a:avLst/>
          </a:prstGeom>
        </p:spPr>
      </p:pic>
      <p:pic>
        <p:nvPicPr>
          <p:cNvPr id="2" name="Picture 2" descr="Symphony Logo">
            <a:extLst>
              <a:ext uri="{FF2B5EF4-FFF2-40B4-BE49-F238E27FC236}">
                <a16:creationId xmlns:a16="http://schemas.microsoft.com/office/drawing/2014/main" id="{5284E0B2-ADE1-74C4-DE66-CDE134FA27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71503" y="4946364"/>
            <a:ext cx="3147441" cy="823381"/>
          </a:xfrm>
          <a:prstGeom prst="rect">
            <a:avLst/>
          </a:prstGeom>
          <a:solidFill>
            <a:srgbClr val="003462"/>
          </a:solidFill>
        </p:spPr>
      </p:pic>
      <p:pic>
        <p:nvPicPr>
          <p:cNvPr id="1028" name="Picture 4" descr="Velera">
            <a:extLst>
              <a:ext uri="{FF2B5EF4-FFF2-40B4-BE49-F238E27FC236}">
                <a16:creationId xmlns:a16="http://schemas.microsoft.com/office/drawing/2014/main" id="{C0B327E8-4B0A-3BBC-7CF0-13B170C820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71018" y="2951811"/>
            <a:ext cx="2189686" cy="618264"/>
          </a:xfrm>
          <a:prstGeom prst="rect">
            <a:avLst/>
          </a:prstGeom>
          <a:solidFill>
            <a:srgbClr val="002060"/>
          </a:solidFill>
        </p:spPr>
      </p:pic>
      <p:pic>
        <p:nvPicPr>
          <p:cNvPr id="1030" name="Picture 6" descr="Creditors Bureau Associates">
            <a:extLst>
              <a:ext uri="{FF2B5EF4-FFF2-40B4-BE49-F238E27FC236}">
                <a16:creationId xmlns:a16="http://schemas.microsoft.com/office/drawing/2014/main" id="{47847EF5-6A97-4C1D-937F-73D6C9A021D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19192" y="3301938"/>
            <a:ext cx="1524127" cy="10507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HLBank Atlanta - YouTube">
            <a:extLst>
              <a:ext uri="{FF2B5EF4-FFF2-40B4-BE49-F238E27FC236}">
                <a16:creationId xmlns:a16="http://schemas.microsoft.com/office/drawing/2014/main" id="{97FD5BD1-99CD-DF90-5E1F-F31202718B7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7600" b="22800"/>
          <a:stretch>
            <a:fillRect/>
          </a:stretch>
        </p:blipFill>
        <p:spPr bwMode="auto">
          <a:xfrm>
            <a:off x="2466210" y="3597064"/>
            <a:ext cx="2419860" cy="144223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omepage - Jack Henry™">
            <a:extLst>
              <a:ext uri="{FF2B5EF4-FFF2-40B4-BE49-F238E27FC236}">
                <a16:creationId xmlns:a16="http://schemas.microsoft.com/office/drawing/2014/main" id="{E983DEB7-FC14-1C5D-4F64-EC5D5B4D300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27755" b="29792"/>
          <a:stretch>
            <a:fillRect/>
          </a:stretch>
        </p:blipFill>
        <p:spPr bwMode="auto">
          <a:xfrm>
            <a:off x="7087512" y="1918824"/>
            <a:ext cx="2782824" cy="61826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urr &amp; Forman LLP, USA 2025 | Chambers Profiles">
            <a:extLst>
              <a:ext uri="{FF2B5EF4-FFF2-40B4-BE49-F238E27FC236}">
                <a16:creationId xmlns:a16="http://schemas.microsoft.com/office/drawing/2014/main" id="{9A6FB88B-C87E-603A-D593-49D09797746E}"/>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36133" b="34497"/>
          <a:stretch>
            <a:fillRect/>
          </a:stretch>
        </p:blipFill>
        <p:spPr bwMode="auto">
          <a:xfrm>
            <a:off x="4659446" y="5268643"/>
            <a:ext cx="2855976" cy="8387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Acumen Financial Advantage | CUES">
            <a:extLst>
              <a:ext uri="{FF2B5EF4-FFF2-40B4-BE49-F238E27FC236}">
                <a16:creationId xmlns:a16="http://schemas.microsoft.com/office/drawing/2014/main" id="{82AD2A80-511D-A318-42C3-8D7F53B29D1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51906" y="5039301"/>
            <a:ext cx="2551459" cy="1020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2529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7E2C1DD-E280-45DB-ABF3-1857A298E150}"/>
              </a:ext>
            </a:extLst>
          </p:cNvPr>
          <p:cNvSpPr/>
          <p:nvPr/>
        </p:nvSpPr>
        <p:spPr>
          <a:xfrm>
            <a:off x="0" y="0"/>
            <a:ext cx="5486400" cy="6866878"/>
          </a:xfrm>
          <a:prstGeom prst="rect">
            <a:avLst/>
          </a:prstGeom>
          <a:gradFill>
            <a:gsLst>
              <a:gs pos="0">
                <a:schemeClr val="bg2"/>
              </a:gs>
              <a:gs pos="100000">
                <a:schemeClr val="bg2">
                  <a:lumMod val="75000"/>
                </a:schemeClr>
              </a:gs>
            </a:gsLst>
            <a:lin ang="0" scaled="1"/>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2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Shape">
            <a:extLst>
              <a:ext uri="{FF2B5EF4-FFF2-40B4-BE49-F238E27FC236}">
                <a16:creationId xmlns:a16="http://schemas.microsoft.com/office/drawing/2014/main" id="{CAA41505-457F-4CC7-A821-827930E952AE}"/>
              </a:ext>
            </a:extLst>
          </p:cNvPr>
          <p:cNvSpPr>
            <a:spLocks noChangeAspect="1"/>
          </p:cNvSpPr>
          <p:nvPr/>
        </p:nvSpPr>
        <p:spPr>
          <a:xfrm>
            <a:off x="340266" y="1119188"/>
            <a:ext cx="4805867" cy="4548760"/>
          </a:xfrm>
          <a:custGeom>
            <a:avLst/>
            <a:gdLst/>
            <a:ahLst/>
            <a:cxnLst>
              <a:cxn ang="0">
                <a:pos x="wd2" y="hd2"/>
              </a:cxn>
              <a:cxn ang="5400000">
                <a:pos x="wd2" y="hd2"/>
              </a:cxn>
              <a:cxn ang="10800000">
                <a:pos x="wd2" y="hd2"/>
              </a:cxn>
              <a:cxn ang="16200000">
                <a:pos x="wd2" y="hd2"/>
              </a:cxn>
            </a:cxnLst>
            <a:rect l="0" t="0" r="r" b="b"/>
            <a:pathLst>
              <a:path w="21600" h="21600" extrusionOk="0">
                <a:moveTo>
                  <a:pt x="19664" y="9972"/>
                </a:moveTo>
                <a:cubicBezTo>
                  <a:pt x="19902" y="9972"/>
                  <a:pt x="20140" y="10044"/>
                  <a:pt x="20377" y="10152"/>
                </a:cubicBezTo>
                <a:cubicBezTo>
                  <a:pt x="20615" y="10260"/>
                  <a:pt x="20785" y="10404"/>
                  <a:pt x="20955" y="10548"/>
                </a:cubicBezTo>
                <a:cubicBezTo>
                  <a:pt x="21125" y="10728"/>
                  <a:pt x="21260" y="10944"/>
                  <a:pt x="21396" y="11196"/>
                </a:cubicBezTo>
                <a:cubicBezTo>
                  <a:pt x="21498" y="11412"/>
                  <a:pt x="21566" y="11664"/>
                  <a:pt x="21600" y="11952"/>
                </a:cubicBezTo>
                <a:cubicBezTo>
                  <a:pt x="21600" y="13212"/>
                  <a:pt x="21600" y="13212"/>
                  <a:pt x="21600" y="13212"/>
                </a:cubicBezTo>
                <a:cubicBezTo>
                  <a:pt x="21600" y="13500"/>
                  <a:pt x="21566" y="13752"/>
                  <a:pt x="21464" y="14004"/>
                </a:cubicBezTo>
                <a:cubicBezTo>
                  <a:pt x="21362" y="14220"/>
                  <a:pt x="21226" y="14436"/>
                  <a:pt x="21091" y="14616"/>
                </a:cubicBezTo>
                <a:cubicBezTo>
                  <a:pt x="20887" y="14796"/>
                  <a:pt x="20717" y="14904"/>
                  <a:pt x="20479" y="15012"/>
                </a:cubicBezTo>
                <a:cubicBezTo>
                  <a:pt x="20275" y="15120"/>
                  <a:pt x="20004" y="15192"/>
                  <a:pt x="19766" y="15192"/>
                </a:cubicBezTo>
                <a:cubicBezTo>
                  <a:pt x="19019" y="15192"/>
                  <a:pt x="19019" y="15192"/>
                  <a:pt x="19019" y="15192"/>
                </a:cubicBezTo>
                <a:cubicBezTo>
                  <a:pt x="18849" y="15480"/>
                  <a:pt x="18713" y="15732"/>
                  <a:pt x="18543" y="15948"/>
                </a:cubicBezTo>
                <a:cubicBezTo>
                  <a:pt x="18374" y="16200"/>
                  <a:pt x="18204" y="16452"/>
                  <a:pt x="18000" y="16704"/>
                </a:cubicBezTo>
                <a:cubicBezTo>
                  <a:pt x="17762" y="16920"/>
                  <a:pt x="17558" y="17136"/>
                  <a:pt x="17355" y="17316"/>
                </a:cubicBezTo>
                <a:cubicBezTo>
                  <a:pt x="17117" y="17532"/>
                  <a:pt x="16879" y="17712"/>
                  <a:pt x="16608" y="17892"/>
                </a:cubicBezTo>
                <a:cubicBezTo>
                  <a:pt x="16879" y="18504"/>
                  <a:pt x="16879" y="18504"/>
                  <a:pt x="16879" y="18504"/>
                </a:cubicBezTo>
                <a:cubicBezTo>
                  <a:pt x="16981" y="18720"/>
                  <a:pt x="17049" y="18972"/>
                  <a:pt x="17049" y="19188"/>
                </a:cubicBezTo>
                <a:cubicBezTo>
                  <a:pt x="17049" y="19440"/>
                  <a:pt x="17015" y="19656"/>
                  <a:pt x="16981" y="19872"/>
                </a:cubicBezTo>
                <a:cubicBezTo>
                  <a:pt x="16879" y="20088"/>
                  <a:pt x="16777" y="20304"/>
                  <a:pt x="16608" y="20448"/>
                </a:cubicBezTo>
                <a:cubicBezTo>
                  <a:pt x="16472" y="20628"/>
                  <a:pt x="16302" y="20772"/>
                  <a:pt x="16098" y="20916"/>
                </a:cubicBezTo>
                <a:cubicBezTo>
                  <a:pt x="15113" y="21420"/>
                  <a:pt x="15113" y="21420"/>
                  <a:pt x="15113" y="21420"/>
                </a:cubicBezTo>
                <a:cubicBezTo>
                  <a:pt x="14977" y="21528"/>
                  <a:pt x="14875" y="21564"/>
                  <a:pt x="14774" y="21600"/>
                </a:cubicBezTo>
                <a:cubicBezTo>
                  <a:pt x="14638" y="21600"/>
                  <a:pt x="14502" y="21600"/>
                  <a:pt x="14366" y="21600"/>
                </a:cubicBezTo>
                <a:cubicBezTo>
                  <a:pt x="14196" y="21600"/>
                  <a:pt x="14060" y="21600"/>
                  <a:pt x="13891" y="21528"/>
                </a:cubicBezTo>
                <a:cubicBezTo>
                  <a:pt x="13721" y="21492"/>
                  <a:pt x="13585" y="21456"/>
                  <a:pt x="13483" y="21384"/>
                </a:cubicBezTo>
                <a:cubicBezTo>
                  <a:pt x="13313" y="21276"/>
                  <a:pt x="13211" y="21168"/>
                  <a:pt x="13109" y="21060"/>
                </a:cubicBezTo>
                <a:cubicBezTo>
                  <a:pt x="13008" y="20916"/>
                  <a:pt x="12906" y="20772"/>
                  <a:pt x="12804" y="20628"/>
                </a:cubicBezTo>
                <a:cubicBezTo>
                  <a:pt x="12362" y="19656"/>
                  <a:pt x="12362" y="19656"/>
                  <a:pt x="12362" y="19656"/>
                </a:cubicBezTo>
                <a:cubicBezTo>
                  <a:pt x="12260" y="19656"/>
                  <a:pt x="12125" y="19656"/>
                  <a:pt x="11989" y="19656"/>
                </a:cubicBezTo>
                <a:cubicBezTo>
                  <a:pt x="11853" y="19692"/>
                  <a:pt x="11751" y="19692"/>
                  <a:pt x="11615" y="19728"/>
                </a:cubicBezTo>
                <a:cubicBezTo>
                  <a:pt x="11479" y="19728"/>
                  <a:pt x="11343" y="19728"/>
                  <a:pt x="11208" y="19728"/>
                </a:cubicBezTo>
                <a:cubicBezTo>
                  <a:pt x="11072" y="19728"/>
                  <a:pt x="10936" y="19728"/>
                  <a:pt x="10834" y="19728"/>
                </a:cubicBezTo>
                <a:cubicBezTo>
                  <a:pt x="10630" y="19728"/>
                  <a:pt x="10392" y="19728"/>
                  <a:pt x="10189" y="19728"/>
                </a:cubicBezTo>
                <a:cubicBezTo>
                  <a:pt x="9985" y="19692"/>
                  <a:pt x="9815" y="19692"/>
                  <a:pt x="9611" y="19656"/>
                </a:cubicBezTo>
                <a:cubicBezTo>
                  <a:pt x="9408" y="19656"/>
                  <a:pt x="9238" y="19620"/>
                  <a:pt x="9034" y="19584"/>
                </a:cubicBezTo>
                <a:cubicBezTo>
                  <a:pt x="8830" y="19512"/>
                  <a:pt x="8660" y="19476"/>
                  <a:pt x="8491" y="19440"/>
                </a:cubicBezTo>
                <a:cubicBezTo>
                  <a:pt x="8151" y="20376"/>
                  <a:pt x="8151" y="20376"/>
                  <a:pt x="8151" y="20376"/>
                </a:cubicBezTo>
                <a:cubicBezTo>
                  <a:pt x="8117" y="20592"/>
                  <a:pt x="8015" y="20736"/>
                  <a:pt x="7913" y="20880"/>
                </a:cubicBezTo>
                <a:cubicBezTo>
                  <a:pt x="7777" y="21024"/>
                  <a:pt x="7675" y="21132"/>
                  <a:pt x="7540" y="21240"/>
                </a:cubicBezTo>
                <a:cubicBezTo>
                  <a:pt x="7404" y="21348"/>
                  <a:pt x="7234" y="21456"/>
                  <a:pt x="7098" y="21492"/>
                </a:cubicBezTo>
                <a:cubicBezTo>
                  <a:pt x="6928" y="21528"/>
                  <a:pt x="6725" y="21564"/>
                  <a:pt x="6521" y="21564"/>
                </a:cubicBezTo>
                <a:cubicBezTo>
                  <a:pt x="6453" y="21564"/>
                  <a:pt x="6351" y="21564"/>
                  <a:pt x="6283" y="21528"/>
                </a:cubicBezTo>
                <a:cubicBezTo>
                  <a:pt x="6181" y="21528"/>
                  <a:pt x="6079" y="21492"/>
                  <a:pt x="6011" y="21456"/>
                </a:cubicBezTo>
                <a:cubicBezTo>
                  <a:pt x="4925" y="21060"/>
                  <a:pt x="4925" y="21060"/>
                  <a:pt x="4925" y="21060"/>
                </a:cubicBezTo>
                <a:cubicBezTo>
                  <a:pt x="4687" y="20988"/>
                  <a:pt x="4517" y="20880"/>
                  <a:pt x="4347" y="20736"/>
                </a:cubicBezTo>
                <a:cubicBezTo>
                  <a:pt x="4177" y="20556"/>
                  <a:pt x="4042" y="20376"/>
                  <a:pt x="3974" y="20160"/>
                </a:cubicBezTo>
                <a:cubicBezTo>
                  <a:pt x="3838" y="19980"/>
                  <a:pt x="3770" y="19764"/>
                  <a:pt x="3770" y="19512"/>
                </a:cubicBezTo>
                <a:cubicBezTo>
                  <a:pt x="3736" y="19260"/>
                  <a:pt x="3804" y="19008"/>
                  <a:pt x="3872" y="18792"/>
                </a:cubicBezTo>
                <a:cubicBezTo>
                  <a:pt x="4313" y="17388"/>
                  <a:pt x="4313" y="17388"/>
                  <a:pt x="4313" y="17388"/>
                </a:cubicBezTo>
                <a:cubicBezTo>
                  <a:pt x="3940" y="17064"/>
                  <a:pt x="3600" y="16668"/>
                  <a:pt x="3294" y="16308"/>
                </a:cubicBezTo>
                <a:cubicBezTo>
                  <a:pt x="3023" y="15912"/>
                  <a:pt x="2751" y="15480"/>
                  <a:pt x="2547" y="15012"/>
                </a:cubicBezTo>
                <a:cubicBezTo>
                  <a:pt x="2309" y="14580"/>
                  <a:pt x="2140" y="14112"/>
                  <a:pt x="2038" y="13644"/>
                </a:cubicBezTo>
                <a:cubicBezTo>
                  <a:pt x="1936" y="13176"/>
                  <a:pt x="1902" y="12708"/>
                  <a:pt x="1902" y="12204"/>
                </a:cubicBezTo>
                <a:cubicBezTo>
                  <a:pt x="1902" y="12024"/>
                  <a:pt x="1902" y="11880"/>
                  <a:pt x="1902" y="11772"/>
                </a:cubicBezTo>
                <a:cubicBezTo>
                  <a:pt x="1902" y="11628"/>
                  <a:pt x="1902" y="11520"/>
                  <a:pt x="1936" y="11340"/>
                </a:cubicBezTo>
                <a:cubicBezTo>
                  <a:pt x="1936" y="11232"/>
                  <a:pt x="1936" y="11088"/>
                  <a:pt x="1970" y="10980"/>
                </a:cubicBezTo>
                <a:cubicBezTo>
                  <a:pt x="2004" y="10836"/>
                  <a:pt x="2038" y="10728"/>
                  <a:pt x="2072" y="10584"/>
                </a:cubicBezTo>
                <a:cubicBezTo>
                  <a:pt x="1630" y="10404"/>
                  <a:pt x="1257" y="10188"/>
                  <a:pt x="985" y="9972"/>
                </a:cubicBezTo>
                <a:cubicBezTo>
                  <a:pt x="713" y="9720"/>
                  <a:pt x="475" y="9504"/>
                  <a:pt x="340" y="9288"/>
                </a:cubicBezTo>
                <a:cubicBezTo>
                  <a:pt x="204" y="9036"/>
                  <a:pt x="102" y="8784"/>
                  <a:pt x="68" y="8568"/>
                </a:cubicBezTo>
                <a:cubicBezTo>
                  <a:pt x="0" y="8352"/>
                  <a:pt x="0" y="8172"/>
                  <a:pt x="0" y="8028"/>
                </a:cubicBezTo>
                <a:cubicBezTo>
                  <a:pt x="0" y="7740"/>
                  <a:pt x="34" y="7452"/>
                  <a:pt x="136" y="7200"/>
                </a:cubicBezTo>
                <a:cubicBezTo>
                  <a:pt x="204" y="6948"/>
                  <a:pt x="340" y="6696"/>
                  <a:pt x="509" y="6480"/>
                </a:cubicBezTo>
                <a:cubicBezTo>
                  <a:pt x="679" y="6264"/>
                  <a:pt x="849" y="6048"/>
                  <a:pt x="1053" y="5868"/>
                </a:cubicBezTo>
                <a:cubicBezTo>
                  <a:pt x="1257" y="5724"/>
                  <a:pt x="1460" y="5580"/>
                  <a:pt x="1698" y="5544"/>
                </a:cubicBezTo>
                <a:cubicBezTo>
                  <a:pt x="1936" y="6300"/>
                  <a:pt x="1936" y="6300"/>
                  <a:pt x="1936" y="6300"/>
                </a:cubicBezTo>
                <a:cubicBezTo>
                  <a:pt x="1800" y="6336"/>
                  <a:pt x="1698" y="6444"/>
                  <a:pt x="1528" y="6552"/>
                </a:cubicBezTo>
                <a:cubicBezTo>
                  <a:pt x="1392" y="6660"/>
                  <a:pt x="1257" y="6804"/>
                  <a:pt x="1121" y="6984"/>
                </a:cubicBezTo>
                <a:cubicBezTo>
                  <a:pt x="1019" y="7128"/>
                  <a:pt x="917" y="7308"/>
                  <a:pt x="849" y="7488"/>
                </a:cubicBezTo>
                <a:cubicBezTo>
                  <a:pt x="781" y="7704"/>
                  <a:pt x="747" y="7884"/>
                  <a:pt x="747" y="8100"/>
                </a:cubicBezTo>
                <a:cubicBezTo>
                  <a:pt x="747" y="8316"/>
                  <a:pt x="781" y="8496"/>
                  <a:pt x="849" y="8640"/>
                </a:cubicBezTo>
                <a:cubicBezTo>
                  <a:pt x="917" y="8820"/>
                  <a:pt x="1019" y="8964"/>
                  <a:pt x="1121" y="9108"/>
                </a:cubicBezTo>
                <a:cubicBezTo>
                  <a:pt x="1291" y="9252"/>
                  <a:pt x="1460" y="9396"/>
                  <a:pt x="1630" y="9504"/>
                </a:cubicBezTo>
                <a:cubicBezTo>
                  <a:pt x="1834" y="9648"/>
                  <a:pt x="2072" y="9756"/>
                  <a:pt x="2343" y="9864"/>
                </a:cubicBezTo>
                <a:cubicBezTo>
                  <a:pt x="2479" y="9468"/>
                  <a:pt x="2649" y="9108"/>
                  <a:pt x="2887" y="8784"/>
                </a:cubicBezTo>
                <a:cubicBezTo>
                  <a:pt x="3091" y="8424"/>
                  <a:pt x="3362" y="8100"/>
                  <a:pt x="3600" y="7776"/>
                </a:cubicBezTo>
                <a:cubicBezTo>
                  <a:pt x="3872" y="7488"/>
                  <a:pt x="4177" y="7164"/>
                  <a:pt x="4483" y="6876"/>
                </a:cubicBezTo>
                <a:cubicBezTo>
                  <a:pt x="4823" y="6624"/>
                  <a:pt x="5162" y="6372"/>
                  <a:pt x="5502" y="6156"/>
                </a:cubicBezTo>
                <a:cubicBezTo>
                  <a:pt x="5366" y="5976"/>
                  <a:pt x="5230" y="5796"/>
                  <a:pt x="5094" y="5616"/>
                </a:cubicBezTo>
                <a:cubicBezTo>
                  <a:pt x="4958" y="5400"/>
                  <a:pt x="4857" y="5184"/>
                  <a:pt x="4755" y="4968"/>
                </a:cubicBezTo>
                <a:cubicBezTo>
                  <a:pt x="4687" y="4752"/>
                  <a:pt x="4653" y="4536"/>
                  <a:pt x="4585" y="4284"/>
                </a:cubicBezTo>
                <a:cubicBezTo>
                  <a:pt x="4517" y="4068"/>
                  <a:pt x="4483" y="3816"/>
                  <a:pt x="4483" y="3564"/>
                </a:cubicBezTo>
                <a:cubicBezTo>
                  <a:pt x="4483" y="3060"/>
                  <a:pt x="4585" y="2592"/>
                  <a:pt x="4755" y="2160"/>
                </a:cubicBezTo>
                <a:cubicBezTo>
                  <a:pt x="4925" y="1728"/>
                  <a:pt x="5196" y="1332"/>
                  <a:pt x="5502" y="1044"/>
                </a:cubicBezTo>
                <a:cubicBezTo>
                  <a:pt x="5808" y="720"/>
                  <a:pt x="6147" y="468"/>
                  <a:pt x="6589" y="288"/>
                </a:cubicBezTo>
                <a:cubicBezTo>
                  <a:pt x="6996" y="108"/>
                  <a:pt x="7438" y="0"/>
                  <a:pt x="7913" y="0"/>
                </a:cubicBezTo>
                <a:cubicBezTo>
                  <a:pt x="8389" y="0"/>
                  <a:pt x="8830" y="108"/>
                  <a:pt x="9238" y="288"/>
                </a:cubicBezTo>
                <a:cubicBezTo>
                  <a:pt x="9645" y="468"/>
                  <a:pt x="10019" y="720"/>
                  <a:pt x="10325" y="1044"/>
                </a:cubicBezTo>
                <a:cubicBezTo>
                  <a:pt x="10630" y="1332"/>
                  <a:pt x="10868" y="1728"/>
                  <a:pt x="11038" y="2160"/>
                </a:cubicBezTo>
                <a:cubicBezTo>
                  <a:pt x="11208" y="2592"/>
                  <a:pt x="11309" y="3060"/>
                  <a:pt x="11309" y="3564"/>
                </a:cubicBezTo>
                <a:cubicBezTo>
                  <a:pt x="11309" y="3780"/>
                  <a:pt x="11275" y="3996"/>
                  <a:pt x="11275" y="4140"/>
                </a:cubicBezTo>
                <a:cubicBezTo>
                  <a:pt x="11242" y="4320"/>
                  <a:pt x="11208" y="4500"/>
                  <a:pt x="11174" y="4644"/>
                </a:cubicBezTo>
                <a:cubicBezTo>
                  <a:pt x="11275" y="4680"/>
                  <a:pt x="11411" y="4680"/>
                  <a:pt x="11547" y="4680"/>
                </a:cubicBezTo>
                <a:cubicBezTo>
                  <a:pt x="11683" y="4680"/>
                  <a:pt x="11819" y="4716"/>
                  <a:pt x="11955" y="4752"/>
                </a:cubicBezTo>
                <a:cubicBezTo>
                  <a:pt x="12091" y="4752"/>
                  <a:pt x="12226" y="4752"/>
                  <a:pt x="12362" y="4788"/>
                </a:cubicBezTo>
                <a:cubicBezTo>
                  <a:pt x="12464" y="4824"/>
                  <a:pt x="12600" y="4860"/>
                  <a:pt x="12736" y="4860"/>
                </a:cubicBezTo>
                <a:cubicBezTo>
                  <a:pt x="12940" y="4500"/>
                  <a:pt x="13177" y="4176"/>
                  <a:pt x="13449" y="3852"/>
                </a:cubicBezTo>
                <a:cubicBezTo>
                  <a:pt x="13721" y="3564"/>
                  <a:pt x="14060" y="3312"/>
                  <a:pt x="14400" y="3096"/>
                </a:cubicBezTo>
                <a:cubicBezTo>
                  <a:pt x="14740" y="2844"/>
                  <a:pt x="15079" y="2628"/>
                  <a:pt x="15453" y="2484"/>
                </a:cubicBezTo>
                <a:cubicBezTo>
                  <a:pt x="15860" y="2340"/>
                  <a:pt x="16234" y="2232"/>
                  <a:pt x="16608" y="2196"/>
                </a:cubicBezTo>
                <a:cubicBezTo>
                  <a:pt x="16540" y="2520"/>
                  <a:pt x="16438" y="2808"/>
                  <a:pt x="16370" y="3060"/>
                </a:cubicBezTo>
                <a:cubicBezTo>
                  <a:pt x="16302" y="3348"/>
                  <a:pt x="16234" y="3600"/>
                  <a:pt x="16166" y="3888"/>
                </a:cubicBezTo>
                <a:cubicBezTo>
                  <a:pt x="16098" y="4176"/>
                  <a:pt x="16064" y="4500"/>
                  <a:pt x="16064" y="4824"/>
                </a:cubicBezTo>
                <a:cubicBezTo>
                  <a:pt x="16030" y="5184"/>
                  <a:pt x="16030" y="5616"/>
                  <a:pt x="16030" y="6156"/>
                </a:cubicBezTo>
                <a:cubicBezTo>
                  <a:pt x="16404" y="6408"/>
                  <a:pt x="16743" y="6660"/>
                  <a:pt x="17083" y="6948"/>
                </a:cubicBezTo>
                <a:cubicBezTo>
                  <a:pt x="17423" y="7236"/>
                  <a:pt x="17728" y="7524"/>
                  <a:pt x="18000" y="7848"/>
                </a:cubicBezTo>
                <a:cubicBezTo>
                  <a:pt x="18238" y="8136"/>
                  <a:pt x="18475" y="8496"/>
                  <a:pt x="18679" y="8856"/>
                </a:cubicBezTo>
                <a:cubicBezTo>
                  <a:pt x="18883" y="9216"/>
                  <a:pt x="19087" y="9576"/>
                  <a:pt x="19223" y="9972"/>
                </a:cubicBezTo>
                <a:lnTo>
                  <a:pt x="19664" y="9972"/>
                </a:lnTo>
                <a:close/>
                <a:moveTo>
                  <a:pt x="20717" y="13212"/>
                </a:moveTo>
                <a:cubicBezTo>
                  <a:pt x="20717" y="11952"/>
                  <a:pt x="20717" y="11952"/>
                  <a:pt x="20717" y="11952"/>
                </a:cubicBezTo>
                <a:cubicBezTo>
                  <a:pt x="20717" y="11808"/>
                  <a:pt x="20683" y="11664"/>
                  <a:pt x="20649" y="11520"/>
                </a:cubicBezTo>
                <a:cubicBezTo>
                  <a:pt x="20581" y="11376"/>
                  <a:pt x="20513" y="11232"/>
                  <a:pt x="20411" y="11124"/>
                </a:cubicBezTo>
                <a:cubicBezTo>
                  <a:pt x="20343" y="11016"/>
                  <a:pt x="20208" y="10944"/>
                  <a:pt x="20072" y="10872"/>
                </a:cubicBezTo>
                <a:cubicBezTo>
                  <a:pt x="19970" y="10800"/>
                  <a:pt x="19800" y="10800"/>
                  <a:pt x="19664" y="10800"/>
                </a:cubicBezTo>
                <a:cubicBezTo>
                  <a:pt x="18679" y="10800"/>
                  <a:pt x="18679" y="10800"/>
                  <a:pt x="18679" y="10800"/>
                </a:cubicBezTo>
                <a:cubicBezTo>
                  <a:pt x="18509" y="10260"/>
                  <a:pt x="18509" y="10260"/>
                  <a:pt x="18509" y="10260"/>
                </a:cubicBezTo>
                <a:cubicBezTo>
                  <a:pt x="18408" y="9936"/>
                  <a:pt x="18238" y="9612"/>
                  <a:pt x="18068" y="9288"/>
                </a:cubicBezTo>
                <a:cubicBezTo>
                  <a:pt x="17864" y="8964"/>
                  <a:pt x="17626" y="8676"/>
                  <a:pt x="17355" y="8352"/>
                </a:cubicBezTo>
                <a:cubicBezTo>
                  <a:pt x="17117" y="8064"/>
                  <a:pt x="16879" y="7812"/>
                  <a:pt x="16574" y="7560"/>
                </a:cubicBezTo>
                <a:cubicBezTo>
                  <a:pt x="16268" y="7308"/>
                  <a:pt x="15962" y="7056"/>
                  <a:pt x="15589" y="6840"/>
                </a:cubicBezTo>
                <a:cubicBezTo>
                  <a:pt x="15249" y="6552"/>
                  <a:pt x="15249" y="6552"/>
                  <a:pt x="15249" y="6552"/>
                </a:cubicBezTo>
                <a:cubicBezTo>
                  <a:pt x="15249" y="6156"/>
                  <a:pt x="15249" y="6156"/>
                  <a:pt x="15249" y="6156"/>
                </a:cubicBezTo>
                <a:cubicBezTo>
                  <a:pt x="15249" y="5796"/>
                  <a:pt x="15249" y="5508"/>
                  <a:pt x="15249" y="5220"/>
                </a:cubicBezTo>
                <a:cubicBezTo>
                  <a:pt x="15283" y="4968"/>
                  <a:pt x="15317" y="4716"/>
                  <a:pt x="15317" y="4500"/>
                </a:cubicBezTo>
                <a:cubicBezTo>
                  <a:pt x="15317" y="4284"/>
                  <a:pt x="15351" y="4068"/>
                  <a:pt x="15385" y="3888"/>
                </a:cubicBezTo>
                <a:cubicBezTo>
                  <a:pt x="15419" y="3708"/>
                  <a:pt x="15453" y="3528"/>
                  <a:pt x="15521" y="3348"/>
                </a:cubicBezTo>
                <a:cubicBezTo>
                  <a:pt x="15283" y="3420"/>
                  <a:pt x="15045" y="3528"/>
                  <a:pt x="14842" y="3672"/>
                </a:cubicBezTo>
                <a:cubicBezTo>
                  <a:pt x="14638" y="3816"/>
                  <a:pt x="14434" y="3960"/>
                  <a:pt x="14264" y="4140"/>
                </a:cubicBezTo>
                <a:cubicBezTo>
                  <a:pt x="14094" y="4284"/>
                  <a:pt x="13925" y="4464"/>
                  <a:pt x="13789" y="4680"/>
                </a:cubicBezTo>
                <a:cubicBezTo>
                  <a:pt x="13653" y="4860"/>
                  <a:pt x="13517" y="5076"/>
                  <a:pt x="13381" y="5256"/>
                </a:cubicBezTo>
                <a:cubicBezTo>
                  <a:pt x="13109" y="5724"/>
                  <a:pt x="13109" y="5724"/>
                  <a:pt x="13109" y="5724"/>
                </a:cubicBezTo>
                <a:cubicBezTo>
                  <a:pt x="12600" y="5616"/>
                  <a:pt x="12600" y="5616"/>
                  <a:pt x="12600" y="5616"/>
                </a:cubicBezTo>
                <a:cubicBezTo>
                  <a:pt x="12430" y="5580"/>
                  <a:pt x="12294" y="5580"/>
                  <a:pt x="12125" y="5544"/>
                </a:cubicBezTo>
                <a:cubicBezTo>
                  <a:pt x="11955" y="5544"/>
                  <a:pt x="11819" y="5544"/>
                  <a:pt x="11649" y="5544"/>
                </a:cubicBezTo>
                <a:cubicBezTo>
                  <a:pt x="11513" y="5508"/>
                  <a:pt x="11343" y="5472"/>
                  <a:pt x="11208" y="5472"/>
                </a:cubicBezTo>
                <a:cubicBezTo>
                  <a:pt x="11038" y="5472"/>
                  <a:pt x="10868" y="5472"/>
                  <a:pt x="10732" y="5472"/>
                </a:cubicBezTo>
                <a:cubicBezTo>
                  <a:pt x="9611" y="5472"/>
                  <a:pt x="8558" y="5652"/>
                  <a:pt x="7608" y="6012"/>
                </a:cubicBezTo>
                <a:cubicBezTo>
                  <a:pt x="6623" y="6336"/>
                  <a:pt x="5774" y="6840"/>
                  <a:pt x="5026" y="7452"/>
                </a:cubicBezTo>
                <a:cubicBezTo>
                  <a:pt x="4279" y="8064"/>
                  <a:pt x="3702" y="8748"/>
                  <a:pt x="3294" y="9576"/>
                </a:cubicBezTo>
                <a:cubicBezTo>
                  <a:pt x="2853" y="10368"/>
                  <a:pt x="2649" y="11268"/>
                  <a:pt x="2649" y="12204"/>
                </a:cubicBezTo>
                <a:cubicBezTo>
                  <a:pt x="2649" y="12636"/>
                  <a:pt x="2683" y="13032"/>
                  <a:pt x="2785" y="13464"/>
                </a:cubicBezTo>
                <a:cubicBezTo>
                  <a:pt x="2853" y="13860"/>
                  <a:pt x="2989" y="14256"/>
                  <a:pt x="3158" y="14616"/>
                </a:cubicBezTo>
                <a:cubicBezTo>
                  <a:pt x="3362" y="15048"/>
                  <a:pt x="3600" y="15408"/>
                  <a:pt x="3872" y="15768"/>
                </a:cubicBezTo>
                <a:cubicBezTo>
                  <a:pt x="4143" y="16092"/>
                  <a:pt x="4449" y="16416"/>
                  <a:pt x="4823" y="16740"/>
                </a:cubicBezTo>
                <a:cubicBezTo>
                  <a:pt x="5264" y="17100"/>
                  <a:pt x="5264" y="17100"/>
                  <a:pt x="5264" y="17100"/>
                </a:cubicBezTo>
                <a:cubicBezTo>
                  <a:pt x="5026" y="17640"/>
                  <a:pt x="5026" y="17640"/>
                  <a:pt x="5026" y="17640"/>
                </a:cubicBezTo>
                <a:cubicBezTo>
                  <a:pt x="4585" y="19080"/>
                  <a:pt x="4585" y="19080"/>
                  <a:pt x="4585" y="19080"/>
                </a:cubicBezTo>
                <a:cubicBezTo>
                  <a:pt x="4551" y="19188"/>
                  <a:pt x="4551" y="19332"/>
                  <a:pt x="4551" y="19440"/>
                </a:cubicBezTo>
                <a:cubicBezTo>
                  <a:pt x="4551" y="19584"/>
                  <a:pt x="4585" y="19692"/>
                  <a:pt x="4619" y="19836"/>
                </a:cubicBezTo>
                <a:cubicBezTo>
                  <a:pt x="4687" y="19944"/>
                  <a:pt x="4755" y="20052"/>
                  <a:pt x="4857" y="20124"/>
                </a:cubicBezTo>
                <a:cubicBezTo>
                  <a:pt x="4925" y="20196"/>
                  <a:pt x="5026" y="20268"/>
                  <a:pt x="5162" y="20340"/>
                </a:cubicBezTo>
                <a:cubicBezTo>
                  <a:pt x="6215" y="20736"/>
                  <a:pt x="6215" y="20736"/>
                  <a:pt x="6215" y="20736"/>
                </a:cubicBezTo>
                <a:cubicBezTo>
                  <a:pt x="6249" y="20736"/>
                  <a:pt x="6283" y="20772"/>
                  <a:pt x="6351" y="20772"/>
                </a:cubicBezTo>
                <a:cubicBezTo>
                  <a:pt x="6419" y="20772"/>
                  <a:pt x="6487" y="20772"/>
                  <a:pt x="6521" y="20772"/>
                </a:cubicBezTo>
                <a:cubicBezTo>
                  <a:pt x="6725" y="20772"/>
                  <a:pt x="6928" y="20700"/>
                  <a:pt x="7098" y="20592"/>
                </a:cubicBezTo>
                <a:cubicBezTo>
                  <a:pt x="7234" y="20448"/>
                  <a:pt x="7370" y="20304"/>
                  <a:pt x="7404" y="20124"/>
                </a:cubicBezTo>
                <a:cubicBezTo>
                  <a:pt x="7709" y="19188"/>
                  <a:pt x="7709" y="19188"/>
                  <a:pt x="7709" y="19188"/>
                </a:cubicBezTo>
                <a:cubicBezTo>
                  <a:pt x="7913" y="18504"/>
                  <a:pt x="7913" y="18504"/>
                  <a:pt x="7913" y="18504"/>
                </a:cubicBezTo>
                <a:cubicBezTo>
                  <a:pt x="8558" y="18648"/>
                  <a:pt x="8558" y="18648"/>
                  <a:pt x="8558" y="18648"/>
                </a:cubicBezTo>
                <a:cubicBezTo>
                  <a:pt x="8728" y="18684"/>
                  <a:pt x="8932" y="18720"/>
                  <a:pt x="9102" y="18756"/>
                </a:cubicBezTo>
                <a:cubicBezTo>
                  <a:pt x="9272" y="18792"/>
                  <a:pt x="9442" y="18828"/>
                  <a:pt x="9611" y="18864"/>
                </a:cubicBezTo>
                <a:cubicBezTo>
                  <a:pt x="9849" y="18864"/>
                  <a:pt x="10019" y="18900"/>
                  <a:pt x="10189" y="18900"/>
                </a:cubicBezTo>
                <a:cubicBezTo>
                  <a:pt x="10392" y="18900"/>
                  <a:pt x="10562" y="18900"/>
                  <a:pt x="10732" y="18900"/>
                </a:cubicBezTo>
                <a:cubicBezTo>
                  <a:pt x="10970" y="18900"/>
                  <a:pt x="11208" y="18900"/>
                  <a:pt x="11445" y="18864"/>
                </a:cubicBezTo>
                <a:cubicBezTo>
                  <a:pt x="11683" y="18864"/>
                  <a:pt x="11921" y="18828"/>
                  <a:pt x="12192" y="18792"/>
                </a:cubicBezTo>
                <a:cubicBezTo>
                  <a:pt x="12736" y="18720"/>
                  <a:pt x="12736" y="18720"/>
                  <a:pt x="12736" y="18720"/>
                </a:cubicBezTo>
                <a:cubicBezTo>
                  <a:pt x="12974" y="19224"/>
                  <a:pt x="12974" y="19224"/>
                  <a:pt x="12974" y="19224"/>
                </a:cubicBezTo>
                <a:cubicBezTo>
                  <a:pt x="13415" y="20196"/>
                  <a:pt x="13415" y="20196"/>
                  <a:pt x="13415" y="20196"/>
                </a:cubicBezTo>
                <a:cubicBezTo>
                  <a:pt x="13517" y="20376"/>
                  <a:pt x="13653" y="20520"/>
                  <a:pt x="13789" y="20628"/>
                </a:cubicBezTo>
                <a:cubicBezTo>
                  <a:pt x="13925" y="20736"/>
                  <a:pt x="14094" y="20772"/>
                  <a:pt x="14264" y="20772"/>
                </a:cubicBezTo>
                <a:cubicBezTo>
                  <a:pt x="14366" y="20772"/>
                  <a:pt x="14434" y="20772"/>
                  <a:pt x="14502" y="20736"/>
                </a:cubicBezTo>
                <a:cubicBezTo>
                  <a:pt x="14604" y="20736"/>
                  <a:pt x="14638" y="20700"/>
                  <a:pt x="14706" y="20664"/>
                </a:cubicBezTo>
                <a:cubicBezTo>
                  <a:pt x="15691" y="20196"/>
                  <a:pt x="15691" y="20196"/>
                  <a:pt x="15691" y="20196"/>
                </a:cubicBezTo>
                <a:cubicBezTo>
                  <a:pt x="15792" y="20160"/>
                  <a:pt x="15894" y="20052"/>
                  <a:pt x="15996" y="19944"/>
                </a:cubicBezTo>
                <a:cubicBezTo>
                  <a:pt x="16098" y="19836"/>
                  <a:pt x="16132" y="19728"/>
                  <a:pt x="16166" y="19584"/>
                </a:cubicBezTo>
                <a:cubicBezTo>
                  <a:pt x="16234" y="19476"/>
                  <a:pt x="16268" y="19332"/>
                  <a:pt x="16234" y="19188"/>
                </a:cubicBezTo>
                <a:cubicBezTo>
                  <a:pt x="16234" y="19044"/>
                  <a:pt x="16200" y="18936"/>
                  <a:pt x="16132" y="18864"/>
                </a:cubicBezTo>
                <a:cubicBezTo>
                  <a:pt x="15860" y="18252"/>
                  <a:pt x="15860" y="18252"/>
                  <a:pt x="15860" y="18252"/>
                </a:cubicBezTo>
                <a:cubicBezTo>
                  <a:pt x="15555" y="17640"/>
                  <a:pt x="15555" y="17640"/>
                  <a:pt x="15555" y="17640"/>
                </a:cubicBezTo>
                <a:cubicBezTo>
                  <a:pt x="16098" y="17208"/>
                  <a:pt x="16098" y="17208"/>
                  <a:pt x="16098" y="17208"/>
                </a:cubicBezTo>
                <a:cubicBezTo>
                  <a:pt x="16336" y="17064"/>
                  <a:pt x="16540" y="16884"/>
                  <a:pt x="16743" y="16704"/>
                </a:cubicBezTo>
                <a:cubicBezTo>
                  <a:pt x="16947" y="16488"/>
                  <a:pt x="17151" y="16308"/>
                  <a:pt x="17321" y="16092"/>
                </a:cubicBezTo>
                <a:cubicBezTo>
                  <a:pt x="17491" y="15876"/>
                  <a:pt x="17660" y="15696"/>
                  <a:pt x="17796" y="15480"/>
                </a:cubicBezTo>
                <a:cubicBezTo>
                  <a:pt x="17966" y="15264"/>
                  <a:pt x="18102" y="15012"/>
                  <a:pt x="18204" y="14760"/>
                </a:cubicBezTo>
                <a:cubicBezTo>
                  <a:pt x="18442" y="14400"/>
                  <a:pt x="18442" y="14400"/>
                  <a:pt x="18442" y="14400"/>
                </a:cubicBezTo>
                <a:cubicBezTo>
                  <a:pt x="19664" y="14400"/>
                  <a:pt x="19664" y="14400"/>
                  <a:pt x="19664" y="14400"/>
                </a:cubicBezTo>
                <a:cubicBezTo>
                  <a:pt x="19800" y="14400"/>
                  <a:pt x="19970" y="14364"/>
                  <a:pt x="20072" y="14292"/>
                </a:cubicBezTo>
                <a:cubicBezTo>
                  <a:pt x="20208" y="14220"/>
                  <a:pt x="20343" y="14148"/>
                  <a:pt x="20411" y="14076"/>
                </a:cubicBezTo>
                <a:cubicBezTo>
                  <a:pt x="20513" y="13932"/>
                  <a:pt x="20581" y="13824"/>
                  <a:pt x="20649" y="13680"/>
                </a:cubicBezTo>
                <a:cubicBezTo>
                  <a:pt x="20683" y="13536"/>
                  <a:pt x="20717" y="13392"/>
                  <a:pt x="20717" y="13212"/>
                </a:cubicBezTo>
                <a:close/>
                <a:moveTo>
                  <a:pt x="5264" y="3564"/>
                </a:moveTo>
                <a:cubicBezTo>
                  <a:pt x="5264" y="3780"/>
                  <a:pt x="5264" y="3996"/>
                  <a:pt x="5332" y="4212"/>
                </a:cubicBezTo>
                <a:cubicBezTo>
                  <a:pt x="5400" y="4392"/>
                  <a:pt x="5468" y="4608"/>
                  <a:pt x="5502" y="4788"/>
                </a:cubicBezTo>
                <a:cubicBezTo>
                  <a:pt x="5604" y="4968"/>
                  <a:pt x="5706" y="5148"/>
                  <a:pt x="5808" y="5292"/>
                </a:cubicBezTo>
                <a:cubicBezTo>
                  <a:pt x="5943" y="5472"/>
                  <a:pt x="6079" y="5580"/>
                  <a:pt x="6215" y="5724"/>
                </a:cubicBezTo>
                <a:cubicBezTo>
                  <a:pt x="6521" y="5580"/>
                  <a:pt x="6826" y="5472"/>
                  <a:pt x="7166" y="5364"/>
                </a:cubicBezTo>
                <a:cubicBezTo>
                  <a:pt x="7472" y="5220"/>
                  <a:pt x="7811" y="5112"/>
                  <a:pt x="8151" y="5004"/>
                </a:cubicBezTo>
                <a:cubicBezTo>
                  <a:pt x="8491" y="4932"/>
                  <a:pt x="8830" y="4860"/>
                  <a:pt x="9204" y="4824"/>
                </a:cubicBezTo>
                <a:cubicBezTo>
                  <a:pt x="9577" y="4752"/>
                  <a:pt x="9951" y="4716"/>
                  <a:pt x="10325" y="4680"/>
                </a:cubicBezTo>
                <a:cubicBezTo>
                  <a:pt x="10392" y="4536"/>
                  <a:pt x="10460" y="4356"/>
                  <a:pt x="10494" y="4176"/>
                </a:cubicBezTo>
                <a:cubicBezTo>
                  <a:pt x="10528" y="3996"/>
                  <a:pt x="10562" y="3780"/>
                  <a:pt x="10562" y="3564"/>
                </a:cubicBezTo>
                <a:cubicBezTo>
                  <a:pt x="10562" y="3204"/>
                  <a:pt x="10494" y="2844"/>
                  <a:pt x="10358" y="2484"/>
                </a:cubicBezTo>
                <a:cubicBezTo>
                  <a:pt x="10223" y="2160"/>
                  <a:pt x="10053" y="1836"/>
                  <a:pt x="9815" y="1584"/>
                </a:cubicBezTo>
                <a:cubicBezTo>
                  <a:pt x="9543" y="1332"/>
                  <a:pt x="9238" y="1152"/>
                  <a:pt x="8932" y="1008"/>
                </a:cubicBezTo>
                <a:cubicBezTo>
                  <a:pt x="8626" y="864"/>
                  <a:pt x="8287" y="792"/>
                  <a:pt x="7913" y="792"/>
                </a:cubicBezTo>
                <a:cubicBezTo>
                  <a:pt x="7540" y="792"/>
                  <a:pt x="7200" y="864"/>
                  <a:pt x="6894" y="1008"/>
                </a:cubicBezTo>
                <a:cubicBezTo>
                  <a:pt x="6555" y="1152"/>
                  <a:pt x="6283" y="1332"/>
                  <a:pt x="6045" y="1584"/>
                </a:cubicBezTo>
                <a:cubicBezTo>
                  <a:pt x="5808" y="1836"/>
                  <a:pt x="5604" y="2160"/>
                  <a:pt x="5468" y="2484"/>
                </a:cubicBezTo>
                <a:cubicBezTo>
                  <a:pt x="5332" y="2844"/>
                  <a:pt x="5264" y="3204"/>
                  <a:pt x="5264" y="3564"/>
                </a:cubicBezTo>
                <a:close/>
                <a:moveTo>
                  <a:pt x="16574" y="10584"/>
                </a:moveTo>
                <a:cubicBezTo>
                  <a:pt x="16574" y="10440"/>
                  <a:pt x="16540" y="10296"/>
                  <a:pt x="16506" y="10188"/>
                </a:cubicBezTo>
                <a:cubicBezTo>
                  <a:pt x="16472" y="10080"/>
                  <a:pt x="16404" y="9972"/>
                  <a:pt x="16302" y="9900"/>
                </a:cubicBezTo>
                <a:cubicBezTo>
                  <a:pt x="16200" y="9792"/>
                  <a:pt x="16132" y="9720"/>
                  <a:pt x="16030" y="9648"/>
                </a:cubicBezTo>
                <a:cubicBezTo>
                  <a:pt x="15928" y="9612"/>
                  <a:pt x="15792" y="9576"/>
                  <a:pt x="15657" y="9576"/>
                </a:cubicBezTo>
                <a:cubicBezTo>
                  <a:pt x="15521" y="9576"/>
                  <a:pt x="15419" y="9612"/>
                  <a:pt x="15283" y="9648"/>
                </a:cubicBezTo>
                <a:cubicBezTo>
                  <a:pt x="15181" y="9720"/>
                  <a:pt x="15079" y="9792"/>
                  <a:pt x="14977" y="9900"/>
                </a:cubicBezTo>
                <a:cubicBezTo>
                  <a:pt x="14875" y="9972"/>
                  <a:pt x="14808" y="10080"/>
                  <a:pt x="14774" y="10188"/>
                </a:cubicBezTo>
                <a:cubicBezTo>
                  <a:pt x="14740" y="10296"/>
                  <a:pt x="14706" y="10440"/>
                  <a:pt x="14706" y="10584"/>
                </a:cubicBezTo>
                <a:cubicBezTo>
                  <a:pt x="14706" y="10728"/>
                  <a:pt x="14740" y="10836"/>
                  <a:pt x="14774" y="10980"/>
                </a:cubicBezTo>
                <a:cubicBezTo>
                  <a:pt x="14808" y="11088"/>
                  <a:pt x="14875" y="11196"/>
                  <a:pt x="14977" y="11304"/>
                </a:cubicBezTo>
                <a:cubicBezTo>
                  <a:pt x="15079" y="11376"/>
                  <a:pt x="15181" y="11448"/>
                  <a:pt x="15283" y="11520"/>
                </a:cubicBezTo>
                <a:cubicBezTo>
                  <a:pt x="15419" y="11556"/>
                  <a:pt x="15521" y="11592"/>
                  <a:pt x="15657" y="11592"/>
                </a:cubicBezTo>
                <a:cubicBezTo>
                  <a:pt x="15792" y="11592"/>
                  <a:pt x="15928" y="11556"/>
                  <a:pt x="16030" y="11520"/>
                </a:cubicBezTo>
                <a:cubicBezTo>
                  <a:pt x="16132" y="11448"/>
                  <a:pt x="16200" y="11376"/>
                  <a:pt x="16302" y="11304"/>
                </a:cubicBezTo>
                <a:cubicBezTo>
                  <a:pt x="16404" y="11196"/>
                  <a:pt x="16472" y="11088"/>
                  <a:pt x="16506" y="10980"/>
                </a:cubicBezTo>
                <a:cubicBezTo>
                  <a:pt x="16540" y="10836"/>
                  <a:pt x="16574" y="10728"/>
                  <a:pt x="16574" y="10584"/>
                </a:cubicBezTo>
                <a:close/>
              </a:path>
            </a:pathLst>
          </a:custGeom>
          <a:solidFill>
            <a:schemeClr val="bg1">
              <a:alpha val="25000"/>
            </a:schemeClr>
          </a:solidFill>
          <a:ln w="12700">
            <a:miter lim="400000"/>
          </a:ln>
          <a:effec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FFFF"/>
              </a:solidFill>
              <a:effectLst/>
              <a:uLnTx/>
              <a:uFillTx/>
              <a:latin typeface="Butler Stencil Medium"/>
              <a:ea typeface="+mn-ea"/>
              <a:cs typeface="+mn-cs"/>
            </a:endParaRPr>
          </a:p>
        </p:txBody>
      </p:sp>
      <p:sp>
        <p:nvSpPr>
          <p:cNvPr id="5" name="Title 4">
            <a:extLst>
              <a:ext uri="{FF2B5EF4-FFF2-40B4-BE49-F238E27FC236}">
                <a16:creationId xmlns:a16="http://schemas.microsoft.com/office/drawing/2014/main" id="{8C3BEAE9-392D-4809-8CFB-5A6F85D8BE9F}"/>
              </a:ext>
            </a:extLst>
          </p:cNvPr>
          <p:cNvSpPr>
            <a:spLocks noGrp="1"/>
          </p:cNvSpPr>
          <p:nvPr>
            <p:ph type="title" idx="4294967295"/>
          </p:nvPr>
        </p:nvSpPr>
        <p:spPr>
          <a:xfrm>
            <a:off x="5892800" y="1119188"/>
            <a:ext cx="5486400" cy="1700212"/>
          </a:xfrm>
        </p:spPr>
        <p:txBody>
          <a:bodyPr>
            <a:normAutofit fontScale="90000"/>
          </a:bodyPr>
          <a:lstStyle/>
          <a:p>
            <a:pPr lvl="0">
              <a:lnSpc>
                <a:spcPct val="110000"/>
              </a:lnSpc>
              <a:spcBef>
                <a:spcPts val="0"/>
              </a:spcBef>
              <a:spcAft>
                <a:spcPts val="100"/>
              </a:spcAft>
            </a:pPr>
            <a:r>
              <a:rPr lang="en-US" sz="3100" spc="50" dirty="0">
                <a:ea typeface="+mn-ea"/>
                <a:cs typeface="+mn-cs"/>
              </a:rPr>
              <a:t>#3:</a:t>
            </a:r>
            <a:br>
              <a:rPr lang="en-US" sz="3100" spc="50" dirty="0">
                <a:solidFill>
                  <a:schemeClr val="accent2"/>
                </a:solidFill>
                <a:ea typeface="+mn-ea"/>
                <a:cs typeface="+mn-cs"/>
              </a:rPr>
            </a:br>
            <a:r>
              <a:rPr lang="en-US" sz="4000" b="1" spc="50" dirty="0">
                <a:solidFill>
                  <a:schemeClr val="tx2"/>
                </a:solidFill>
                <a:latin typeface="Calibri" panose="020F0502020204030204"/>
                <a:ea typeface="+mn-ea"/>
                <a:cs typeface="+mn-cs"/>
              </a:rPr>
              <a:t>MEMBER ECONOMIC PARTICIPATION</a:t>
            </a:r>
            <a:endParaRPr lang="en-US" sz="6600" dirty="0">
              <a:solidFill>
                <a:schemeClr val="tx2"/>
              </a:solidFill>
            </a:endParaRPr>
          </a:p>
        </p:txBody>
      </p:sp>
      <p:cxnSp>
        <p:nvCxnSpPr>
          <p:cNvPr id="7" name="Straight Connector 6">
            <a:extLst>
              <a:ext uri="{FF2B5EF4-FFF2-40B4-BE49-F238E27FC236}">
                <a16:creationId xmlns:a16="http://schemas.microsoft.com/office/drawing/2014/main" id="{6B0F76C4-0CFB-4383-92C4-34477974E9D3}"/>
              </a:ext>
            </a:extLst>
          </p:cNvPr>
          <p:cNvCxnSpPr/>
          <p:nvPr/>
        </p:nvCxnSpPr>
        <p:spPr>
          <a:xfrm>
            <a:off x="5762171" y="3022600"/>
            <a:ext cx="516708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1BE6D64-884B-4925-A42E-E988D30E6BFB}"/>
              </a:ext>
            </a:extLst>
          </p:cNvPr>
          <p:cNvSpPr txBox="1"/>
          <p:nvPr/>
        </p:nvSpPr>
        <p:spPr>
          <a:xfrm>
            <a:off x="5892800" y="3225800"/>
            <a:ext cx="4789713" cy="2106731"/>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alibri" panose="020F0502020204030204"/>
                <a:ea typeface="+mn-ea"/>
                <a:cs typeface="+mn-cs"/>
              </a:rPr>
              <a:t>Members are the owners of their credit union and contribute to its capital. Members, not shareholders, benefit from their credit union’s profits in proportion to their relationship and use of its products and services.</a:t>
            </a:r>
          </a:p>
        </p:txBody>
      </p:sp>
    </p:spTree>
    <p:custDataLst>
      <p:tags r:id="rId1"/>
    </p:custDataLst>
    <p:extLst>
      <p:ext uri="{BB962C8B-B14F-4D97-AF65-F5344CB8AC3E}">
        <p14:creationId xmlns:p14="http://schemas.microsoft.com/office/powerpoint/2010/main" val="311905935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7E2C1DD-E280-45DB-ABF3-1857A298E150}"/>
              </a:ext>
            </a:extLst>
          </p:cNvPr>
          <p:cNvSpPr/>
          <p:nvPr/>
        </p:nvSpPr>
        <p:spPr>
          <a:xfrm>
            <a:off x="0" y="0"/>
            <a:ext cx="5355771" cy="6858000"/>
          </a:xfrm>
          <a:prstGeom prst="rect">
            <a:avLst/>
          </a:prstGeom>
          <a:gradFill>
            <a:gsLst>
              <a:gs pos="0">
                <a:schemeClr val="accent1"/>
              </a:gs>
              <a:gs pos="100000">
                <a:schemeClr val="accent1">
                  <a:lumMod val="75000"/>
                </a:schemeClr>
              </a:gs>
            </a:gsLst>
            <a:lin ang="0" scaled="1"/>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2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8C3BEAE9-392D-4809-8CFB-5A6F85D8BE9F}"/>
              </a:ext>
            </a:extLst>
          </p:cNvPr>
          <p:cNvSpPr>
            <a:spLocks noGrp="1"/>
          </p:cNvSpPr>
          <p:nvPr>
            <p:ph type="title" idx="4294967295"/>
          </p:nvPr>
        </p:nvSpPr>
        <p:spPr>
          <a:xfrm>
            <a:off x="5892800" y="1119188"/>
            <a:ext cx="5486400" cy="1700212"/>
          </a:xfrm>
        </p:spPr>
        <p:txBody>
          <a:bodyPr>
            <a:normAutofit fontScale="90000"/>
          </a:bodyPr>
          <a:lstStyle/>
          <a:p>
            <a:pPr lvl="0">
              <a:lnSpc>
                <a:spcPct val="110000"/>
              </a:lnSpc>
              <a:spcBef>
                <a:spcPts val="0"/>
              </a:spcBef>
              <a:spcAft>
                <a:spcPts val="100"/>
              </a:spcAft>
            </a:pPr>
            <a:r>
              <a:rPr lang="en-US" sz="3100" spc="50" dirty="0">
                <a:ea typeface="+mn-ea"/>
                <a:cs typeface="+mn-cs"/>
              </a:rPr>
              <a:t>#4:</a:t>
            </a:r>
            <a:br>
              <a:rPr lang="en-US" sz="3100" spc="50" dirty="0">
                <a:solidFill>
                  <a:schemeClr val="accent2"/>
                </a:solidFill>
                <a:ea typeface="+mn-ea"/>
                <a:cs typeface="+mn-cs"/>
              </a:rPr>
            </a:br>
            <a:r>
              <a:rPr lang="en-US" sz="4000" b="1" spc="50" dirty="0">
                <a:solidFill>
                  <a:schemeClr val="tx2"/>
                </a:solidFill>
                <a:latin typeface="Calibri" panose="020F0502020204030204"/>
                <a:ea typeface="+mn-ea"/>
                <a:cs typeface="+mn-cs"/>
              </a:rPr>
              <a:t>AUTONOMY &amp; INDEPENDENCE</a:t>
            </a:r>
            <a:endParaRPr lang="en-US" sz="6600" dirty="0">
              <a:solidFill>
                <a:schemeClr val="tx2"/>
              </a:solidFill>
            </a:endParaRPr>
          </a:p>
        </p:txBody>
      </p:sp>
      <p:cxnSp>
        <p:nvCxnSpPr>
          <p:cNvPr id="7" name="Straight Connector 6">
            <a:extLst>
              <a:ext uri="{FF2B5EF4-FFF2-40B4-BE49-F238E27FC236}">
                <a16:creationId xmlns:a16="http://schemas.microsoft.com/office/drawing/2014/main" id="{6B0F76C4-0CFB-4383-92C4-34477974E9D3}"/>
              </a:ext>
            </a:extLst>
          </p:cNvPr>
          <p:cNvCxnSpPr/>
          <p:nvPr/>
        </p:nvCxnSpPr>
        <p:spPr>
          <a:xfrm>
            <a:off x="5762171" y="3022600"/>
            <a:ext cx="516708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1BE6D64-884B-4925-A42E-E988D30E6BFB}"/>
              </a:ext>
            </a:extLst>
          </p:cNvPr>
          <p:cNvSpPr txBox="1"/>
          <p:nvPr/>
        </p:nvSpPr>
        <p:spPr>
          <a:xfrm>
            <a:off x="5892800" y="3225800"/>
            <a:ext cx="4789713" cy="2106731"/>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alibri" panose="020F0502020204030204"/>
                <a:ea typeface="+mn-ea"/>
                <a:cs typeface="+mn-cs"/>
              </a:rPr>
              <a:t>Credit unions are independent, self-reliant organizations controlled by their member-owners, not outside stockholders. When making business deals or raising money, credit unions never compromise their autonomy or democratic member control.</a:t>
            </a:r>
          </a:p>
        </p:txBody>
      </p:sp>
      <p:sp>
        <p:nvSpPr>
          <p:cNvPr id="6" name="Freeform 832">
            <a:extLst>
              <a:ext uri="{FF2B5EF4-FFF2-40B4-BE49-F238E27FC236}">
                <a16:creationId xmlns:a16="http://schemas.microsoft.com/office/drawing/2014/main" id="{039F45AF-3CB1-4339-BFBC-9A11D088398A}"/>
              </a:ext>
            </a:extLst>
          </p:cNvPr>
          <p:cNvSpPr>
            <a:spLocks noChangeAspect="1" noEditPoints="1"/>
          </p:cNvSpPr>
          <p:nvPr/>
        </p:nvSpPr>
        <p:spPr bwMode="auto">
          <a:xfrm>
            <a:off x="335930" y="660219"/>
            <a:ext cx="4683910" cy="4724761"/>
          </a:xfrm>
          <a:custGeom>
            <a:avLst/>
            <a:gdLst>
              <a:gd name="T0" fmla="*/ 54 w 160"/>
              <a:gd name="T1" fmla="*/ 22 h 160"/>
              <a:gd name="T2" fmla="*/ 22 w 160"/>
              <a:gd name="T3" fmla="*/ 54 h 160"/>
              <a:gd name="T4" fmla="*/ 25 w 160"/>
              <a:gd name="T5" fmla="*/ 57 h 160"/>
              <a:gd name="T6" fmla="*/ 28 w 160"/>
              <a:gd name="T7" fmla="*/ 54 h 160"/>
              <a:gd name="T8" fmla="*/ 54 w 160"/>
              <a:gd name="T9" fmla="*/ 28 h 160"/>
              <a:gd name="T10" fmla="*/ 57 w 160"/>
              <a:gd name="T11" fmla="*/ 25 h 160"/>
              <a:gd name="T12" fmla="*/ 54 w 160"/>
              <a:gd name="T13" fmla="*/ 22 h 160"/>
              <a:gd name="T14" fmla="*/ 110 w 160"/>
              <a:gd name="T15" fmla="*/ 91 h 160"/>
              <a:gd name="T16" fmla="*/ 106 w 160"/>
              <a:gd name="T17" fmla="*/ 91 h 160"/>
              <a:gd name="T18" fmla="*/ 101 w 160"/>
              <a:gd name="T19" fmla="*/ 97 h 160"/>
              <a:gd name="T20" fmla="*/ 94 w 160"/>
              <a:gd name="T21" fmla="*/ 90 h 160"/>
              <a:gd name="T22" fmla="*/ 108 w 160"/>
              <a:gd name="T23" fmla="*/ 54 h 160"/>
              <a:gd name="T24" fmla="*/ 54 w 160"/>
              <a:gd name="T25" fmla="*/ 0 h 160"/>
              <a:gd name="T26" fmla="*/ 0 w 160"/>
              <a:gd name="T27" fmla="*/ 54 h 160"/>
              <a:gd name="T28" fmla="*/ 54 w 160"/>
              <a:gd name="T29" fmla="*/ 108 h 160"/>
              <a:gd name="T30" fmla="*/ 90 w 160"/>
              <a:gd name="T31" fmla="*/ 94 h 160"/>
              <a:gd name="T32" fmla="*/ 97 w 160"/>
              <a:gd name="T33" fmla="*/ 101 h 160"/>
              <a:gd name="T34" fmla="*/ 91 w 160"/>
              <a:gd name="T35" fmla="*/ 106 h 160"/>
              <a:gd name="T36" fmla="*/ 91 w 160"/>
              <a:gd name="T37" fmla="*/ 108 h 160"/>
              <a:gd name="T38" fmla="*/ 91 w 160"/>
              <a:gd name="T39" fmla="*/ 110 h 160"/>
              <a:gd name="T40" fmla="*/ 138 w 160"/>
              <a:gd name="T41" fmla="*/ 157 h 160"/>
              <a:gd name="T42" fmla="*/ 145 w 160"/>
              <a:gd name="T43" fmla="*/ 160 h 160"/>
              <a:gd name="T44" fmla="*/ 152 w 160"/>
              <a:gd name="T45" fmla="*/ 157 h 160"/>
              <a:gd name="T46" fmla="*/ 157 w 160"/>
              <a:gd name="T47" fmla="*/ 152 h 160"/>
              <a:gd name="T48" fmla="*/ 160 w 160"/>
              <a:gd name="T49" fmla="*/ 145 h 160"/>
              <a:gd name="T50" fmla="*/ 157 w 160"/>
              <a:gd name="T51" fmla="*/ 138 h 160"/>
              <a:gd name="T52" fmla="*/ 110 w 160"/>
              <a:gd name="T53" fmla="*/ 91 h 160"/>
              <a:gd name="T54" fmla="*/ 6 w 160"/>
              <a:gd name="T55" fmla="*/ 54 h 160"/>
              <a:gd name="T56" fmla="*/ 54 w 160"/>
              <a:gd name="T57" fmla="*/ 6 h 160"/>
              <a:gd name="T58" fmla="*/ 102 w 160"/>
              <a:gd name="T59" fmla="*/ 54 h 160"/>
              <a:gd name="T60" fmla="*/ 54 w 160"/>
              <a:gd name="T61" fmla="*/ 102 h 160"/>
              <a:gd name="T62" fmla="*/ 6 w 160"/>
              <a:gd name="T63" fmla="*/ 54 h 160"/>
              <a:gd name="T64" fmla="*/ 153 w 160"/>
              <a:gd name="T65" fmla="*/ 148 h 160"/>
              <a:gd name="T66" fmla="*/ 148 w 160"/>
              <a:gd name="T67" fmla="*/ 153 h 160"/>
              <a:gd name="T68" fmla="*/ 145 w 160"/>
              <a:gd name="T69" fmla="*/ 154 h 160"/>
              <a:gd name="T70" fmla="*/ 142 w 160"/>
              <a:gd name="T71" fmla="*/ 153 h 160"/>
              <a:gd name="T72" fmla="*/ 98 w 160"/>
              <a:gd name="T73" fmla="*/ 108 h 160"/>
              <a:gd name="T74" fmla="*/ 108 w 160"/>
              <a:gd name="T75" fmla="*/ 98 h 160"/>
              <a:gd name="T76" fmla="*/ 153 w 160"/>
              <a:gd name="T77" fmla="*/ 142 h 160"/>
              <a:gd name="T78" fmla="*/ 154 w 160"/>
              <a:gd name="T79" fmla="*/ 145 h 160"/>
              <a:gd name="T80" fmla="*/ 153 w 160"/>
              <a:gd name="T81" fmla="*/ 14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 h="160">
                <a:moveTo>
                  <a:pt x="54" y="22"/>
                </a:moveTo>
                <a:cubicBezTo>
                  <a:pt x="36" y="22"/>
                  <a:pt x="22" y="36"/>
                  <a:pt x="22" y="54"/>
                </a:cubicBezTo>
                <a:cubicBezTo>
                  <a:pt x="22" y="56"/>
                  <a:pt x="23" y="57"/>
                  <a:pt x="25" y="57"/>
                </a:cubicBezTo>
                <a:cubicBezTo>
                  <a:pt x="27" y="57"/>
                  <a:pt x="28" y="56"/>
                  <a:pt x="28" y="54"/>
                </a:cubicBezTo>
                <a:cubicBezTo>
                  <a:pt x="28" y="40"/>
                  <a:pt x="40" y="28"/>
                  <a:pt x="54" y="28"/>
                </a:cubicBezTo>
                <a:cubicBezTo>
                  <a:pt x="55" y="28"/>
                  <a:pt x="57" y="27"/>
                  <a:pt x="57" y="25"/>
                </a:cubicBezTo>
                <a:cubicBezTo>
                  <a:pt x="57" y="23"/>
                  <a:pt x="55" y="22"/>
                  <a:pt x="54" y="22"/>
                </a:cubicBezTo>
                <a:close/>
                <a:moveTo>
                  <a:pt x="110" y="91"/>
                </a:moveTo>
                <a:cubicBezTo>
                  <a:pt x="109" y="90"/>
                  <a:pt x="107" y="90"/>
                  <a:pt x="106" y="91"/>
                </a:cubicBezTo>
                <a:cubicBezTo>
                  <a:pt x="101" y="97"/>
                  <a:pt x="101" y="97"/>
                  <a:pt x="101" y="97"/>
                </a:cubicBezTo>
                <a:cubicBezTo>
                  <a:pt x="94" y="90"/>
                  <a:pt x="94" y="90"/>
                  <a:pt x="94" y="90"/>
                </a:cubicBezTo>
                <a:cubicBezTo>
                  <a:pt x="103" y="80"/>
                  <a:pt x="108" y="68"/>
                  <a:pt x="108" y="54"/>
                </a:cubicBezTo>
                <a:cubicBezTo>
                  <a:pt x="108" y="24"/>
                  <a:pt x="84" y="0"/>
                  <a:pt x="54" y="0"/>
                </a:cubicBezTo>
                <a:cubicBezTo>
                  <a:pt x="24" y="0"/>
                  <a:pt x="0" y="24"/>
                  <a:pt x="0" y="54"/>
                </a:cubicBezTo>
                <a:cubicBezTo>
                  <a:pt x="0" y="84"/>
                  <a:pt x="24" y="108"/>
                  <a:pt x="54" y="108"/>
                </a:cubicBezTo>
                <a:cubicBezTo>
                  <a:pt x="68" y="108"/>
                  <a:pt x="80" y="102"/>
                  <a:pt x="90" y="94"/>
                </a:cubicBezTo>
                <a:cubicBezTo>
                  <a:pt x="97" y="101"/>
                  <a:pt x="97" y="101"/>
                  <a:pt x="97" y="101"/>
                </a:cubicBezTo>
                <a:cubicBezTo>
                  <a:pt x="91" y="106"/>
                  <a:pt x="91" y="106"/>
                  <a:pt x="91" y="106"/>
                </a:cubicBezTo>
                <a:cubicBezTo>
                  <a:pt x="91" y="107"/>
                  <a:pt x="91" y="107"/>
                  <a:pt x="91" y="108"/>
                </a:cubicBezTo>
                <a:cubicBezTo>
                  <a:pt x="91" y="109"/>
                  <a:pt x="91" y="110"/>
                  <a:pt x="91" y="110"/>
                </a:cubicBezTo>
                <a:cubicBezTo>
                  <a:pt x="138" y="157"/>
                  <a:pt x="138" y="157"/>
                  <a:pt x="138" y="157"/>
                </a:cubicBezTo>
                <a:cubicBezTo>
                  <a:pt x="140" y="159"/>
                  <a:pt x="142" y="160"/>
                  <a:pt x="145" y="160"/>
                </a:cubicBezTo>
                <a:cubicBezTo>
                  <a:pt x="148" y="160"/>
                  <a:pt x="150" y="159"/>
                  <a:pt x="152" y="157"/>
                </a:cubicBezTo>
                <a:cubicBezTo>
                  <a:pt x="157" y="152"/>
                  <a:pt x="157" y="152"/>
                  <a:pt x="157" y="152"/>
                </a:cubicBezTo>
                <a:cubicBezTo>
                  <a:pt x="159" y="150"/>
                  <a:pt x="160" y="148"/>
                  <a:pt x="160" y="145"/>
                </a:cubicBezTo>
                <a:cubicBezTo>
                  <a:pt x="160" y="142"/>
                  <a:pt x="159" y="140"/>
                  <a:pt x="157" y="138"/>
                </a:cubicBezTo>
                <a:lnTo>
                  <a:pt x="110" y="91"/>
                </a:lnTo>
                <a:close/>
                <a:moveTo>
                  <a:pt x="6" y="54"/>
                </a:moveTo>
                <a:cubicBezTo>
                  <a:pt x="6" y="27"/>
                  <a:pt x="27" y="6"/>
                  <a:pt x="54" y="6"/>
                </a:cubicBezTo>
                <a:cubicBezTo>
                  <a:pt x="80" y="6"/>
                  <a:pt x="102" y="27"/>
                  <a:pt x="102" y="54"/>
                </a:cubicBezTo>
                <a:cubicBezTo>
                  <a:pt x="102" y="80"/>
                  <a:pt x="80" y="102"/>
                  <a:pt x="54" y="102"/>
                </a:cubicBezTo>
                <a:cubicBezTo>
                  <a:pt x="27" y="102"/>
                  <a:pt x="6" y="80"/>
                  <a:pt x="6" y="54"/>
                </a:cubicBezTo>
                <a:close/>
                <a:moveTo>
                  <a:pt x="153" y="148"/>
                </a:moveTo>
                <a:cubicBezTo>
                  <a:pt x="148" y="153"/>
                  <a:pt x="148" y="153"/>
                  <a:pt x="148" y="153"/>
                </a:cubicBezTo>
                <a:cubicBezTo>
                  <a:pt x="147" y="154"/>
                  <a:pt x="146" y="154"/>
                  <a:pt x="145" y="154"/>
                </a:cubicBezTo>
                <a:cubicBezTo>
                  <a:pt x="144" y="154"/>
                  <a:pt x="143" y="154"/>
                  <a:pt x="142" y="153"/>
                </a:cubicBezTo>
                <a:cubicBezTo>
                  <a:pt x="98" y="108"/>
                  <a:pt x="98" y="108"/>
                  <a:pt x="98" y="108"/>
                </a:cubicBezTo>
                <a:cubicBezTo>
                  <a:pt x="108" y="98"/>
                  <a:pt x="108" y="98"/>
                  <a:pt x="108" y="98"/>
                </a:cubicBezTo>
                <a:cubicBezTo>
                  <a:pt x="153" y="142"/>
                  <a:pt x="153" y="142"/>
                  <a:pt x="153" y="142"/>
                </a:cubicBezTo>
                <a:cubicBezTo>
                  <a:pt x="154" y="143"/>
                  <a:pt x="154" y="144"/>
                  <a:pt x="154" y="145"/>
                </a:cubicBezTo>
                <a:cubicBezTo>
                  <a:pt x="154" y="146"/>
                  <a:pt x="154" y="147"/>
                  <a:pt x="153" y="148"/>
                </a:cubicBezTo>
                <a:close/>
              </a:path>
            </a:pathLst>
          </a:custGeom>
          <a:solidFill>
            <a:schemeClr val="bg1">
              <a:alpha val="25000"/>
            </a:schemeClr>
          </a:solidFill>
          <a:ln w="12700">
            <a:miter lim="400000"/>
          </a:ln>
          <a:effec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Butler Stencil Medium"/>
              <a:ea typeface="+mn-ea"/>
              <a:cs typeface="+mn-cs"/>
            </a:endParaRPr>
          </a:p>
        </p:txBody>
      </p:sp>
    </p:spTree>
    <p:custDataLst>
      <p:tags r:id="rId1"/>
    </p:custDataLst>
    <p:extLst>
      <p:ext uri="{BB962C8B-B14F-4D97-AF65-F5344CB8AC3E}">
        <p14:creationId xmlns:p14="http://schemas.microsoft.com/office/powerpoint/2010/main" val="148439991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7E2C1DD-E280-45DB-ABF3-1857A298E150}"/>
              </a:ext>
            </a:extLst>
          </p:cNvPr>
          <p:cNvSpPr/>
          <p:nvPr/>
        </p:nvSpPr>
        <p:spPr>
          <a:xfrm>
            <a:off x="0" y="0"/>
            <a:ext cx="5355771" cy="6858000"/>
          </a:xfrm>
          <a:prstGeom prst="rect">
            <a:avLst/>
          </a:prstGeom>
          <a:gradFill>
            <a:gsLst>
              <a:gs pos="0">
                <a:schemeClr val="accent3"/>
              </a:gs>
              <a:gs pos="100000">
                <a:schemeClr val="accent3">
                  <a:lumMod val="75000"/>
                </a:schemeClr>
              </a:gs>
            </a:gsLst>
            <a:lin ang="0" scaled="1"/>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22"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8C3BEAE9-392D-4809-8CFB-5A6F85D8BE9F}"/>
              </a:ext>
            </a:extLst>
          </p:cNvPr>
          <p:cNvSpPr>
            <a:spLocks noGrp="1"/>
          </p:cNvSpPr>
          <p:nvPr>
            <p:ph type="title" idx="4294967295"/>
          </p:nvPr>
        </p:nvSpPr>
        <p:spPr>
          <a:xfrm>
            <a:off x="5892800" y="1119188"/>
            <a:ext cx="5486400" cy="1700212"/>
          </a:xfrm>
        </p:spPr>
        <p:txBody>
          <a:bodyPr>
            <a:normAutofit fontScale="90000"/>
          </a:bodyPr>
          <a:lstStyle/>
          <a:p>
            <a:pPr lvl="0">
              <a:lnSpc>
                <a:spcPct val="110000"/>
              </a:lnSpc>
              <a:spcBef>
                <a:spcPts val="0"/>
              </a:spcBef>
              <a:spcAft>
                <a:spcPts val="100"/>
              </a:spcAft>
            </a:pPr>
            <a:r>
              <a:rPr lang="en-US" sz="3100" spc="50" dirty="0">
                <a:ea typeface="+mn-ea"/>
                <a:cs typeface="+mn-cs"/>
              </a:rPr>
              <a:t>#5:</a:t>
            </a:r>
            <a:br>
              <a:rPr lang="en-US" sz="3100" spc="50" dirty="0">
                <a:solidFill>
                  <a:schemeClr val="accent2"/>
                </a:solidFill>
                <a:ea typeface="+mn-ea"/>
                <a:cs typeface="+mn-cs"/>
              </a:rPr>
            </a:br>
            <a:r>
              <a:rPr lang="en-US" sz="4000" b="1" spc="50" dirty="0">
                <a:solidFill>
                  <a:schemeClr val="tx2"/>
                </a:solidFill>
                <a:latin typeface="Calibri" panose="020F0502020204030204"/>
                <a:ea typeface="+mn-ea"/>
                <a:cs typeface="+mn-cs"/>
              </a:rPr>
              <a:t>EDUCATION, TRAINING </a:t>
            </a:r>
            <a:br>
              <a:rPr lang="en-US" sz="4000" b="1" spc="50" dirty="0">
                <a:solidFill>
                  <a:schemeClr val="tx2"/>
                </a:solidFill>
                <a:latin typeface="Calibri" panose="020F0502020204030204"/>
                <a:ea typeface="+mn-ea"/>
                <a:cs typeface="+mn-cs"/>
              </a:rPr>
            </a:br>
            <a:r>
              <a:rPr lang="en-US" sz="4000" b="1" spc="50" dirty="0">
                <a:solidFill>
                  <a:schemeClr val="tx2"/>
                </a:solidFill>
                <a:latin typeface="Calibri" panose="020F0502020204030204"/>
                <a:ea typeface="+mn-ea"/>
                <a:cs typeface="+mn-cs"/>
              </a:rPr>
              <a:t>&amp; INFORMATION</a:t>
            </a:r>
            <a:endParaRPr lang="en-US" sz="6600" dirty="0">
              <a:solidFill>
                <a:schemeClr val="tx2"/>
              </a:solidFill>
            </a:endParaRPr>
          </a:p>
        </p:txBody>
      </p:sp>
      <p:cxnSp>
        <p:nvCxnSpPr>
          <p:cNvPr id="7" name="Straight Connector 6">
            <a:extLst>
              <a:ext uri="{FF2B5EF4-FFF2-40B4-BE49-F238E27FC236}">
                <a16:creationId xmlns:a16="http://schemas.microsoft.com/office/drawing/2014/main" id="{6B0F76C4-0CFB-4383-92C4-34477974E9D3}"/>
              </a:ext>
            </a:extLst>
          </p:cNvPr>
          <p:cNvCxnSpPr/>
          <p:nvPr/>
        </p:nvCxnSpPr>
        <p:spPr>
          <a:xfrm>
            <a:off x="5762171" y="3022600"/>
            <a:ext cx="516708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1BE6D64-884B-4925-A42E-E988D30E6BFB}"/>
              </a:ext>
            </a:extLst>
          </p:cNvPr>
          <p:cNvSpPr txBox="1"/>
          <p:nvPr/>
        </p:nvSpPr>
        <p:spPr>
          <a:xfrm>
            <a:off x="5892800" y="3225800"/>
            <a:ext cx="4789713" cy="244528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alibri" panose="020F0502020204030204"/>
                <a:ea typeface="+mn-ea"/>
                <a:cs typeface="+mn-cs"/>
              </a:rPr>
              <a:t>Credit unions provide education and training for members, elected representatives, and employees so they can contribute effectively to the cooperative. Credit unions place particular importance on educational opportunities for their volunteer directors, and financial education for their members.</a:t>
            </a:r>
          </a:p>
        </p:txBody>
      </p:sp>
      <p:sp>
        <p:nvSpPr>
          <p:cNvPr id="6" name="Freeform 16">
            <a:extLst>
              <a:ext uri="{FF2B5EF4-FFF2-40B4-BE49-F238E27FC236}">
                <a16:creationId xmlns:a16="http://schemas.microsoft.com/office/drawing/2014/main" id="{EB3932EF-3D25-4132-ADD9-CC954AC49907}"/>
              </a:ext>
            </a:extLst>
          </p:cNvPr>
          <p:cNvSpPr>
            <a:spLocks noChangeAspect="1" noEditPoints="1"/>
          </p:cNvSpPr>
          <p:nvPr/>
        </p:nvSpPr>
        <p:spPr bwMode="auto">
          <a:xfrm>
            <a:off x="134831" y="1515687"/>
            <a:ext cx="5021943" cy="3826626"/>
          </a:xfrm>
          <a:custGeom>
            <a:avLst/>
            <a:gdLst>
              <a:gd name="T0" fmla="*/ 4 w 340"/>
              <a:gd name="T1" fmla="*/ 17 h 257"/>
              <a:gd name="T2" fmla="*/ 4 w 340"/>
              <a:gd name="T3" fmla="*/ 240 h 257"/>
              <a:gd name="T4" fmla="*/ 323 w 340"/>
              <a:gd name="T5" fmla="*/ 13 h 257"/>
              <a:gd name="T6" fmla="*/ 311 w 340"/>
              <a:gd name="T7" fmla="*/ 257 h 257"/>
              <a:gd name="T8" fmla="*/ 162 w 340"/>
              <a:gd name="T9" fmla="*/ 257 h 257"/>
              <a:gd name="T10" fmla="*/ 17 w 340"/>
              <a:gd name="T11" fmla="*/ 245 h 257"/>
              <a:gd name="T12" fmla="*/ 29 w 340"/>
              <a:gd name="T13" fmla="*/ 0 h 257"/>
              <a:gd name="T14" fmla="*/ 178 w 340"/>
              <a:gd name="T15" fmla="*/ 0 h 257"/>
              <a:gd name="T16" fmla="*/ 166 w 340"/>
              <a:gd name="T17" fmla="*/ 245 h 257"/>
              <a:gd name="T18" fmla="*/ 166 w 340"/>
              <a:gd name="T19" fmla="*/ 23 h 257"/>
              <a:gd name="T20" fmla="*/ 29 w 340"/>
              <a:gd name="T21" fmla="*/ 9 h 257"/>
              <a:gd name="T22" fmla="*/ 29 w 340"/>
              <a:gd name="T23" fmla="*/ 249 h 257"/>
              <a:gd name="T24" fmla="*/ 149 w 340"/>
              <a:gd name="T25" fmla="*/ 46 h 257"/>
              <a:gd name="T26" fmla="*/ 41 w 340"/>
              <a:gd name="T27" fmla="*/ 46 h 257"/>
              <a:gd name="T28" fmla="*/ 149 w 340"/>
              <a:gd name="T29" fmla="*/ 46 h 257"/>
              <a:gd name="T30" fmla="*/ 46 w 340"/>
              <a:gd name="T31" fmla="*/ 83 h 257"/>
              <a:gd name="T32" fmla="*/ 145 w 340"/>
              <a:gd name="T33" fmla="*/ 75 h 257"/>
              <a:gd name="T34" fmla="*/ 145 w 340"/>
              <a:gd name="T35" fmla="*/ 116 h 257"/>
              <a:gd name="T36" fmla="*/ 46 w 340"/>
              <a:gd name="T37" fmla="*/ 108 h 257"/>
              <a:gd name="T38" fmla="*/ 149 w 340"/>
              <a:gd name="T39" fmla="*/ 145 h 257"/>
              <a:gd name="T40" fmla="*/ 41 w 340"/>
              <a:gd name="T41" fmla="*/ 145 h 257"/>
              <a:gd name="T42" fmla="*/ 149 w 340"/>
              <a:gd name="T43" fmla="*/ 145 h 257"/>
              <a:gd name="T44" fmla="*/ 46 w 340"/>
              <a:gd name="T45" fmla="*/ 182 h 257"/>
              <a:gd name="T46" fmla="*/ 145 w 340"/>
              <a:gd name="T47" fmla="*/ 174 h 257"/>
              <a:gd name="T48" fmla="*/ 145 w 340"/>
              <a:gd name="T49" fmla="*/ 216 h 257"/>
              <a:gd name="T50" fmla="*/ 46 w 340"/>
              <a:gd name="T51" fmla="*/ 207 h 257"/>
              <a:gd name="T52" fmla="*/ 315 w 340"/>
              <a:gd name="T53" fmla="*/ 13 h 257"/>
              <a:gd name="T54" fmla="*/ 174 w 340"/>
              <a:gd name="T55" fmla="*/ 13 h 257"/>
              <a:gd name="T56" fmla="*/ 174 w 340"/>
              <a:gd name="T57" fmla="*/ 244 h 257"/>
              <a:gd name="T58" fmla="*/ 311 w 340"/>
              <a:gd name="T59" fmla="*/ 249 h 257"/>
              <a:gd name="T60" fmla="*/ 298 w 340"/>
              <a:gd name="T61" fmla="*/ 46 h 257"/>
              <a:gd name="T62" fmla="*/ 191 w 340"/>
              <a:gd name="T63" fmla="*/ 46 h 257"/>
              <a:gd name="T64" fmla="*/ 298 w 340"/>
              <a:gd name="T65" fmla="*/ 46 h 257"/>
              <a:gd name="T66" fmla="*/ 195 w 340"/>
              <a:gd name="T67" fmla="*/ 83 h 257"/>
              <a:gd name="T68" fmla="*/ 294 w 340"/>
              <a:gd name="T69" fmla="*/ 75 h 257"/>
              <a:gd name="T70" fmla="*/ 294 w 340"/>
              <a:gd name="T71" fmla="*/ 116 h 257"/>
              <a:gd name="T72" fmla="*/ 195 w 340"/>
              <a:gd name="T73" fmla="*/ 108 h 257"/>
              <a:gd name="T74" fmla="*/ 298 w 340"/>
              <a:gd name="T75" fmla="*/ 145 h 257"/>
              <a:gd name="T76" fmla="*/ 191 w 340"/>
              <a:gd name="T77" fmla="*/ 145 h 257"/>
              <a:gd name="T78" fmla="*/ 298 w 340"/>
              <a:gd name="T79" fmla="*/ 145 h 257"/>
              <a:gd name="T80" fmla="*/ 195 w 340"/>
              <a:gd name="T81" fmla="*/ 182 h 257"/>
              <a:gd name="T82" fmla="*/ 294 w 340"/>
              <a:gd name="T83" fmla="*/ 174 h 257"/>
              <a:gd name="T84" fmla="*/ 294 w 340"/>
              <a:gd name="T85" fmla="*/ 216 h 257"/>
              <a:gd name="T86" fmla="*/ 195 w 340"/>
              <a:gd name="T87" fmla="*/ 207 h 257"/>
              <a:gd name="T88" fmla="*/ 340 w 340"/>
              <a:gd name="T89" fmla="*/ 21 h 257"/>
              <a:gd name="T90" fmla="*/ 331 w 340"/>
              <a:gd name="T91" fmla="*/ 236 h 257"/>
              <a:gd name="T92" fmla="*/ 340 w 340"/>
              <a:gd name="T93" fmla="*/ 21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257">
                <a:moveTo>
                  <a:pt x="0" y="236"/>
                </a:moveTo>
                <a:cubicBezTo>
                  <a:pt x="0" y="21"/>
                  <a:pt x="0" y="21"/>
                  <a:pt x="0" y="21"/>
                </a:cubicBezTo>
                <a:cubicBezTo>
                  <a:pt x="0" y="18"/>
                  <a:pt x="1" y="17"/>
                  <a:pt x="4" y="17"/>
                </a:cubicBezTo>
                <a:cubicBezTo>
                  <a:pt x="7" y="17"/>
                  <a:pt x="8" y="18"/>
                  <a:pt x="8" y="21"/>
                </a:cubicBezTo>
                <a:cubicBezTo>
                  <a:pt x="8" y="236"/>
                  <a:pt x="8" y="236"/>
                  <a:pt x="8" y="236"/>
                </a:cubicBezTo>
                <a:cubicBezTo>
                  <a:pt x="8" y="239"/>
                  <a:pt x="7" y="240"/>
                  <a:pt x="4" y="240"/>
                </a:cubicBezTo>
                <a:cubicBezTo>
                  <a:pt x="1" y="240"/>
                  <a:pt x="0" y="239"/>
                  <a:pt x="0" y="236"/>
                </a:cubicBezTo>
                <a:close/>
                <a:moveTo>
                  <a:pt x="319" y="4"/>
                </a:moveTo>
                <a:cubicBezTo>
                  <a:pt x="322" y="6"/>
                  <a:pt x="323" y="9"/>
                  <a:pt x="323" y="13"/>
                </a:cubicBezTo>
                <a:cubicBezTo>
                  <a:pt x="323" y="245"/>
                  <a:pt x="323" y="245"/>
                  <a:pt x="323" y="245"/>
                </a:cubicBezTo>
                <a:cubicBezTo>
                  <a:pt x="323" y="248"/>
                  <a:pt x="322" y="251"/>
                  <a:pt x="319" y="253"/>
                </a:cubicBezTo>
                <a:cubicBezTo>
                  <a:pt x="317" y="256"/>
                  <a:pt x="314" y="257"/>
                  <a:pt x="311" y="257"/>
                </a:cubicBezTo>
                <a:cubicBezTo>
                  <a:pt x="178" y="257"/>
                  <a:pt x="178" y="257"/>
                  <a:pt x="178" y="257"/>
                </a:cubicBezTo>
                <a:cubicBezTo>
                  <a:pt x="175" y="257"/>
                  <a:pt x="172" y="256"/>
                  <a:pt x="170" y="254"/>
                </a:cubicBezTo>
                <a:cubicBezTo>
                  <a:pt x="167" y="256"/>
                  <a:pt x="165" y="257"/>
                  <a:pt x="162" y="257"/>
                </a:cubicBezTo>
                <a:cubicBezTo>
                  <a:pt x="29" y="257"/>
                  <a:pt x="29" y="257"/>
                  <a:pt x="29" y="257"/>
                </a:cubicBezTo>
                <a:cubicBezTo>
                  <a:pt x="26" y="257"/>
                  <a:pt x="23" y="256"/>
                  <a:pt x="20" y="253"/>
                </a:cubicBezTo>
                <a:cubicBezTo>
                  <a:pt x="18" y="251"/>
                  <a:pt x="17" y="248"/>
                  <a:pt x="17" y="245"/>
                </a:cubicBezTo>
                <a:cubicBezTo>
                  <a:pt x="17" y="13"/>
                  <a:pt x="17" y="13"/>
                  <a:pt x="17" y="13"/>
                </a:cubicBezTo>
                <a:cubicBezTo>
                  <a:pt x="17" y="9"/>
                  <a:pt x="18" y="6"/>
                  <a:pt x="20" y="4"/>
                </a:cubicBezTo>
                <a:cubicBezTo>
                  <a:pt x="23" y="1"/>
                  <a:pt x="26" y="0"/>
                  <a:pt x="29" y="0"/>
                </a:cubicBezTo>
                <a:cubicBezTo>
                  <a:pt x="162" y="0"/>
                  <a:pt x="162" y="0"/>
                  <a:pt x="162" y="0"/>
                </a:cubicBezTo>
                <a:cubicBezTo>
                  <a:pt x="165" y="0"/>
                  <a:pt x="167" y="1"/>
                  <a:pt x="170" y="3"/>
                </a:cubicBezTo>
                <a:cubicBezTo>
                  <a:pt x="172" y="1"/>
                  <a:pt x="175" y="0"/>
                  <a:pt x="178" y="0"/>
                </a:cubicBezTo>
                <a:cubicBezTo>
                  <a:pt x="311" y="0"/>
                  <a:pt x="311" y="0"/>
                  <a:pt x="311" y="0"/>
                </a:cubicBezTo>
                <a:cubicBezTo>
                  <a:pt x="314" y="0"/>
                  <a:pt x="317" y="1"/>
                  <a:pt x="319" y="4"/>
                </a:cubicBezTo>
                <a:close/>
                <a:moveTo>
                  <a:pt x="166" y="245"/>
                </a:moveTo>
                <a:cubicBezTo>
                  <a:pt x="166" y="244"/>
                  <a:pt x="166" y="244"/>
                  <a:pt x="166" y="244"/>
                </a:cubicBezTo>
                <a:cubicBezTo>
                  <a:pt x="166" y="237"/>
                  <a:pt x="166" y="237"/>
                  <a:pt x="166" y="237"/>
                </a:cubicBezTo>
                <a:cubicBezTo>
                  <a:pt x="166" y="23"/>
                  <a:pt x="166" y="23"/>
                  <a:pt x="166" y="23"/>
                </a:cubicBezTo>
                <a:cubicBezTo>
                  <a:pt x="166" y="13"/>
                  <a:pt x="166" y="13"/>
                  <a:pt x="166" y="13"/>
                </a:cubicBezTo>
                <a:cubicBezTo>
                  <a:pt x="166" y="10"/>
                  <a:pt x="164" y="9"/>
                  <a:pt x="162" y="9"/>
                </a:cubicBezTo>
                <a:cubicBezTo>
                  <a:pt x="29" y="9"/>
                  <a:pt x="29" y="9"/>
                  <a:pt x="29" y="9"/>
                </a:cubicBezTo>
                <a:cubicBezTo>
                  <a:pt x="26" y="9"/>
                  <a:pt x="25" y="10"/>
                  <a:pt x="25" y="13"/>
                </a:cubicBezTo>
                <a:cubicBezTo>
                  <a:pt x="25" y="245"/>
                  <a:pt x="25" y="245"/>
                  <a:pt x="25" y="245"/>
                </a:cubicBezTo>
                <a:cubicBezTo>
                  <a:pt x="25" y="247"/>
                  <a:pt x="26" y="249"/>
                  <a:pt x="29" y="249"/>
                </a:cubicBezTo>
                <a:cubicBezTo>
                  <a:pt x="162" y="249"/>
                  <a:pt x="162" y="249"/>
                  <a:pt x="162" y="249"/>
                </a:cubicBezTo>
                <a:cubicBezTo>
                  <a:pt x="164" y="249"/>
                  <a:pt x="166" y="247"/>
                  <a:pt x="166" y="245"/>
                </a:cubicBezTo>
                <a:close/>
                <a:moveTo>
                  <a:pt x="149" y="46"/>
                </a:moveTo>
                <a:cubicBezTo>
                  <a:pt x="149" y="49"/>
                  <a:pt x="148" y="50"/>
                  <a:pt x="145" y="50"/>
                </a:cubicBezTo>
                <a:cubicBezTo>
                  <a:pt x="46" y="50"/>
                  <a:pt x="46" y="50"/>
                  <a:pt x="46" y="50"/>
                </a:cubicBezTo>
                <a:cubicBezTo>
                  <a:pt x="43" y="50"/>
                  <a:pt x="41" y="49"/>
                  <a:pt x="41" y="46"/>
                </a:cubicBezTo>
                <a:cubicBezTo>
                  <a:pt x="41" y="43"/>
                  <a:pt x="43" y="42"/>
                  <a:pt x="46" y="42"/>
                </a:cubicBezTo>
                <a:cubicBezTo>
                  <a:pt x="145" y="42"/>
                  <a:pt x="145" y="42"/>
                  <a:pt x="145" y="42"/>
                </a:cubicBezTo>
                <a:cubicBezTo>
                  <a:pt x="148" y="42"/>
                  <a:pt x="149" y="43"/>
                  <a:pt x="149" y="46"/>
                </a:cubicBezTo>
                <a:close/>
                <a:moveTo>
                  <a:pt x="149" y="79"/>
                </a:moveTo>
                <a:cubicBezTo>
                  <a:pt x="149" y="82"/>
                  <a:pt x="148" y="83"/>
                  <a:pt x="145" y="83"/>
                </a:cubicBezTo>
                <a:cubicBezTo>
                  <a:pt x="46" y="83"/>
                  <a:pt x="46" y="83"/>
                  <a:pt x="46" y="83"/>
                </a:cubicBezTo>
                <a:cubicBezTo>
                  <a:pt x="43" y="83"/>
                  <a:pt x="41" y="82"/>
                  <a:pt x="41" y="79"/>
                </a:cubicBezTo>
                <a:cubicBezTo>
                  <a:pt x="41" y="76"/>
                  <a:pt x="43" y="75"/>
                  <a:pt x="46" y="75"/>
                </a:cubicBezTo>
                <a:cubicBezTo>
                  <a:pt x="145" y="75"/>
                  <a:pt x="145" y="75"/>
                  <a:pt x="145" y="75"/>
                </a:cubicBezTo>
                <a:cubicBezTo>
                  <a:pt x="148" y="75"/>
                  <a:pt x="149" y="76"/>
                  <a:pt x="149" y="79"/>
                </a:cubicBezTo>
                <a:close/>
                <a:moveTo>
                  <a:pt x="149" y="112"/>
                </a:moveTo>
                <a:cubicBezTo>
                  <a:pt x="149" y="115"/>
                  <a:pt x="148" y="116"/>
                  <a:pt x="145" y="116"/>
                </a:cubicBezTo>
                <a:cubicBezTo>
                  <a:pt x="46" y="116"/>
                  <a:pt x="46" y="116"/>
                  <a:pt x="46" y="116"/>
                </a:cubicBezTo>
                <a:cubicBezTo>
                  <a:pt x="43" y="116"/>
                  <a:pt x="41" y="115"/>
                  <a:pt x="41" y="112"/>
                </a:cubicBezTo>
                <a:cubicBezTo>
                  <a:pt x="41" y="109"/>
                  <a:pt x="43" y="108"/>
                  <a:pt x="46" y="108"/>
                </a:cubicBezTo>
                <a:cubicBezTo>
                  <a:pt x="145" y="108"/>
                  <a:pt x="145" y="108"/>
                  <a:pt x="145" y="108"/>
                </a:cubicBezTo>
                <a:cubicBezTo>
                  <a:pt x="148" y="108"/>
                  <a:pt x="149" y="109"/>
                  <a:pt x="149" y="112"/>
                </a:cubicBezTo>
                <a:close/>
                <a:moveTo>
                  <a:pt x="149" y="145"/>
                </a:moveTo>
                <a:cubicBezTo>
                  <a:pt x="149" y="148"/>
                  <a:pt x="148" y="149"/>
                  <a:pt x="145" y="149"/>
                </a:cubicBezTo>
                <a:cubicBezTo>
                  <a:pt x="46" y="149"/>
                  <a:pt x="46" y="149"/>
                  <a:pt x="46" y="149"/>
                </a:cubicBezTo>
                <a:cubicBezTo>
                  <a:pt x="43" y="149"/>
                  <a:pt x="41" y="148"/>
                  <a:pt x="41" y="145"/>
                </a:cubicBezTo>
                <a:cubicBezTo>
                  <a:pt x="41" y="142"/>
                  <a:pt x="43" y="141"/>
                  <a:pt x="46" y="141"/>
                </a:cubicBezTo>
                <a:cubicBezTo>
                  <a:pt x="145" y="141"/>
                  <a:pt x="145" y="141"/>
                  <a:pt x="145" y="141"/>
                </a:cubicBezTo>
                <a:cubicBezTo>
                  <a:pt x="148" y="141"/>
                  <a:pt x="149" y="142"/>
                  <a:pt x="149" y="145"/>
                </a:cubicBezTo>
                <a:close/>
                <a:moveTo>
                  <a:pt x="149" y="178"/>
                </a:moveTo>
                <a:cubicBezTo>
                  <a:pt x="149" y="181"/>
                  <a:pt x="148" y="182"/>
                  <a:pt x="145" y="182"/>
                </a:cubicBezTo>
                <a:cubicBezTo>
                  <a:pt x="46" y="182"/>
                  <a:pt x="46" y="182"/>
                  <a:pt x="46" y="182"/>
                </a:cubicBezTo>
                <a:cubicBezTo>
                  <a:pt x="43" y="182"/>
                  <a:pt x="41" y="181"/>
                  <a:pt x="41" y="178"/>
                </a:cubicBezTo>
                <a:cubicBezTo>
                  <a:pt x="41" y="176"/>
                  <a:pt x="43" y="174"/>
                  <a:pt x="46" y="174"/>
                </a:cubicBezTo>
                <a:cubicBezTo>
                  <a:pt x="145" y="174"/>
                  <a:pt x="145" y="174"/>
                  <a:pt x="145" y="174"/>
                </a:cubicBezTo>
                <a:cubicBezTo>
                  <a:pt x="148" y="174"/>
                  <a:pt x="149" y="176"/>
                  <a:pt x="149" y="178"/>
                </a:cubicBezTo>
                <a:close/>
                <a:moveTo>
                  <a:pt x="149" y="211"/>
                </a:moveTo>
                <a:cubicBezTo>
                  <a:pt x="149" y="214"/>
                  <a:pt x="148" y="216"/>
                  <a:pt x="145" y="216"/>
                </a:cubicBezTo>
                <a:cubicBezTo>
                  <a:pt x="46" y="216"/>
                  <a:pt x="46" y="216"/>
                  <a:pt x="46" y="216"/>
                </a:cubicBezTo>
                <a:cubicBezTo>
                  <a:pt x="43" y="216"/>
                  <a:pt x="41" y="214"/>
                  <a:pt x="41" y="211"/>
                </a:cubicBezTo>
                <a:cubicBezTo>
                  <a:pt x="41" y="209"/>
                  <a:pt x="43" y="207"/>
                  <a:pt x="46" y="207"/>
                </a:cubicBezTo>
                <a:cubicBezTo>
                  <a:pt x="145" y="207"/>
                  <a:pt x="145" y="207"/>
                  <a:pt x="145" y="207"/>
                </a:cubicBezTo>
                <a:cubicBezTo>
                  <a:pt x="148" y="207"/>
                  <a:pt x="149" y="209"/>
                  <a:pt x="149" y="211"/>
                </a:cubicBezTo>
                <a:close/>
                <a:moveTo>
                  <a:pt x="315" y="13"/>
                </a:moveTo>
                <a:cubicBezTo>
                  <a:pt x="315" y="10"/>
                  <a:pt x="313" y="9"/>
                  <a:pt x="311" y="9"/>
                </a:cubicBezTo>
                <a:cubicBezTo>
                  <a:pt x="178" y="9"/>
                  <a:pt x="178" y="9"/>
                  <a:pt x="178" y="9"/>
                </a:cubicBezTo>
                <a:cubicBezTo>
                  <a:pt x="175" y="9"/>
                  <a:pt x="174" y="10"/>
                  <a:pt x="174" y="13"/>
                </a:cubicBezTo>
                <a:cubicBezTo>
                  <a:pt x="174" y="23"/>
                  <a:pt x="174" y="23"/>
                  <a:pt x="174" y="23"/>
                </a:cubicBezTo>
                <a:cubicBezTo>
                  <a:pt x="174" y="237"/>
                  <a:pt x="174" y="237"/>
                  <a:pt x="174" y="237"/>
                </a:cubicBezTo>
                <a:cubicBezTo>
                  <a:pt x="174" y="244"/>
                  <a:pt x="174" y="244"/>
                  <a:pt x="174" y="244"/>
                </a:cubicBezTo>
                <a:cubicBezTo>
                  <a:pt x="174" y="245"/>
                  <a:pt x="174" y="245"/>
                  <a:pt x="174" y="245"/>
                </a:cubicBezTo>
                <a:cubicBezTo>
                  <a:pt x="174" y="247"/>
                  <a:pt x="175" y="249"/>
                  <a:pt x="178" y="249"/>
                </a:cubicBezTo>
                <a:cubicBezTo>
                  <a:pt x="311" y="249"/>
                  <a:pt x="311" y="249"/>
                  <a:pt x="311" y="249"/>
                </a:cubicBezTo>
                <a:cubicBezTo>
                  <a:pt x="313" y="249"/>
                  <a:pt x="315" y="247"/>
                  <a:pt x="315" y="245"/>
                </a:cubicBezTo>
                <a:lnTo>
                  <a:pt x="315" y="13"/>
                </a:lnTo>
                <a:close/>
                <a:moveTo>
                  <a:pt x="298" y="46"/>
                </a:moveTo>
                <a:cubicBezTo>
                  <a:pt x="298" y="49"/>
                  <a:pt x="297" y="50"/>
                  <a:pt x="294" y="50"/>
                </a:cubicBezTo>
                <a:cubicBezTo>
                  <a:pt x="195" y="50"/>
                  <a:pt x="195" y="50"/>
                  <a:pt x="195" y="50"/>
                </a:cubicBezTo>
                <a:cubicBezTo>
                  <a:pt x="192" y="50"/>
                  <a:pt x="191" y="49"/>
                  <a:pt x="191" y="46"/>
                </a:cubicBezTo>
                <a:cubicBezTo>
                  <a:pt x="191" y="43"/>
                  <a:pt x="192" y="42"/>
                  <a:pt x="195" y="42"/>
                </a:cubicBezTo>
                <a:cubicBezTo>
                  <a:pt x="294" y="42"/>
                  <a:pt x="294" y="42"/>
                  <a:pt x="294" y="42"/>
                </a:cubicBezTo>
                <a:cubicBezTo>
                  <a:pt x="297" y="42"/>
                  <a:pt x="298" y="43"/>
                  <a:pt x="298" y="46"/>
                </a:cubicBezTo>
                <a:close/>
                <a:moveTo>
                  <a:pt x="298" y="79"/>
                </a:moveTo>
                <a:cubicBezTo>
                  <a:pt x="298" y="82"/>
                  <a:pt x="297" y="83"/>
                  <a:pt x="294" y="83"/>
                </a:cubicBezTo>
                <a:cubicBezTo>
                  <a:pt x="195" y="83"/>
                  <a:pt x="195" y="83"/>
                  <a:pt x="195" y="83"/>
                </a:cubicBezTo>
                <a:cubicBezTo>
                  <a:pt x="192" y="83"/>
                  <a:pt x="191" y="82"/>
                  <a:pt x="191" y="79"/>
                </a:cubicBezTo>
                <a:cubicBezTo>
                  <a:pt x="191" y="76"/>
                  <a:pt x="192" y="75"/>
                  <a:pt x="195" y="75"/>
                </a:cubicBezTo>
                <a:cubicBezTo>
                  <a:pt x="294" y="75"/>
                  <a:pt x="294" y="75"/>
                  <a:pt x="294" y="75"/>
                </a:cubicBezTo>
                <a:cubicBezTo>
                  <a:pt x="297" y="75"/>
                  <a:pt x="298" y="76"/>
                  <a:pt x="298" y="79"/>
                </a:cubicBezTo>
                <a:close/>
                <a:moveTo>
                  <a:pt x="298" y="112"/>
                </a:moveTo>
                <a:cubicBezTo>
                  <a:pt x="298" y="115"/>
                  <a:pt x="297" y="116"/>
                  <a:pt x="294" y="116"/>
                </a:cubicBezTo>
                <a:cubicBezTo>
                  <a:pt x="195" y="116"/>
                  <a:pt x="195" y="116"/>
                  <a:pt x="195" y="116"/>
                </a:cubicBezTo>
                <a:cubicBezTo>
                  <a:pt x="192" y="116"/>
                  <a:pt x="191" y="115"/>
                  <a:pt x="191" y="112"/>
                </a:cubicBezTo>
                <a:cubicBezTo>
                  <a:pt x="191" y="109"/>
                  <a:pt x="192" y="108"/>
                  <a:pt x="195" y="108"/>
                </a:cubicBezTo>
                <a:cubicBezTo>
                  <a:pt x="294" y="108"/>
                  <a:pt x="294" y="108"/>
                  <a:pt x="294" y="108"/>
                </a:cubicBezTo>
                <a:cubicBezTo>
                  <a:pt x="297" y="108"/>
                  <a:pt x="298" y="109"/>
                  <a:pt x="298" y="112"/>
                </a:cubicBezTo>
                <a:close/>
                <a:moveTo>
                  <a:pt x="298" y="145"/>
                </a:moveTo>
                <a:cubicBezTo>
                  <a:pt x="298" y="148"/>
                  <a:pt x="297" y="149"/>
                  <a:pt x="294" y="149"/>
                </a:cubicBezTo>
                <a:cubicBezTo>
                  <a:pt x="195" y="149"/>
                  <a:pt x="195" y="149"/>
                  <a:pt x="195" y="149"/>
                </a:cubicBezTo>
                <a:cubicBezTo>
                  <a:pt x="192" y="149"/>
                  <a:pt x="191" y="148"/>
                  <a:pt x="191" y="145"/>
                </a:cubicBezTo>
                <a:cubicBezTo>
                  <a:pt x="191" y="142"/>
                  <a:pt x="192" y="141"/>
                  <a:pt x="195" y="141"/>
                </a:cubicBezTo>
                <a:cubicBezTo>
                  <a:pt x="294" y="141"/>
                  <a:pt x="294" y="141"/>
                  <a:pt x="294" y="141"/>
                </a:cubicBezTo>
                <a:cubicBezTo>
                  <a:pt x="297" y="141"/>
                  <a:pt x="298" y="142"/>
                  <a:pt x="298" y="145"/>
                </a:cubicBezTo>
                <a:close/>
                <a:moveTo>
                  <a:pt x="298" y="178"/>
                </a:moveTo>
                <a:cubicBezTo>
                  <a:pt x="298" y="181"/>
                  <a:pt x="297" y="182"/>
                  <a:pt x="294" y="182"/>
                </a:cubicBezTo>
                <a:cubicBezTo>
                  <a:pt x="195" y="182"/>
                  <a:pt x="195" y="182"/>
                  <a:pt x="195" y="182"/>
                </a:cubicBezTo>
                <a:cubicBezTo>
                  <a:pt x="192" y="182"/>
                  <a:pt x="191" y="181"/>
                  <a:pt x="191" y="178"/>
                </a:cubicBezTo>
                <a:cubicBezTo>
                  <a:pt x="191" y="176"/>
                  <a:pt x="192" y="174"/>
                  <a:pt x="195" y="174"/>
                </a:cubicBezTo>
                <a:cubicBezTo>
                  <a:pt x="294" y="174"/>
                  <a:pt x="294" y="174"/>
                  <a:pt x="294" y="174"/>
                </a:cubicBezTo>
                <a:cubicBezTo>
                  <a:pt x="297" y="174"/>
                  <a:pt x="298" y="176"/>
                  <a:pt x="298" y="178"/>
                </a:cubicBezTo>
                <a:close/>
                <a:moveTo>
                  <a:pt x="298" y="211"/>
                </a:moveTo>
                <a:cubicBezTo>
                  <a:pt x="298" y="214"/>
                  <a:pt x="297" y="216"/>
                  <a:pt x="294" y="216"/>
                </a:cubicBezTo>
                <a:cubicBezTo>
                  <a:pt x="195" y="216"/>
                  <a:pt x="195" y="216"/>
                  <a:pt x="195" y="216"/>
                </a:cubicBezTo>
                <a:cubicBezTo>
                  <a:pt x="192" y="216"/>
                  <a:pt x="191" y="214"/>
                  <a:pt x="191" y="211"/>
                </a:cubicBezTo>
                <a:cubicBezTo>
                  <a:pt x="191" y="209"/>
                  <a:pt x="192" y="207"/>
                  <a:pt x="195" y="207"/>
                </a:cubicBezTo>
                <a:cubicBezTo>
                  <a:pt x="294" y="207"/>
                  <a:pt x="294" y="207"/>
                  <a:pt x="294" y="207"/>
                </a:cubicBezTo>
                <a:cubicBezTo>
                  <a:pt x="297" y="207"/>
                  <a:pt x="298" y="209"/>
                  <a:pt x="298" y="211"/>
                </a:cubicBezTo>
                <a:close/>
                <a:moveTo>
                  <a:pt x="340" y="21"/>
                </a:moveTo>
                <a:cubicBezTo>
                  <a:pt x="340" y="236"/>
                  <a:pt x="340" y="236"/>
                  <a:pt x="340" y="236"/>
                </a:cubicBezTo>
                <a:cubicBezTo>
                  <a:pt x="340" y="239"/>
                  <a:pt x="338" y="240"/>
                  <a:pt x="335" y="240"/>
                </a:cubicBezTo>
                <a:cubicBezTo>
                  <a:pt x="333" y="240"/>
                  <a:pt x="331" y="239"/>
                  <a:pt x="331" y="236"/>
                </a:cubicBezTo>
                <a:cubicBezTo>
                  <a:pt x="331" y="21"/>
                  <a:pt x="331" y="21"/>
                  <a:pt x="331" y="21"/>
                </a:cubicBezTo>
                <a:cubicBezTo>
                  <a:pt x="331" y="18"/>
                  <a:pt x="333" y="17"/>
                  <a:pt x="335" y="17"/>
                </a:cubicBezTo>
                <a:cubicBezTo>
                  <a:pt x="338" y="17"/>
                  <a:pt x="340" y="18"/>
                  <a:pt x="340" y="21"/>
                </a:cubicBezTo>
                <a:close/>
              </a:path>
            </a:pathLst>
          </a:custGeom>
          <a:solidFill>
            <a:schemeClr val="bg1">
              <a:alpha val="25000"/>
            </a:schemeClr>
          </a:solidFill>
          <a:ln w="12700">
            <a:miter lim="400000"/>
          </a:ln>
          <a:effec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FFFFFF"/>
              </a:solidFill>
              <a:effectLst/>
              <a:uLnTx/>
              <a:uFillTx/>
              <a:latin typeface="Butler Stencil Medium"/>
              <a:ea typeface="+mn-ea"/>
              <a:cs typeface="+mn-cs"/>
            </a:endParaRPr>
          </a:p>
        </p:txBody>
      </p:sp>
    </p:spTree>
    <p:custDataLst>
      <p:tags r:id="rId1"/>
    </p:custDataLst>
    <p:extLst>
      <p:ext uri="{BB962C8B-B14F-4D97-AF65-F5344CB8AC3E}">
        <p14:creationId xmlns:p14="http://schemas.microsoft.com/office/powerpoint/2010/main" val="215814281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7E2C1DD-E280-45DB-ABF3-1857A298E150}"/>
              </a:ext>
            </a:extLst>
          </p:cNvPr>
          <p:cNvSpPr/>
          <p:nvPr/>
        </p:nvSpPr>
        <p:spPr>
          <a:xfrm>
            <a:off x="0" y="0"/>
            <a:ext cx="5355771" cy="6858000"/>
          </a:xfrm>
          <a:prstGeom prst="rect">
            <a:avLst/>
          </a:prstGeom>
          <a:gradFill>
            <a:gsLst>
              <a:gs pos="0">
                <a:schemeClr val="bg2"/>
              </a:gs>
              <a:gs pos="100000">
                <a:schemeClr val="bg2">
                  <a:lumMod val="75000"/>
                </a:schemeClr>
              </a:gs>
            </a:gsLst>
            <a:lin ang="0" scaled="1"/>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22"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8C3BEAE9-392D-4809-8CFB-5A6F85D8BE9F}"/>
              </a:ext>
            </a:extLst>
          </p:cNvPr>
          <p:cNvSpPr>
            <a:spLocks noGrp="1"/>
          </p:cNvSpPr>
          <p:nvPr>
            <p:ph type="title" idx="4294967295"/>
          </p:nvPr>
        </p:nvSpPr>
        <p:spPr>
          <a:xfrm>
            <a:off x="5892800" y="1119188"/>
            <a:ext cx="5486400" cy="1700212"/>
          </a:xfrm>
        </p:spPr>
        <p:txBody>
          <a:bodyPr>
            <a:normAutofit fontScale="90000"/>
          </a:bodyPr>
          <a:lstStyle/>
          <a:p>
            <a:pPr lvl="0">
              <a:lnSpc>
                <a:spcPct val="110000"/>
              </a:lnSpc>
              <a:spcBef>
                <a:spcPts val="0"/>
              </a:spcBef>
              <a:spcAft>
                <a:spcPts val="100"/>
              </a:spcAft>
            </a:pPr>
            <a:r>
              <a:rPr lang="en-US" sz="3100" spc="50" dirty="0">
                <a:ea typeface="+mn-ea"/>
                <a:cs typeface="+mn-cs"/>
              </a:rPr>
              <a:t>#6:</a:t>
            </a:r>
            <a:br>
              <a:rPr lang="en-US" sz="3100" spc="50" dirty="0">
                <a:solidFill>
                  <a:schemeClr val="accent2"/>
                </a:solidFill>
                <a:ea typeface="+mn-ea"/>
                <a:cs typeface="+mn-cs"/>
              </a:rPr>
            </a:br>
            <a:r>
              <a:rPr lang="en-US" sz="4000" b="1" spc="50" dirty="0">
                <a:solidFill>
                  <a:schemeClr val="tx2"/>
                </a:solidFill>
                <a:latin typeface="Calibri" panose="020F0502020204030204"/>
                <a:ea typeface="+mn-ea"/>
                <a:cs typeface="+mn-cs"/>
              </a:rPr>
              <a:t>COOPERATION AMONG COOPERATIVES</a:t>
            </a:r>
            <a:endParaRPr lang="en-US" sz="6600" dirty="0">
              <a:solidFill>
                <a:schemeClr val="tx2"/>
              </a:solidFill>
            </a:endParaRPr>
          </a:p>
        </p:txBody>
      </p:sp>
      <p:cxnSp>
        <p:nvCxnSpPr>
          <p:cNvPr id="7" name="Straight Connector 6">
            <a:extLst>
              <a:ext uri="{FF2B5EF4-FFF2-40B4-BE49-F238E27FC236}">
                <a16:creationId xmlns:a16="http://schemas.microsoft.com/office/drawing/2014/main" id="{6B0F76C4-0CFB-4383-92C4-34477974E9D3}"/>
              </a:ext>
            </a:extLst>
          </p:cNvPr>
          <p:cNvCxnSpPr/>
          <p:nvPr/>
        </p:nvCxnSpPr>
        <p:spPr>
          <a:xfrm>
            <a:off x="5762171" y="3022600"/>
            <a:ext cx="516708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1BE6D64-884B-4925-A42E-E988D30E6BFB}"/>
              </a:ext>
            </a:extLst>
          </p:cNvPr>
          <p:cNvSpPr txBox="1"/>
          <p:nvPr/>
        </p:nvSpPr>
        <p:spPr>
          <a:xfrm>
            <a:off x="5892800" y="3225800"/>
            <a:ext cx="4789713" cy="1768176"/>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alibri" panose="020F0502020204030204"/>
                <a:ea typeface="+mn-ea"/>
                <a:cs typeface="+mn-cs"/>
              </a:rPr>
              <a:t>Credit unions serve their members most effectively and strengthen the cooperative principles by working with other cooperatives through local, state, regional, national, and international structures.</a:t>
            </a:r>
          </a:p>
        </p:txBody>
      </p:sp>
      <p:sp>
        <p:nvSpPr>
          <p:cNvPr id="6" name="Freeform 1367">
            <a:extLst>
              <a:ext uri="{FF2B5EF4-FFF2-40B4-BE49-F238E27FC236}">
                <a16:creationId xmlns:a16="http://schemas.microsoft.com/office/drawing/2014/main" id="{8B4FBFCA-3326-4F09-B58D-EF5FBF7E7509}"/>
              </a:ext>
            </a:extLst>
          </p:cNvPr>
          <p:cNvSpPr>
            <a:spLocks noChangeAspect="1" noEditPoints="1"/>
          </p:cNvSpPr>
          <p:nvPr/>
        </p:nvSpPr>
        <p:spPr bwMode="auto">
          <a:xfrm>
            <a:off x="418191" y="775696"/>
            <a:ext cx="4454963" cy="4493807"/>
          </a:xfrm>
          <a:custGeom>
            <a:avLst/>
            <a:gdLst>
              <a:gd name="T0" fmla="*/ 150 w 160"/>
              <a:gd name="T1" fmla="*/ 104 h 160"/>
              <a:gd name="T2" fmla="*/ 152 w 160"/>
              <a:gd name="T3" fmla="*/ 88 h 160"/>
              <a:gd name="T4" fmla="*/ 118 w 160"/>
              <a:gd name="T5" fmla="*/ 27 h 160"/>
              <a:gd name="T6" fmla="*/ 114 w 160"/>
              <a:gd name="T7" fmla="*/ 28 h 160"/>
              <a:gd name="T8" fmla="*/ 115 w 160"/>
              <a:gd name="T9" fmla="*/ 32 h 160"/>
              <a:gd name="T10" fmla="*/ 146 w 160"/>
              <a:gd name="T11" fmla="*/ 88 h 160"/>
              <a:gd name="T12" fmla="*/ 145 w 160"/>
              <a:gd name="T13" fmla="*/ 102 h 160"/>
              <a:gd name="T14" fmla="*/ 141 w 160"/>
              <a:gd name="T15" fmla="*/ 102 h 160"/>
              <a:gd name="T16" fmla="*/ 121 w 160"/>
              <a:gd name="T17" fmla="*/ 121 h 160"/>
              <a:gd name="T18" fmla="*/ 141 w 160"/>
              <a:gd name="T19" fmla="*/ 141 h 160"/>
              <a:gd name="T20" fmla="*/ 160 w 160"/>
              <a:gd name="T21" fmla="*/ 121 h 160"/>
              <a:gd name="T22" fmla="*/ 150 w 160"/>
              <a:gd name="T23" fmla="*/ 104 h 160"/>
              <a:gd name="T24" fmla="*/ 141 w 160"/>
              <a:gd name="T25" fmla="*/ 135 h 160"/>
              <a:gd name="T26" fmla="*/ 127 w 160"/>
              <a:gd name="T27" fmla="*/ 121 h 160"/>
              <a:gd name="T28" fmla="*/ 141 w 160"/>
              <a:gd name="T29" fmla="*/ 108 h 160"/>
              <a:gd name="T30" fmla="*/ 154 w 160"/>
              <a:gd name="T31" fmla="*/ 121 h 160"/>
              <a:gd name="T32" fmla="*/ 141 w 160"/>
              <a:gd name="T33" fmla="*/ 135 h 160"/>
              <a:gd name="T34" fmla="*/ 105 w 160"/>
              <a:gd name="T35" fmla="*/ 149 h 160"/>
              <a:gd name="T36" fmla="*/ 80 w 160"/>
              <a:gd name="T37" fmla="*/ 154 h 160"/>
              <a:gd name="T38" fmla="*/ 33 w 160"/>
              <a:gd name="T39" fmla="*/ 135 h 160"/>
              <a:gd name="T40" fmla="*/ 39 w 160"/>
              <a:gd name="T41" fmla="*/ 121 h 160"/>
              <a:gd name="T42" fmla="*/ 19 w 160"/>
              <a:gd name="T43" fmla="*/ 102 h 160"/>
              <a:gd name="T44" fmla="*/ 0 w 160"/>
              <a:gd name="T45" fmla="*/ 121 h 160"/>
              <a:gd name="T46" fmla="*/ 19 w 160"/>
              <a:gd name="T47" fmla="*/ 141 h 160"/>
              <a:gd name="T48" fmla="*/ 29 w 160"/>
              <a:gd name="T49" fmla="*/ 138 h 160"/>
              <a:gd name="T50" fmla="*/ 80 w 160"/>
              <a:gd name="T51" fmla="*/ 160 h 160"/>
              <a:gd name="T52" fmla="*/ 107 w 160"/>
              <a:gd name="T53" fmla="*/ 155 h 160"/>
              <a:gd name="T54" fmla="*/ 109 w 160"/>
              <a:gd name="T55" fmla="*/ 151 h 160"/>
              <a:gd name="T56" fmla="*/ 105 w 160"/>
              <a:gd name="T57" fmla="*/ 149 h 160"/>
              <a:gd name="T58" fmla="*/ 6 w 160"/>
              <a:gd name="T59" fmla="*/ 121 h 160"/>
              <a:gd name="T60" fmla="*/ 19 w 160"/>
              <a:gd name="T61" fmla="*/ 108 h 160"/>
              <a:gd name="T62" fmla="*/ 33 w 160"/>
              <a:gd name="T63" fmla="*/ 121 h 160"/>
              <a:gd name="T64" fmla="*/ 19 w 160"/>
              <a:gd name="T65" fmla="*/ 135 h 160"/>
              <a:gd name="T66" fmla="*/ 6 w 160"/>
              <a:gd name="T67" fmla="*/ 121 h 160"/>
              <a:gd name="T68" fmla="*/ 11 w 160"/>
              <a:gd name="T69" fmla="*/ 86 h 160"/>
              <a:gd name="T70" fmla="*/ 11 w 160"/>
              <a:gd name="T71" fmla="*/ 86 h 160"/>
              <a:gd name="T72" fmla="*/ 14 w 160"/>
              <a:gd name="T73" fmla="*/ 84 h 160"/>
              <a:gd name="T74" fmla="*/ 61 w 160"/>
              <a:gd name="T75" fmla="*/ 25 h 160"/>
              <a:gd name="T76" fmla="*/ 80 w 160"/>
              <a:gd name="T77" fmla="*/ 39 h 160"/>
              <a:gd name="T78" fmla="*/ 99 w 160"/>
              <a:gd name="T79" fmla="*/ 19 h 160"/>
              <a:gd name="T80" fmla="*/ 80 w 160"/>
              <a:gd name="T81" fmla="*/ 0 h 160"/>
              <a:gd name="T82" fmla="*/ 61 w 160"/>
              <a:gd name="T83" fmla="*/ 19 h 160"/>
              <a:gd name="T84" fmla="*/ 8 w 160"/>
              <a:gd name="T85" fmla="*/ 83 h 160"/>
              <a:gd name="T86" fmla="*/ 11 w 160"/>
              <a:gd name="T87" fmla="*/ 86 h 160"/>
              <a:gd name="T88" fmla="*/ 80 w 160"/>
              <a:gd name="T89" fmla="*/ 6 h 160"/>
              <a:gd name="T90" fmla="*/ 94 w 160"/>
              <a:gd name="T91" fmla="*/ 19 h 160"/>
              <a:gd name="T92" fmla="*/ 80 w 160"/>
              <a:gd name="T93" fmla="*/ 33 h 160"/>
              <a:gd name="T94" fmla="*/ 66 w 160"/>
              <a:gd name="T95" fmla="*/ 19 h 160"/>
              <a:gd name="T96" fmla="*/ 80 w 160"/>
              <a:gd name="T97" fmla="*/ 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0" h="160">
                <a:moveTo>
                  <a:pt x="150" y="104"/>
                </a:moveTo>
                <a:cubicBezTo>
                  <a:pt x="151" y="99"/>
                  <a:pt x="152" y="94"/>
                  <a:pt x="152" y="88"/>
                </a:cubicBezTo>
                <a:cubicBezTo>
                  <a:pt x="152" y="63"/>
                  <a:pt x="139" y="40"/>
                  <a:pt x="118" y="27"/>
                </a:cubicBezTo>
                <a:cubicBezTo>
                  <a:pt x="116" y="26"/>
                  <a:pt x="115" y="27"/>
                  <a:pt x="114" y="28"/>
                </a:cubicBezTo>
                <a:cubicBezTo>
                  <a:pt x="113" y="29"/>
                  <a:pt x="113" y="31"/>
                  <a:pt x="115" y="32"/>
                </a:cubicBezTo>
                <a:cubicBezTo>
                  <a:pt x="134" y="44"/>
                  <a:pt x="146" y="65"/>
                  <a:pt x="146" y="88"/>
                </a:cubicBezTo>
                <a:cubicBezTo>
                  <a:pt x="146" y="93"/>
                  <a:pt x="146" y="98"/>
                  <a:pt x="145" y="102"/>
                </a:cubicBezTo>
                <a:cubicBezTo>
                  <a:pt x="143" y="102"/>
                  <a:pt x="142" y="102"/>
                  <a:pt x="141" y="102"/>
                </a:cubicBezTo>
                <a:cubicBezTo>
                  <a:pt x="130" y="102"/>
                  <a:pt x="121" y="111"/>
                  <a:pt x="121" y="121"/>
                </a:cubicBezTo>
                <a:cubicBezTo>
                  <a:pt x="121" y="132"/>
                  <a:pt x="130" y="141"/>
                  <a:pt x="141" y="141"/>
                </a:cubicBezTo>
                <a:cubicBezTo>
                  <a:pt x="151" y="141"/>
                  <a:pt x="160" y="132"/>
                  <a:pt x="160" y="121"/>
                </a:cubicBezTo>
                <a:cubicBezTo>
                  <a:pt x="160" y="114"/>
                  <a:pt x="156" y="108"/>
                  <a:pt x="150" y="104"/>
                </a:cubicBezTo>
                <a:close/>
                <a:moveTo>
                  <a:pt x="141" y="135"/>
                </a:moveTo>
                <a:cubicBezTo>
                  <a:pt x="133" y="135"/>
                  <a:pt x="127" y="129"/>
                  <a:pt x="127" y="121"/>
                </a:cubicBezTo>
                <a:cubicBezTo>
                  <a:pt x="127" y="114"/>
                  <a:pt x="133" y="108"/>
                  <a:pt x="141" y="108"/>
                </a:cubicBezTo>
                <a:cubicBezTo>
                  <a:pt x="148" y="108"/>
                  <a:pt x="154" y="114"/>
                  <a:pt x="154" y="121"/>
                </a:cubicBezTo>
                <a:cubicBezTo>
                  <a:pt x="154" y="129"/>
                  <a:pt x="148" y="135"/>
                  <a:pt x="141" y="135"/>
                </a:cubicBezTo>
                <a:close/>
                <a:moveTo>
                  <a:pt x="105" y="149"/>
                </a:moveTo>
                <a:cubicBezTo>
                  <a:pt x="97" y="153"/>
                  <a:pt x="89" y="154"/>
                  <a:pt x="80" y="154"/>
                </a:cubicBezTo>
                <a:cubicBezTo>
                  <a:pt x="62" y="154"/>
                  <a:pt x="45" y="147"/>
                  <a:pt x="33" y="135"/>
                </a:cubicBezTo>
                <a:cubicBezTo>
                  <a:pt x="36" y="131"/>
                  <a:pt x="39" y="127"/>
                  <a:pt x="39" y="121"/>
                </a:cubicBezTo>
                <a:cubicBezTo>
                  <a:pt x="39" y="111"/>
                  <a:pt x="30" y="102"/>
                  <a:pt x="19" y="102"/>
                </a:cubicBezTo>
                <a:cubicBezTo>
                  <a:pt x="9" y="102"/>
                  <a:pt x="0" y="111"/>
                  <a:pt x="0" y="121"/>
                </a:cubicBezTo>
                <a:cubicBezTo>
                  <a:pt x="0" y="132"/>
                  <a:pt x="9" y="141"/>
                  <a:pt x="19" y="141"/>
                </a:cubicBezTo>
                <a:cubicBezTo>
                  <a:pt x="23" y="141"/>
                  <a:pt x="26" y="140"/>
                  <a:pt x="29" y="138"/>
                </a:cubicBezTo>
                <a:cubicBezTo>
                  <a:pt x="42" y="152"/>
                  <a:pt x="61" y="160"/>
                  <a:pt x="80" y="160"/>
                </a:cubicBezTo>
                <a:cubicBezTo>
                  <a:pt x="89" y="160"/>
                  <a:pt x="99" y="158"/>
                  <a:pt x="107" y="155"/>
                </a:cubicBezTo>
                <a:cubicBezTo>
                  <a:pt x="109" y="154"/>
                  <a:pt x="109" y="152"/>
                  <a:pt x="109" y="151"/>
                </a:cubicBezTo>
                <a:cubicBezTo>
                  <a:pt x="108" y="150"/>
                  <a:pt x="107" y="149"/>
                  <a:pt x="105" y="149"/>
                </a:cubicBezTo>
                <a:close/>
                <a:moveTo>
                  <a:pt x="6" y="121"/>
                </a:moveTo>
                <a:cubicBezTo>
                  <a:pt x="6" y="114"/>
                  <a:pt x="12" y="108"/>
                  <a:pt x="19" y="108"/>
                </a:cubicBezTo>
                <a:cubicBezTo>
                  <a:pt x="27" y="108"/>
                  <a:pt x="33" y="114"/>
                  <a:pt x="33" y="121"/>
                </a:cubicBezTo>
                <a:cubicBezTo>
                  <a:pt x="33" y="129"/>
                  <a:pt x="27" y="135"/>
                  <a:pt x="19" y="135"/>
                </a:cubicBezTo>
                <a:cubicBezTo>
                  <a:pt x="12" y="135"/>
                  <a:pt x="6" y="129"/>
                  <a:pt x="6" y="121"/>
                </a:cubicBezTo>
                <a:close/>
                <a:moveTo>
                  <a:pt x="11" y="86"/>
                </a:moveTo>
                <a:cubicBezTo>
                  <a:pt x="11" y="86"/>
                  <a:pt x="11" y="86"/>
                  <a:pt x="11" y="86"/>
                </a:cubicBezTo>
                <a:cubicBezTo>
                  <a:pt x="13" y="86"/>
                  <a:pt x="14" y="85"/>
                  <a:pt x="14" y="84"/>
                </a:cubicBezTo>
                <a:cubicBezTo>
                  <a:pt x="16" y="56"/>
                  <a:pt x="35" y="32"/>
                  <a:pt x="61" y="25"/>
                </a:cubicBezTo>
                <a:cubicBezTo>
                  <a:pt x="64" y="33"/>
                  <a:pt x="71" y="39"/>
                  <a:pt x="80" y="39"/>
                </a:cubicBezTo>
                <a:cubicBezTo>
                  <a:pt x="91" y="39"/>
                  <a:pt x="99" y="30"/>
                  <a:pt x="99" y="19"/>
                </a:cubicBezTo>
                <a:cubicBezTo>
                  <a:pt x="99" y="9"/>
                  <a:pt x="91" y="0"/>
                  <a:pt x="80" y="0"/>
                </a:cubicBezTo>
                <a:cubicBezTo>
                  <a:pt x="69" y="0"/>
                  <a:pt x="61" y="9"/>
                  <a:pt x="61" y="19"/>
                </a:cubicBezTo>
                <a:cubicBezTo>
                  <a:pt x="32" y="27"/>
                  <a:pt x="11" y="53"/>
                  <a:pt x="8" y="83"/>
                </a:cubicBezTo>
                <a:cubicBezTo>
                  <a:pt x="8" y="85"/>
                  <a:pt x="10" y="86"/>
                  <a:pt x="11" y="86"/>
                </a:cubicBezTo>
                <a:close/>
                <a:moveTo>
                  <a:pt x="80" y="6"/>
                </a:moveTo>
                <a:cubicBezTo>
                  <a:pt x="88" y="6"/>
                  <a:pt x="94" y="12"/>
                  <a:pt x="94" y="19"/>
                </a:cubicBezTo>
                <a:cubicBezTo>
                  <a:pt x="94" y="27"/>
                  <a:pt x="88" y="33"/>
                  <a:pt x="80" y="33"/>
                </a:cubicBezTo>
                <a:cubicBezTo>
                  <a:pt x="72" y="33"/>
                  <a:pt x="66" y="27"/>
                  <a:pt x="66" y="19"/>
                </a:cubicBezTo>
                <a:cubicBezTo>
                  <a:pt x="66" y="12"/>
                  <a:pt x="72" y="6"/>
                  <a:pt x="80" y="6"/>
                </a:cubicBezTo>
                <a:close/>
              </a:path>
            </a:pathLst>
          </a:custGeom>
          <a:solidFill>
            <a:schemeClr val="bg1">
              <a:alpha val="25000"/>
            </a:schemeClr>
          </a:solidFill>
          <a:ln w="12700">
            <a:miter lim="400000"/>
          </a:ln>
          <a:effec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Butler Stencil Medium"/>
              <a:ea typeface="+mn-ea"/>
              <a:cs typeface="+mn-cs"/>
            </a:endParaRPr>
          </a:p>
        </p:txBody>
      </p:sp>
    </p:spTree>
    <p:custDataLst>
      <p:tags r:id="rId1"/>
    </p:custDataLst>
    <p:extLst>
      <p:ext uri="{BB962C8B-B14F-4D97-AF65-F5344CB8AC3E}">
        <p14:creationId xmlns:p14="http://schemas.microsoft.com/office/powerpoint/2010/main" val="58152061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8676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7E2C1DD-E280-45DB-ABF3-1857A298E150}"/>
              </a:ext>
            </a:extLst>
          </p:cNvPr>
          <p:cNvSpPr/>
          <p:nvPr/>
        </p:nvSpPr>
        <p:spPr>
          <a:xfrm>
            <a:off x="0" y="0"/>
            <a:ext cx="5355771" cy="6866878"/>
          </a:xfrm>
          <a:prstGeom prst="rect">
            <a:avLst/>
          </a:prstGeom>
          <a:gradFill>
            <a:gsLst>
              <a:gs pos="0">
                <a:schemeClr val="accent1"/>
              </a:gs>
              <a:gs pos="100000">
                <a:schemeClr val="accent1">
                  <a:lumMod val="75000"/>
                </a:schemeClr>
              </a:gs>
            </a:gsLst>
            <a:lin ang="0" scaled="1"/>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2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8C3BEAE9-392D-4809-8CFB-5A6F85D8BE9F}"/>
              </a:ext>
            </a:extLst>
          </p:cNvPr>
          <p:cNvSpPr>
            <a:spLocks noGrp="1"/>
          </p:cNvSpPr>
          <p:nvPr>
            <p:ph type="title" idx="4294967295"/>
          </p:nvPr>
        </p:nvSpPr>
        <p:spPr>
          <a:xfrm>
            <a:off x="5892800" y="1119188"/>
            <a:ext cx="5486400" cy="1700212"/>
          </a:xfrm>
        </p:spPr>
        <p:txBody>
          <a:bodyPr>
            <a:normAutofit fontScale="90000"/>
          </a:bodyPr>
          <a:lstStyle/>
          <a:p>
            <a:pPr lvl="0">
              <a:lnSpc>
                <a:spcPct val="110000"/>
              </a:lnSpc>
              <a:spcBef>
                <a:spcPts val="0"/>
              </a:spcBef>
              <a:spcAft>
                <a:spcPts val="100"/>
              </a:spcAft>
            </a:pPr>
            <a:r>
              <a:rPr lang="en-US" sz="3100" spc="50" dirty="0">
                <a:ea typeface="+mn-ea"/>
                <a:cs typeface="+mn-cs"/>
              </a:rPr>
              <a:t>#7:</a:t>
            </a:r>
            <a:br>
              <a:rPr lang="en-US" sz="3100" spc="50" dirty="0">
                <a:solidFill>
                  <a:schemeClr val="accent2"/>
                </a:solidFill>
                <a:ea typeface="+mn-ea"/>
                <a:cs typeface="+mn-cs"/>
              </a:rPr>
            </a:br>
            <a:r>
              <a:rPr lang="en-US" sz="4000" b="1" spc="50" dirty="0">
                <a:solidFill>
                  <a:schemeClr val="tx2"/>
                </a:solidFill>
                <a:latin typeface="Calibri" panose="020F0502020204030204"/>
                <a:ea typeface="+mn-ea"/>
                <a:cs typeface="+mn-cs"/>
              </a:rPr>
              <a:t>CONCERN FOR COMMUNITY</a:t>
            </a:r>
            <a:endParaRPr lang="en-US" sz="6600" dirty="0">
              <a:solidFill>
                <a:schemeClr val="tx2"/>
              </a:solidFill>
            </a:endParaRPr>
          </a:p>
        </p:txBody>
      </p:sp>
      <p:cxnSp>
        <p:nvCxnSpPr>
          <p:cNvPr id="7" name="Straight Connector 6">
            <a:extLst>
              <a:ext uri="{FF2B5EF4-FFF2-40B4-BE49-F238E27FC236}">
                <a16:creationId xmlns:a16="http://schemas.microsoft.com/office/drawing/2014/main" id="{6B0F76C4-0CFB-4383-92C4-34477974E9D3}"/>
              </a:ext>
            </a:extLst>
          </p:cNvPr>
          <p:cNvCxnSpPr/>
          <p:nvPr/>
        </p:nvCxnSpPr>
        <p:spPr>
          <a:xfrm>
            <a:off x="5762171" y="3022600"/>
            <a:ext cx="516708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1BE6D64-884B-4925-A42E-E988D30E6BFB}"/>
              </a:ext>
            </a:extLst>
          </p:cNvPr>
          <p:cNvSpPr txBox="1"/>
          <p:nvPr/>
        </p:nvSpPr>
        <p:spPr>
          <a:xfrm>
            <a:off x="5892800" y="3225800"/>
            <a:ext cx="4789713" cy="1768176"/>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alibri" panose="020F0502020204030204"/>
                <a:ea typeface="+mn-ea"/>
                <a:cs typeface="+mn-cs"/>
              </a:rPr>
              <a:t>While focusing on member needs, credit unions work for the sustainable development of communities, including people of modest means, through policies developed and accepted by the members.</a:t>
            </a:r>
          </a:p>
        </p:txBody>
      </p:sp>
      <p:sp>
        <p:nvSpPr>
          <p:cNvPr id="6" name="Freeform 2111">
            <a:extLst>
              <a:ext uri="{FF2B5EF4-FFF2-40B4-BE49-F238E27FC236}">
                <a16:creationId xmlns:a16="http://schemas.microsoft.com/office/drawing/2014/main" id="{200C634B-8CA6-4907-8F10-2266C0232603}"/>
              </a:ext>
            </a:extLst>
          </p:cNvPr>
          <p:cNvSpPr>
            <a:spLocks noChangeAspect="1" noEditPoints="1"/>
          </p:cNvSpPr>
          <p:nvPr/>
        </p:nvSpPr>
        <p:spPr bwMode="auto">
          <a:xfrm>
            <a:off x="283028" y="715712"/>
            <a:ext cx="4789713" cy="4859750"/>
          </a:xfrm>
          <a:custGeom>
            <a:avLst/>
            <a:gdLst>
              <a:gd name="T0" fmla="*/ 158 w 159"/>
              <a:gd name="T1" fmla="*/ 73 h 160"/>
              <a:gd name="T2" fmla="*/ 134 w 159"/>
              <a:gd name="T3" fmla="*/ 51 h 160"/>
              <a:gd name="T4" fmla="*/ 134 w 159"/>
              <a:gd name="T5" fmla="*/ 15 h 160"/>
              <a:gd name="T6" fmla="*/ 107 w 159"/>
              <a:gd name="T7" fmla="*/ 15 h 160"/>
              <a:gd name="T8" fmla="*/ 107 w 159"/>
              <a:gd name="T9" fmla="*/ 25 h 160"/>
              <a:gd name="T10" fmla="*/ 79 w 159"/>
              <a:gd name="T11" fmla="*/ 0 h 160"/>
              <a:gd name="T12" fmla="*/ 1 w 159"/>
              <a:gd name="T13" fmla="*/ 73 h 160"/>
              <a:gd name="T14" fmla="*/ 1 w 159"/>
              <a:gd name="T15" fmla="*/ 77 h 160"/>
              <a:gd name="T16" fmla="*/ 5 w 159"/>
              <a:gd name="T17" fmla="*/ 77 h 160"/>
              <a:gd name="T18" fmla="*/ 14 w 159"/>
              <a:gd name="T19" fmla="*/ 69 h 160"/>
              <a:gd name="T20" fmla="*/ 14 w 159"/>
              <a:gd name="T21" fmla="*/ 160 h 160"/>
              <a:gd name="T22" fmla="*/ 58 w 159"/>
              <a:gd name="T23" fmla="*/ 160 h 160"/>
              <a:gd name="T24" fmla="*/ 101 w 159"/>
              <a:gd name="T25" fmla="*/ 160 h 160"/>
              <a:gd name="T26" fmla="*/ 145 w 159"/>
              <a:gd name="T27" fmla="*/ 160 h 160"/>
              <a:gd name="T28" fmla="*/ 145 w 159"/>
              <a:gd name="T29" fmla="*/ 69 h 160"/>
              <a:gd name="T30" fmla="*/ 154 w 159"/>
              <a:gd name="T31" fmla="*/ 77 h 160"/>
              <a:gd name="T32" fmla="*/ 156 w 159"/>
              <a:gd name="T33" fmla="*/ 78 h 160"/>
              <a:gd name="T34" fmla="*/ 158 w 159"/>
              <a:gd name="T35" fmla="*/ 77 h 160"/>
              <a:gd name="T36" fmla="*/ 158 w 159"/>
              <a:gd name="T37" fmla="*/ 73 h 160"/>
              <a:gd name="T38" fmla="*/ 112 w 159"/>
              <a:gd name="T39" fmla="*/ 20 h 160"/>
              <a:gd name="T40" fmla="*/ 129 w 159"/>
              <a:gd name="T41" fmla="*/ 20 h 160"/>
              <a:gd name="T42" fmla="*/ 129 w 159"/>
              <a:gd name="T43" fmla="*/ 46 h 160"/>
              <a:gd name="T44" fmla="*/ 112 w 159"/>
              <a:gd name="T45" fmla="*/ 31 h 160"/>
              <a:gd name="T46" fmla="*/ 112 w 159"/>
              <a:gd name="T47" fmla="*/ 20 h 160"/>
              <a:gd name="T48" fmla="*/ 63 w 159"/>
              <a:gd name="T49" fmla="*/ 155 h 160"/>
              <a:gd name="T50" fmla="*/ 63 w 159"/>
              <a:gd name="T51" fmla="*/ 97 h 160"/>
              <a:gd name="T52" fmla="*/ 66 w 159"/>
              <a:gd name="T53" fmla="*/ 94 h 160"/>
              <a:gd name="T54" fmla="*/ 93 w 159"/>
              <a:gd name="T55" fmla="*/ 94 h 160"/>
              <a:gd name="T56" fmla="*/ 96 w 159"/>
              <a:gd name="T57" fmla="*/ 97 h 160"/>
              <a:gd name="T58" fmla="*/ 96 w 159"/>
              <a:gd name="T59" fmla="*/ 155 h 160"/>
              <a:gd name="T60" fmla="*/ 63 w 159"/>
              <a:gd name="T61" fmla="*/ 155 h 160"/>
              <a:gd name="T62" fmla="*/ 140 w 159"/>
              <a:gd name="T63" fmla="*/ 155 h 160"/>
              <a:gd name="T64" fmla="*/ 101 w 159"/>
              <a:gd name="T65" fmla="*/ 155 h 160"/>
              <a:gd name="T66" fmla="*/ 101 w 159"/>
              <a:gd name="T67" fmla="*/ 97 h 160"/>
              <a:gd name="T68" fmla="*/ 93 w 159"/>
              <a:gd name="T69" fmla="*/ 89 h 160"/>
              <a:gd name="T70" fmla="*/ 66 w 159"/>
              <a:gd name="T71" fmla="*/ 89 h 160"/>
              <a:gd name="T72" fmla="*/ 58 w 159"/>
              <a:gd name="T73" fmla="*/ 97 h 160"/>
              <a:gd name="T74" fmla="*/ 58 w 159"/>
              <a:gd name="T75" fmla="*/ 155 h 160"/>
              <a:gd name="T76" fmla="*/ 19 w 159"/>
              <a:gd name="T77" fmla="*/ 155 h 160"/>
              <a:gd name="T78" fmla="*/ 19 w 159"/>
              <a:gd name="T79" fmla="*/ 63 h 160"/>
              <a:gd name="T80" fmla="*/ 79 w 159"/>
              <a:gd name="T81" fmla="*/ 7 h 160"/>
              <a:gd name="T82" fmla="*/ 119 w 159"/>
              <a:gd name="T83" fmla="*/ 44 h 160"/>
              <a:gd name="T84" fmla="*/ 134 w 159"/>
              <a:gd name="T85" fmla="*/ 58 h 160"/>
              <a:gd name="T86" fmla="*/ 134 w 159"/>
              <a:gd name="T87" fmla="*/ 58 h 160"/>
              <a:gd name="T88" fmla="*/ 140 w 159"/>
              <a:gd name="T89" fmla="*/ 63 h 160"/>
              <a:gd name="T90" fmla="*/ 140 w 159"/>
              <a:gd name="T91"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9" h="160">
                <a:moveTo>
                  <a:pt x="158" y="73"/>
                </a:moveTo>
                <a:cubicBezTo>
                  <a:pt x="134" y="51"/>
                  <a:pt x="134" y="51"/>
                  <a:pt x="134" y="51"/>
                </a:cubicBezTo>
                <a:cubicBezTo>
                  <a:pt x="134" y="15"/>
                  <a:pt x="134" y="15"/>
                  <a:pt x="134" y="15"/>
                </a:cubicBezTo>
                <a:cubicBezTo>
                  <a:pt x="107" y="15"/>
                  <a:pt x="107" y="15"/>
                  <a:pt x="107" y="15"/>
                </a:cubicBezTo>
                <a:cubicBezTo>
                  <a:pt x="107" y="25"/>
                  <a:pt x="107" y="25"/>
                  <a:pt x="107" y="25"/>
                </a:cubicBezTo>
                <a:cubicBezTo>
                  <a:pt x="79" y="0"/>
                  <a:pt x="79" y="0"/>
                  <a:pt x="79" y="0"/>
                </a:cubicBezTo>
                <a:cubicBezTo>
                  <a:pt x="1" y="73"/>
                  <a:pt x="1" y="73"/>
                  <a:pt x="1" y="73"/>
                </a:cubicBezTo>
                <a:cubicBezTo>
                  <a:pt x="0" y="74"/>
                  <a:pt x="0" y="76"/>
                  <a:pt x="1" y="77"/>
                </a:cubicBezTo>
                <a:cubicBezTo>
                  <a:pt x="2" y="78"/>
                  <a:pt x="3" y="78"/>
                  <a:pt x="5" y="77"/>
                </a:cubicBezTo>
                <a:cubicBezTo>
                  <a:pt x="14" y="69"/>
                  <a:pt x="14" y="69"/>
                  <a:pt x="14" y="69"/>
                </a:cubicBezTo>
                <a:cubicBezTo>
                  <a:pt x="14" y="160"/>
                  <a:pt x="14" y="160"/>
                  <a:pt x="14" y="160"/>
                </a:cubicBezTo>
                <a:cubicBezTo>
                  <a:pt x="58" y="160"/>
                  <a:pt x="58" y="160"/>
                  <a:pt x="58" y="160"/>
                </a:cubicBezTo>
                <a:cubicBezTo>
                  <a:pt x="101" y="160"/>
                  <a:pt x="101" y="160"/>
                  <a:pt x="101" y="160"/>
                </a:cubicBezTo>
                <a:cubicBezTo>
                  <a:pt x="145" y="160"/>
                  <a:pt x="145" y="160"/>
                  <a:pt x="145" y="160"/>
                </a:cubicBezTo>
                <a:cubicBezTo>
                  <a:pt x="145" y="69"/>
                  <a:pt x="145" y="69"/>
                  <a:pt x="145" y="69"/>
                </a:cubicBezTo>
                <a:cubicBezTo>
                  <a:pt x="154" y="77"/>
                  <a:pt x="154" y="77"/>
                  <a:pt x="154" y="77"/>
                </a:cubicBezTo>
                <a:cubicBezTo>
                  <a:pt x="155" y="78"/>
                  <a:pt x="156" y="78"/>
                  <a:pt x="156" y="78"/>
                </a:cubicBezTo>
                <a:cubicBezTo>
                  <a:pt x="157" y="78"/>
                  <a:pt x="158" y="77"/>
                  <a:pt x="158" y="77"/>
                </a:cubicBezTo>
                <a:cubicBezTo>
                  <a:pt x="159" y="76"/>
                  <a:pt x="159" y="74"/>
                  <a:pt x="158" y="73"/>
                </a:cubicBezTo>
                <a:close/>
                <a:moveTo>
                  <a:pt x="112" y="20"/>
                </a:moveTo>
                <a:cubicBezTo>
                  <a:pt x="129" y="20"/>
                  <a:pt x="129" y="20"/>
                  <a:pt x="129" y="20"/>
                </a:cubicBezTo>
                <a:cubicBezTo>
                  <a:pt x="129" y="46"/>
                  <a:pt x="129" y="46"/>
                  <a:pt x="129" y="46"/>
                </a:cubicBezTo>
                <a:cubicBezTo>
                  <a:pt x="112" y="31"/>
                  <a:pt x="112" y="31"/>
                  <a:pt x="112" y="31"/>
                </a:cubicBezTo>
                <a:lnTo>
                  <a:pt x="112" y="20"/>
                </a:lnTo>
                <a:close/>
                <a:moveTo>
                  <a:pt x="63" y="155"/>
                </a:moveTo>
                <a:cubicBezTo>
                  <a:pt x="63" y="97"/>
                  <a:pt x="63" y="97"/>
                  <a:pt x="63" y="97"/>
                </a:cubicBezTo>
                <a:cubicBezTo>
                  <a:pt x="63" y="95"/>
                  <a:pt x="64" y="94"/>
                  <a:pt x="66" y="94"/>
                </a:cubicBezTo>
                <a:cubicBezTo>
                  <a:pt x="93" y="94"/>
                  <a:pt x="93" y="94"/>
                  <a:pt x="93" y="94"/>
                </a:cubicBezTo>
                <a:cubicBezTo>
                  <a:pt x="95" y="94"/>
                  <a:pt x="96" y="95"/>
                  <a:pt x="96" y="97"/>
                </a:cubicBezTo>
                <a:cubicBezTo>
                  <a:pt x="96" y="155"/>
                  <a:pt x="96" y="155"/>
                  <a:pt x="96" y="155"/>
                </a:cubicBezTo>
                <a:lnTo>
                  <a:pt x="63" y="155"/>
                </a:lnTo>
                <a:close/>
                <a:moveTo>
                  <a:pt x="140" y="155"/>
                </a:moveTo>
                <a:cubicBezTo>
                  <a:pt x="101" y="155"/>
                  <a:pt x="101" y="155"/>
                  <a:pt x="101" y="155"/>
                </a:cubicBezTo>
                <a:cubicBezTo>
                  <a:pt x="101" y="97"/>
                  <a:pt x="101" y="97"/>
                  <a:pt x="101" y="97"/>
                </a:cubicBezTo>
                <a:cubicBezTo>
                  <a:pt x="101" y="92"/>
                  <a:pt x="98" y="89"/>
                  <a:pt x="93" y="89"/>
                </a:cubicBezTo>
                <a:cubicBezTo>
                  <a:pt x="66" y="89"/>
                  <a:pt x="66" y="89"/>
                  <a:pt x="66" y="89"/>
                </a:cubicBezTo>
                <a:cubicBezTo>
                  <a:pt x="61" y="89"/>
                  <a:pt x="58" y="92"/>
                  <a:pt x="58" y="97"/>
                </a:cubicBezTo>
                <a:cubicBezTo>
                  <a:pt x="58" y="155"/>
                  <a:pt x="58" y="155"/>
                  <a:pt x="58" y="155"/>
                </a:cubicBezTo>
                <a:cubicBezTo>
                  <a:pt x="19" y="155"/>
                  <a:pt x="19" y="155"/>
                  <a:pt x="19" y="155"/>
                </a:cubicBezTo>
                <a:cubicBezTo>
                  <a:pt x="19" y="63"/>
                  <a:pt x="19" y="63"/>
                  <a:pt x="19" y="63"/>
                </a:cubicBezTo>
                <a:cubicBezTo>
                  <a:pt x="79" y="7"/>
                  <a:pt x="79" y="7"/>
                  <a:pt x="79" y="7"/>
                </a:cubicBezTo>
                <a:cubicBezTo>
                  <a:pt x="119" y="44"/>
                  <a:pt x="119" y="44"/>
                  <a:pt x="119" y="44"/>
                </a:cubicBezTo>
                <a:cubicBezTo>
                  <a:pt x="134" y="58"/>
                  <a:pt x="134" y="58"/>
                  <a:pt x="134" y="58"/>
                </a:cubicBezTo>
                <a:cubicBezTo>
                  <a:pt x="134" y="58"/>
                  <a:pt x="134" y="58"/>
                  <a:pt x="134" y="58"/>
                </a:cubicBezTo>
                <a:cubicBezTo>
                  <a:pt x="140" y="63"/>
                  <a:pt x="140" y="63"/>
                  <a:pt x="140" y="63"/>
                </a:cubicBezTo>
                <a:lnTo>
                  <a:pt x="140" y="155"/>
                </a:lnTo>
                <a:close/>
              </a:path>
            </a:pathLst>
          </a:custGeom>
          <a:solidFill>
            <a:schemeClr val="bg1">
              <a:alpha val="25000"/>
            </a:schemeClr>
          </a:solidFill>
          <a:ln w="12700">
            <a:miter lim="400000"/>
          </a:ln>
          <a:effec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Butler Stencil Medium"/>
              <a:ea typeface="+mn-ea"/>
              <a:cs typeface="+mn-cs"/>
            </a:endParaRPr>
          </a:p>
        </p:txBody>
      </p:sp>
    </p:spTree>
    <p:custDataLst>
      <p:tags r:id="rId1"/>
    </p:custDataLst>
    <p:extLst>
      <p:ext uri="{BB962C8B-B14F-4D97-AF65-F5344CB8AC3E}">
        <p14:creationId xmlns:p14="http://schemas.microsoft.com/office/powerpoint/2010/main" val="105944621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78742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05627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684EF-DD3E-DDDB-4782-81E50B846579}"/>
              </a:ext>
            </a:extLst>
          </p:cNvPr>
          <p:cNvSpPr>
            <a:spLocks noGrp="1"/>
          </p:cNvSpPr>
          <p:nvPr>
            <p:ph type="title"/>
          </p:nvPr>
        </p:nvSpPr>
        <p:spPr>
          <a:xfrm>
            <a:off x="838200" y="2371296"/>
            <a:ext cx="10515600" cy="1325563"/>
          </a:xfrm>
        </p:spPr>
        <p:txBody>
          <a:bodyPr>
            <a:normAutofit fontScale="90000"/>
          </a:bodyPr>
          <a:lstStyle/>
          <a:p>
            <a:r>
              <a:rPr lang="en-US" dirty="0"/>
              <a:t>Explore and Discover: </a:t>
            </a:r>
            <a:br>
              <a:rPr lang="en-US" dirty="0"/>
            </a:br>
            <a:r>
              <a:rPr lang="en-US" dirty="0"/>
              <a:t>Cooperative Principles in Action</a:t>
            </a:r>
          </a:p>
        </p:txBody>
      </p:sp>
    </p:spTree>
    <p:extLst>
      <p:ext uri="{BB962C8B-B14F-4D97-AF65-F5344CB8AC3E}">
        <p14:creationId xmlns:p14="http://schemas.microsoft.com/office/powerpoint/2010/main" val="18599960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319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735E1-8F22-2792-47AB-F6563BDB86E4}"/>
            </a:ext>
          </a:extLst>
        </p:cNvPr>
        <p:cNvGrpSpPr/>
        <p:nvPr/>
      </p:nvGrpSpPr>
      <p:grpSpPr>
        <a:xfrm>
          <a:off x="0" y="0"/>
          <a:ext cx="0" cy="0"/>
          <a:chOff x="0" y="0"/>
          <a:chExt cx="0" cy="0"/>
        </a:xfrm>
      </p:grpSpPr>
      <p:pic>
        <p:nvPicPr>
          <p:cNvPr id="1028" name="Picture 4">
            <a:extLst>
              <a:ext uri="{FF2B5EF4-FFF2-40B4-BE49-F238E27FC236}">
                <a16:creationId xmlns:a16="http://schemas.microsoft.com/office/drawing/2014/main" id="{27A91434-7D5C-7CE0-28F5-2B13BB6756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064" y="277090"/>
            <a:ext cx="1143000" cy="13716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3">
            <a:extLst>
              <a:ext uri="{FF2B5EF4-FFF2-40B4-BE49-F238E27FC236}">
                <a16:creationId xmlns:a16="http://schemas.microsoft.com/office/drawing/2014/main" id="{85063AFB-3436-AD0D-3D23-09403E7C0937}"/>
              </a:ext>
            </a:extLst>
          </p:cNvPr>
          <p:cNvSpPr txBox="1">
            <a:spLocks/>
          </p:cNvSpPr>
          <p:nvPr/>
        </p:nvSpPr>
        <p:spPr>
          <a:xfrm>
            <a:off x="1375064" y="778804"/>
            <a:ext cx="716886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780"/>
              </a:lnSpc>
            </a:pPr>
            <a:r>
              <a:rPr lang="en-US" sz="5400" b="1" dirty="0">
                <a:solidFill>
                  <a:srgbClr val="0298D1"/>
                </a:solidFill>
                <a:latin typeface="Source Sans Pro Black" panose="020B0803030403020204" pitchFamily="34" charset="0"/>
                <a:ea typeface="Source Sans Pro Black" panose="020B0803030403020204" pitchFamily="34" charset="0"/>
                <a:cs typeface="FUTURA MEDIUM" panose="020B0602020204020303" pitchFamily="34" charset="-79"/>
              </a:rPr>
              <a:t>Ice Breaker</a:t>
            </a:r>
          </a:p>
        </p:txBody>
      </p:sp>
      <p:sp>
        <p:nvSpPr>
          <p:cNvPr id="10" name="TextBox 9">
            <a:extLst>
              <a:ext uri="{FF2B5EF4-FFF2-40B4-BE49-F238E27FC236}">
                <a16:creationId xmlns:a16="http://schemas.microsoft.com/office/drawing/2014/main" id="{A8647F93-E93A-D6A7-B88E-53217E12215C}"/>
              </a:ext>
            </a:extLst>
          </p:cNvPr>
          <p:cNvSpPr txBox="1"/>
          <p:nvPr/>
        </p:nvSpPr>
        <p:spPr>
          <a:xfrm>
            <a:off x="5892331" y="3094120"/>
            <a:ext cx="4600784" cy="584775"/>
          </a:xfrm>
          <a:prstGeom prst="rect">
            <a:avLst/>
          </a:prstGeom>
          <a:noFill/>
        </p:spPr>
        <p:txBody>
          <a:bodyPr wrap="square">
            <a:spAutoFit/>
          </a:bodyPr>
          <a:lstStyle/>
          <a:p>
            <a:r>
              <a:rPr lang="en-US" sz="3200" b="1" i="0" dirty="0">
                <a:solidFill>
                  <a:srgbClr val="122C53"/>
                </a:solidFill>
                <a:effectLst/>
                <a:latin typeface="Source Sans Pro" panose="020B0503030403020204" pitchFamily="34" charset="0"/>
                <a:ea typeface="Source Sans Pro" panose="020B0503030403020204" pitchFamily="34" charset="0"/>
              </a:rPr>
              <a:t>Kelly Yager</a:t>
            </a:r>
            <a:endParaRPr lang="en-US" sz="3200" b="1" dirty="0">
              <a:solidFill>
                <a:srgbClr val="122C53"/>
              </a:solidFill>
              <a:latin typeface="Source Sans Pro" panose="020B0503030403020204" pitchFamily="34" charset="0"/>
              <a:ea typeface="Source Sans Pro" panose="020B0503030403020204" pitchFamily="34" charset="0"/>
            </a:endParaRPr>
          </a:p>
        </p:txBody>
      </p:sp>
      <p:sp>
        <p:nvSpPr>
          <p:cNvPr id="11" name="TextBox 10">
            <a:extLst>
              <a:ext uri="{FF2B5EF4-FFF2-40B4-BE49-F238E27FC236}">
                <a16:creationId xmlns:a16="http://schemas.microsoft.com/office/drawing/2014/main" id="{F749C8DB-CED9-E658-69FA-C45DB652192B}"/>
              </a:ext>
            </a:extLst>
          </p:cNvPr>
          <p:cNvSpPr txBox="1"/>
          <p:nvPr/>
        </p:nvSpPr>
        <p:spPr>
          <a:xfrm>
            <a:off x="5892331" y="3643652"/>
            <a:ext cx="4943309" cy="461665"/>
          </a:xfrm>
          <a:prstGeom prst="rect">
            <a:avLst/>
          </a:prstGeom>
          <a:noFill/>
        </p:spPr>
        <p:txBody>
          <a:bodyPr wrap="square">
            <a:spAutoFit/>
          </a:bodyPr>
          <a:lstStyle/>
          <a:p>
            <a:r>
              <a:rPr lang="en-US" sz="2400" i="1" dirty="0">
                <a:solidFill>
                  <a:srgbClr val="0298D1"/>
                </a:solidFill>
                <a:effectLst/>
                <a:latin typeface="Futura Medium" panose="020B0602020204020303" pitchFamily="34" charset="-79"/>
                <a:ea typeface="Source Sans Pro" panose="020B0503030403020204" pitchFamily="34" charset="0"/>
                <a:cs typeface="Futura Medium" panose="020B0602020204020303" pitchFamily="34" charset="-79"/>
              </a:rPr>
              <a:t>Member Engagement Consultant</a:t>
            </a:r>
            <a:endParaRPr lang="en-US" sz="3200" i="1" dirty="0">
              <a:solidFill>
                <a:srgbClr val="0298D1"/>
              </a:solidFill>
              <a:latin typeface="Futura Medium" panose="020B0602020204020303" pitchFamily="34" charset="-79"/>
              <a:ea typeface="Source Sans Pro" panose="020B0503030403020204" pitchFamily="34" charset="0"/>
              <a:cs typeface="Futura Medium" panose="020B0602020204020303" pitchFamily="34" charset="-79"/>
            </a:endParaRPr>
          </a:p>
        </p:txBody>
      </p:sp>
      <p:sp>
        <p:nvSpPr>
          <p:cNvPr id="12" name="TextBox 11">
            <a:extLst>
              <a:ext uri="{FF2B5EF4-FFF2-40B4-BE49-F238E27FC236}">
                <a16:creationId xmlns:a16="http://schemas.microsoft.com/office/drawing/2014/main" id="{5F0C8F5D-3CCF-88D5-73D1-79214594632E}"/>
              </a:ext>
            </a:extLst>
          </p:cNvPr>
          <p:cNvSpPr txBox="1"/>
          <p:nvPr/>
        </p:nvSpPr>
        <p:spPr>
          <a:xfrm>
            <a:off x="5892331" y="4037037"/>
            <a:ext cx="4394669" cy="461665"/>
          </a:xfrm>
          <a:prstGeom prst="rect">
            <a:avLst/>
          </a:prstGeom>
          <a:noFill/>
        </p:spPr>
        <p:txBody>
          <a:bodyPr wrap="square">
            <a:spAutoFit/>
          </a:bodyPr>
          <a:lstStyle/>
          <a:p>
            <a:r>
              <a:rPr lang="en-US" sz="2400" i="1" dirty="0">
                <a:solidFill>
                  <a:srgbClr val="0298D1"/>
                </a:solidFill>
                <a:effectLst/>
                <a:latin typeface="Futura Medium" panose="020B0602020204020303" pitchFamily="34" charset="-79"/>
                <a:ea typeface="Source Sans Pro" panose="020B0503030403020204" pitchFamily="34" charset="0"/>
                <a:cs typeface="Futura Medium" panose="020B0602020204020303" pitchFamily="34" charset="-79"/>
              </a:rPr>
              <a:t>The League of Credit Unions</a:t>
            </a:r>
            <a:endParaRPr lang="en-US" sz="3200" i="1" dirty="0">
              <a:solidFill>
                <a:srgbClr val="0298D1"/>
              </a:solidFill>
              <a:latin typeface="Futura Medium" panose="020B0602020204020303" pitchFamily="34" charset="-79"/>
              <a:ea typeface="Source Sans Pro" panose="020B0503030403020204" pitchFamily="34" charset="0"/>
              <a:cs typeface="Futura Medium" panose="020B0602020204020303" pitchFamily="34" charset="-79"/>
            </a:endParaRPr>
          </a:p>
        </p:txBody>
      </p:sp>
      <p:sp>
        <p:nvSpPr>
          <p:cNvPr id="13" name="Oval 12">
            <a:extLst>
              <a:ext uri="{FF2B5EF4-FFF2-40B4-BE49-F238E27FC236}">
                <a16:creationId xmlns:a16="http://schemas.microsoft.com/office/drawing/2014/main" id="{6C7D433D-3AB8-A225-0EB7-A0FB65838753}"/>
              </a:ext>
            </a:extLst>
          </p:cNvPr>
          <p:cNvSpPr/>
          <p:nvPr/>
        </p:nvSpPr>
        <p:spPr>
          <a:xfrm>
            <a:off x="2726603" y="1995727"/>
            <a:ext cx="2943514" cy="2943514"/>
          </a:xfrm>
          <a:prstGeom prst="ellipse">
            <a:avLst/>
          </a:prstGeom>
          <a:solidFill>
            <a:srgbClr val="0095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5BA75D2-50A2-AFF7-2F0B-8D076C06A3A8}"/>
              </a:ext>
            </a:extLst>
          </p:cNvPr>
          <p:cNvSpPr/>
          <p:nvPr/>
        </p:nvSpPr>
        <p:spPr>
          <a:xfrm>
            <a:off x="2614191" y="2147836"/>
            <a:ext cx="2943513" cy="2943513"/>
          </a:xfrm>
          <a:prstGeom prst="ellipse">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90930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18310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9390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15552-EE74-09C3-23AE-22BDBF018B14}"/>
              </a:ext>
            </a:extLst>
          </p:cNvPr>
          <p:cNvSpPr>
            <a:spLocks noGrp="1"/>
          </p:cNvSpPr>
          <p:nvPr>
            <p:ph type="title"/>
          </p:nvPr>
        </p:nvSpPr>
        <p:spPr>
          <a:xfrm>
            <a:off x="5356429" y="30956"/>
            <a:ext cx="6733971" cy="1325563"/>
          </a:xfrm>
        </p:spPr>
        <p:txBody>
          <a:bodyPr anchor="ctr">
            <a:normAutofit/>
          </a:bodyPr>
          <a:lstStyle/>
          <a:p>
            <a:r>
              <a:rPr lang="en-US" dirty="0">
                <a:solidFill>
                  <a:srgbClr val="12222B"/>
                </a:solidFill>
              </a:rPr>
              <a:t>Values in Action</a:t>
            </a:r>
          </a:p>
        </p:txBody>
      </p:sp>
      <p:pic>
        <p:nvPicPr>
          <p:cNvPr id="6" name="Picture Placeholder 5" descr="Yellow arrow signed drawn on pavement">
            <a:extLst>
              <a:ext uri="{FF2B5EF4-FFF2-40B4-BE49-F238E27FC236}">
                <a16:creationId xmlns:a16="http://schemas.microsoft.com/office/drawing/2014/main" id="{BC21F8FC-2F4B-0F48-192A-40B593D0B0D5}"/>
              </a:ext>
            </a:extLst>
          </p:cNvPr>
          <p:cNvPicPr>
            <a:picLocks noGrp="1" noChangeAspect="1"/>
          </p:cNvPicPr>
          <p:nvPr>
            <p:ph type="pic" sz="quarter" idx="10"/>
          </p:nvPr>
        </p:nvPicPr>
        <p:blipFill>
          <a:blip r:embed="rId2"/>
          <a:srcRect l="15126" r="27825"/>
          <a:stretch>
            <a:fillRect/>
          </a:stretch>
        </p:blipFill>
        <p:spPr>
          <a:xfrm>
            <a:off x="20" y="10"/>
            <a:ext cx="5356205" cy="6857990"/>
          </a:xfrm>
          <a:noFill/>
        </p:spPr>
      </p:pic>
      <p:sp>
        <p:nvSpPr>
          <p:cNvPr id="20" name="Text Placeholder 2">
            <a:extLst>
              <a:ext uri="{FF2B5EF4-FFF2-40B4-BE49-F238E27FC236}">
                <a16:creationId xmlns:a16="http://schemas.microsoft.com/office/drawing/2014/main" id="{88494FD2-5599-8E44-2983-F929E29AEAC3}"/>
              </a:ext>
            </a:extLst>
          </p:cNvPr>
          <p:cNvSpPr>
            <a:spLocks noGrp="1"/>
          </p:cNvSpPr>
          <p:nvPr>
            <p:ph type="body" sz="quarter" idx="11"/>
          </p:nvPr>
        </p:nvSpPr>
        <p:spPr>
          <a:xfrm>
            <a:off x="5356429" y="1221696"/>
            <a:ext cx="6734175" cy="4144962"/>
          </a:xfrm>
        </p:spPr>
        <p:txBody>
          <a:bodyPr>
            <a:normAutofit/>
          </a:bodyPr>
          <a:lstStyle/>
          <a:p>
            <a:r>
              <a:rPr lang="en-US" sz="2200" dirty="0"/>
              <a:t>Your credit union has seen a sharp rise in overdraft usage. A proposal is on the table to increase overdraft fees to offset rising costs and discourage repeat usage.</a:t>
            </a:r>
          </a:p>
          <a:p>
            <a:r>
              <a:rPr lang="en-US" sz="2200" dirty="0"/>
              <a:t>At the same time, internal data shows that a small group of financially vulnerable members account for most overdraft activity.</a:t>
            </a:r>
          </a:p>
          <a:p>
            <a:r>
              <a:rPr lang="en-US" sz="2200" dirty="0"/>
              <a:t>Finance recommends increasing fees. Member services recommends reducing or eliminating them for repeat users and investing in financial coaching.</a:t>
            </a:r>
          </a:p>
          <a:p>
            <a:r>
              <a:rPr lang="en-US" sz="2200" dirty="0"/>
              <a:t>You can only choose one path this fiscal year.</a:t>
            </a:r>
          </a:p>
          <a:p>
            <a:pPr marL="0" indent="0">
              <a:buNone/>
            </a:pPr>
            <a:endParaRPr lang="en-US" sz="2200" dirty="0"/>
          </a:p>
        </p:txBody>
      </p:sp>
      <p:sp>
        <p:nvSpPr>
          <p:cNvPr id="7" name="TextBox 6">
            <a:extLst>
              <a:ext uri="{FF2B5EF4-FFF2-40B4-BE49-F238E27FC236}">
                <a16:creationId xmlns:a16="http://schemas.microsoft.com/office/drawing/2014/main" id="{248529F3-153A-C7C5-5A5E-5B76831F13B4}"/>
              </a:ext>
            </a:extLst>
          </p:cNvPr>
          <p:cNvSpPr txBox="1"/>
          <p:nvPr/>
        </p:nvSpPr>
        <p:spPr>
          <a:xfrm>
            <a:off x="5613604" y="5334002"/>
            <a:ext cx="6477000" cy="954107"/>
          </a:xfrm>
          <a:prstGeom prst="rect">
            <a:avLst/>
          </a:prstGeom>
          <a:noFill/>
        </p:spPr>
        <p:txBody>
          <a:bodyPr wrap="square" rtlCol="0">
            <a:spAutoFit/>
          </a:bodyPr>
          <a:lstStyle/>
          <a:p>
            <a:r>
              <a:rPr lang="en-US" sz="2800" b="1" dirty="0">
                <a:solidFill>
                  <a:srgbClr val="183661"/>
                </a:solidFill>
              </a:rPr>
              <a:t>We will choose to ______ because we believe ______.</a:t>
            </a:r>
          </a:p>
        </p:txBody>
      </p:sp>
    </p:spTree>
    <p:extLst>
      <p:ext uri="{BB962C8B-B14F-4D97-AF65-F5344CB8AC3E}">
        <p14:creationId xmlns:p14="http://schemas.microsoft.com/office/powerpoint/2010/main" val="42590493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AF8A0-8B59-952D-3C25-5BAA3CBD83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76F277-27F7-497B-74EC-46AC5837032D}"/>
              </a:ext>
            </a:extLst>
          </p:cNvPr>
          <p:cNvSpPr>
            <a:spLocks noGrp="1"/>
          </p:cNvSpPr>
          <p:nvPr>
            <p:ph type="title"/>
          </p:nvPr>
        </p:nvSpPr>
        <p:spPr>
          <a:xfrm>
            <a:off x="5356429" y="30956"/>
            <a:ext cx="6733971" cy="1325563"/>
          </a:xfrm>
        </p:spPr>
        <p:txBody>
          <a:bodyPr anchor="ctr">
            <a:normAutofit/>
          </a:bodyPr>
          <a:lstStyle/>
          <a:p>
            <a:r>
              <a:rPr lang="en-US" dirty="0">
                <a:solidFill>
                  <a:srgbClr val="12222B"/>
                </a:solidFill>
              </a:rPr>
              <a:t>Values in Action</a:t>
            </a:r>
          </a:p>
        </p:txBody>
      </p:sp>
      <p:pic>
        <p:nvPicPr>
          <p:cNvPr id="6" name="Picture Placeholder 5" descr="Multicolored arrows pointing to different directions">
            <a:extLst>
              <a:ext uri="{FF2B5EF4-FFF2-40B4-BE49-F238E27FC236}">
                <a16:creationId xmlns:a16="http://schemas.microsoft.com/office/drawing/2014/main" id="{9F83903D-EA6A-56F6-7E95-EC48DC2F7F4B}"/>
              </a:ext>
            </a:extLst>
          </p:cNvPr>
          <p:cNvPicPr>
            <a:picLocks noGrp="1" noChangeAspect="1"/>
          </p:cNvPicPr>
          <p:nvPr>
            <p:ph type="pic" sz="quarter" idx="10"/>
          </p:nvPr>
        </p:nvPicPr>
        <p:blipFill>
          <a:blip r:embed="rId2"/>
          <a:srcRect l="23973" r="23973"/>
          <a:stretch/>
        </p:blipFill>
        <p:spPr>
          <a:xfrm>
            <a:off x="20" y="10"/>
            <a:ext cx="5356205" cy="6857990"/>
          </a:xfrm>
          <a:noFill/>
        </p:spPr>
      </p:pic>
      <p:sp>
        <p:nvSpPr>
          <p:cNvPr id="20" name="Text Placeholder 2">
            <a:extLst>
              <a:ext uri="{FF2B5EF4-FFF2-40B4-BE49-F238E27FC236}">
                <a16:creationId xmlns:a16="http://schemas.microsoft.com/office/drawing/2014/main" id="{EBCFF9C1-5FB2-1EC0-1664-7E6F9F846BEA}"/>
              </a:ext>
            </a:extLst>
          </p:cNvPr>
          <p:cNvSpPr>
            <a:spLocks noGrp="1"/>
          </p:cNvSpPr>
          <p:nvPr>
            <p:ph type="body" sz="quarter" idx="11"/>
          </p:nvPr>
        </p:nvSpPr>
        <p:spPr>
          <a:xfrm>
            <a:off x="5356429" y="1101953"/>
            <a:ext cx="6734175" cy="4144962"/>
          </a:xfrm>
        </p:spPr>
        <p:txBody>
          <a:bodyPr>
            <a:normAutofit/>
          </a:bodyPr>
          <a:lstStyle/>
          <a:p>
            <a:r>
              <a:rPr lang="en-US" sz="2400" dirty="0"/>
              <a:t>Your credit union is considering closing a rural branch that serves a small, aging membership base. The branch is operating at a loss.</a:t>
            </a:r>
          </a:p>
          <a:p>
            <a:r>
              <a:rPr lang="en-US" sz="2400" dirty="0"/>
              <a:t>Most members could transition to digital channels, but a subset relies heavily on in-person service.</a:t>
            </a:r>
          </a:p>
          <a:p>
            <a:r>
              <a:rPr lang="en-US" sz="2400" dirty="0"/>
              <a:t>Closing the branch improves financial performance and allows reinvestment into digital tools that benefit the majority.</a:t>
            </a:r>
          </a:p>
          <a:p>
            <a:r>
              <a:rPr lang="en-US" sz="2400" dirty="0"/>
              <a:t>Keeping it open preserves access for a smaller, more vulnerable group.</a:t>
            </a:r>
          </a:p>
          <a:p>
            <a:pPr marL="0" indent="0">
              <a:buNone/>
            </a:pPr>
            <a:endParaRPr lang="en-US" sz="2200" dirty="0"/>
          </a:p>
        </p:txBody>
      </p:sp>
      <p:sp>
        <p:nvSpPr>
          <p:cNvPr id="7" name="TextBox 6">
            <a:extLst>
              <a:ext uri="{FF2B5EF4-FFF2-40B4-BE49-F238E27FC236}">
                <a16:creationId xmlns:a16="http://schemas.microsoft.com/office/drawing/2014/main" id="{EE698D79-4F49-E5FD-29A6-CD5FA24E66FC}"/>
              </a:ext>
            </a:extLst>
          </p:cNvPr>
          <p:cNvSpPr txBox="1"/>
          <p:nvPr/>
        </p:nvSpPr>
        <p:spPr>
          <a:xfrm>
            <a:off x="5613604" y="5246915"/>
            <a:ext cx="6477000" cy="954107"/>
          </a:xfrm>
          <a:prstGeom prst="rect">
            <a:avLst/>
          </a:prstGeom>
          <a:noFill/>
        </p:spPr>
        <p:txBody>
          <a:bodyPr wrap="square" rtlCol="0">
            <a:spAutoFit/>
          </a:bodyPr>
          <a:lstStyle/>
          <a:p>
            <a:r>
              <a:rPr lang="en-US" sz="2800" b="1" dirty="0">
                <a:solidFill>
                  <a:srgbClr val="003462"/>
                </a:solidFill>
              </a:rPr>
              <a:t>Our decision is _____and we are prioritizing ______.</a:t>
            </a:r>
          </a:p>
        </p:txBody>
      </p:sp>
    </p:spTree>
    <p:extLst>
      <p:ext uri="{BB962C8B-B14F-4D97-AF65-F5344CB8AC3E}">
        <p14:creationId xmlns:p14="http://schemas.microsoft.com/office/powerpoint/2010/main" val="37543429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957EA-9D7E-2D17-FAD6-BE83215649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34B3C6-1032-2AD3-434C-4428F4A7B128}"/>
              </a:ext>
            </a:extLst>
          </p:cNvPr>
          <p:cNvSpPr>
            <a:spLocks noGrp="1"/>
          </p:cNvSpPr>
          <p:nvPr>
            <p:ph type="title"/>
          </p:nvPr>
        </p:nvSpPr>
        <p:spPr>
          <a:xfrm>
            <a:off x="838200" y="2371296"/>
            <a:ext cx="10515600" cy="1325563"/>
          </a:xfrm>
        </p:spPr>
        <p:txBody>
          <a:bodyPr>
            <a:normAutofit fontScale="90000"/>
          </a:bodyPr>
          <a:lstStyle/>
          <a:p>
            <a:r>
              <a:rPr lang="en-US" dirty="0"/>
              <a:t>Explore and Discover: </a:t>
            </a:r>
            <a:br>
              <a:rPr lang="en-US" dirty="0"/>
            </a:br>
            <a:r>
              <a:rPr lang="en-US" dirty="0"/>
              <a:t>Cooperative Values in Action</a:t>
            </a:r>
          </a:p>
        </p:txBody>
      </p:sp>
    </p:spTree>
    <p:extLst>
      <p:ext uri="{BB962C8B-B14F-4D97-AF65-F5344CB8AC3E}">
        <p14:creationId xmlns:p14="http://schemas.microsoft.com/office/powerpoint/2010/main" val="18583737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7423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09566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038A9-EE32-E520-2CFA-CDBB7C76530B}"/>
              </a:ext>
            </a:extLst>
          </p:cNvPr>
          <p:cNvSpPr>
            <a:spLocks noGrp="1"/>
          </p:cNvSpPr>
          <p:nvPr>
            <p:ph type="title"/>
          </p:nvPr>
        </p:nvSpPr>
        <p:spPr/>
        <p:txBody>
          <a:bodyPr/>
          <a:lstStyle/>
          <a:p>
            <a:r>
              <a:rPr lang="en-US" dirty="0"/>
              <a:t>Your One Thing</a:t>
            </a:r>
          </a:p>
        </p:txBody>
      </p:sp>
    </p:spTree>
    <p:extLst>
      <p:ext uri="{BB962C8B-B14F-4D97-AF65-F5344CB8AC3E}">
        <p14:creationId xmlns:p14="http://schemas.microsoft.com/office/powerpoint/2010/main" val="22741016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2743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98832-556B-BB78-973B-69579A275A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F11CC5-22BB-F552-6ED8-A58745D910D2}"/>
              </a:ext>
            </a:extLst>
          </p:cNvPr>
          <p:cNvSpPr>
            <a:spLocks noGrp="1"/>
          </p:cNvSpPr>
          <p:nvPr>
            <p:ph type="title"/>
          </p:nvPr>
        </p:nvSpPr>
        <p:spPr>
          <a:xfrm>
            <a:off x="5680952" y="1294605"/>
            <a:ext cx="6300788" cy="1325563"/>
          </a:xfrm>
        </p:spPr>
        <p:txBody>
          <a:bodyPr/>
          <a:lstStyle/>
          <a:p>
            <a:r>
              <a:rPr lang="en-US" dirty="0">
                <a:latin typeface="Montserrat" pitchFamily="2" charset="77"/>
              </a:rPr>
              <a:t>Story Corners:</a:t>
            </a:r>
          </a:p>
        </p:txBody>
      </p:sp>
      <p:sp>
        <p:nvSpPr>
          <p:cNvPr id="2" name="Title 3">
            <a:extLst>
              <a:ext uri="{FF2B5EF4-FFF2-40B4-BE49-F238E27FC236}">
                <a16:creationId xmlns:a16="http://schemas.microsoft.com/office/drawing/2014/main" id="{3D0BA2FE-4D2B-56D8-480C-049945575B81}"/>
              </a:ext>
            </a:extLst>
          </p:cNvPr>
          <p:cNvSpPr txBox="1">
            <a:spLocks/>
          </p:cNvSpPr>
          <p:nvPr/>
        </p:nvSpPr>
        <p:spPr>
          <a:xfrm>
            <a:off x="5680952" y="3136391"/>
            <a:ext cx="6300788"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800" b="1" kern="1200">
                <a:solidFill>
                  <a:schemeClr val="bg1"/>
                </a:solidFill>
                <a:latin typeface="+mn-lt"/>
                <a:ea typeface="+mj-ea"/>
                <a:cs typeface="+mj-cs"/>
              </a:defRPr>
            </a:lvl1pPr>
          </a:lstStyle>
          <a:p>
            <a:r>
              <a:rPr lang="en-US" dirty="0"/>
              <a:t>Leveraging the Credit Union Difference</a:t>
            </a:r>
            <a:r>
              <a:rPr lang="en-US" b="0" dirty="0"/>
              <a:t> </a:t>
            </a:r>
            <a:br>
              <a:rPr lang="en-US" dirty="0"/>
            </a:br>
            <a:endParaRPr lang="en-US" dirty="0">
              <a:latin typeface="Montserrat" pitchFamily="2" charset="77"/>
            </a:endParaRPr>
          </a:p>
        </p:txBody>
      </p:sp>
    </p:spTree>
    <p:extLst>
      <p:ext uri="{BB962C8B-B14F-4D97-AF65-F5344CB8AC3E}">
        <p14:creationId xmlns:p14="http://schemas.microsoft.com/office/powerpoint/2010/main" val="3282803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735E1-8F22-2792-47AB-F6563BDB86E4}"/>
            </a:ext>
          </a:extLst>
        </p:cNvPr>
        <p:cNvGrpSpPr/>
        <p:nvPr/>
      </p:nvGrpSpPr>
      <p:grpSpPr>
        <a:xfrm>
          <a:off x="0" y="0"/>
          <a:ext cx="0" cy="0"/>
          <a:chOff x="0" y="0"/>
          <a:chExt cx="0" cy="0"/>
        </a:xfrm>
      </p:grpSpPr>
      <p:pic>
        <p:nvPicPr>
          <p:cNvPr id="1028" name="Picture 4">
            <a:extLst>
              <a:ext uri="{FF2B5EF4-FFF2-40B4-BE49-F238E27FC236}">
                <a16:creationId xmlns:a16="http://schemas.microsoft.com/office/drawing/2014/main" id="{27A91434-7D5C-7CE0-28F5-2B13BB6756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064" y="277090"/>
            <a:ext cx="1143000" cy="13716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3">
            <a:extLst>
              <a:ext uri="{FF2B5EF4-FFF2-40B4-BE49-F238E27FC236}">
                <a16:creationId xmlns:a16="http://schemas.microsoft.com/office/drawing/2014/main" id="{85063AFB-3436-AD0D-3D23-09403E7C0937}"/>
              </a:ext>
            </a:extLst>
          </p:cNvPr>
          <p:cNvSpPr txBox="1">
            <a:spLocks/>
          </p:cNvSpPr>
          <p:nvPr/>
        </p:nvSpPr>
        <p:spPr>
          <a:xfrm>
            <a:off x="1375064" y="504108"/>
            <a:ext cx="716886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780"/>
              </a:lnSpc>
            </a:pPr>
            <a:r>
              <a:rPr lang="en-US" sz="5400" b="1" dirty="0">
                <a:solidFill>
                  <a:srgbClr val="0298D1"/>
                </a:solidFill>
                <a:latin typeface="Source Sans Pro Black" panose="020B0803030403020204" pitchFamily="34" charset="0"/>
                <a:ea typeface="Source Sans Pro Black" panose="020B0803030403020204" pitchFamily="34" charset="0"/>
                <a:cs typeface="FUTURA MEDIUM" panose="020B0602020204020303" pitchFamily="34" charset="-79"/>
              </a:rPr>
              <a:t>Welcome</a:t>
            </a:r>
          </a:p>
          <a:p>
            <a:pPr lvl="1">
              <a:lnSpc>
                <a:spcPts val="3780"/>
              </a:lnSpc>
            </a:pPr>
            <a:r>
              <a:rPr lang="en-US" sz="4400" dirty="0">
                <a:solidFill>
                  <a:srgbClr val="122C53"/>
                </a:solidFill>
                <a:latin typeface="Futura Medium" panose="020B0602020204020303" pitchFamily="34" charset="-79"/>
                <a:ea typeface="Source Sans Pro Black" panose="020B0803030403020204" pitchFamily="34" charset="0"/>
                <a:cs typeface="Futura Medium" panose="020B0602020204020303" pitchFamily="34" charset="-79"/>
              </a:rPr>
              <a:t>From the President</a:t>
            </a:r>
          </a:p>
        </p:txBody>
      </p:sp>
      <p:sp>
        <p:nvSpPr>
          <p:cNvPr id="10" name="TextBox 9">
            <a:extLst>
              <a:ext uri="{FF2B5EF4-FFF2-40B4-BE49-F238E27FC236}">
                <a16:creationId xmlns:a16="http://schemas.microsoft.com/office/drawing/2014/main" id="{A8647F93-E93A-D6A7-B88E-53217E12215C}"/>
              </a:ext>
            </a:extLst>
          </p:cNvPr>
          <p:cNvSpPr txBox="1"/>
          <p:nvPr/>
        </p:nvSpPr>
        <p:spPr>
          <a:xfrm>
            <a:off x="5892331" y="3130696"/>
            <a:ext cx="4600784" cy="584775"/>
          </a:xfrm>
          <a:prstGeom prst="rect">
            <a:avLst/>
          </a:prstGeom>
          <a:noFill/>
        </p:spPr>
        <p:txBody>
          <a:bodyPr wrap="square">
            <a:spAutoFit/>
          </a:bodyPr>
          <a:lstStyle/>
          <a:p>
            <a:r>
              <a:rPr lang="en-US" sz="3200" b="1" i="0" dirty="0">
                <a:solidFill>
                  <a:srgbClr val="122C53"/>
                </a:solidFill>
                <a:effectLst/>
                <a:latin typeface="Source Sans Pro" panose="020B0503030403020204" pitchFamily="34" charset="0"/>
                <a:ea typeface="Source Sans Pro" panose="020B0503030403020204" pitchFamily="34" charset="0"/>
              </a:rPr>
              <a:t>Samantha A.M. Beeler</a:t>
            </a:r>
            <a:endParaRPr lang="en-US" sz="3200" b="1" dirty="0">
              <a:solidFill>
                <a:srgbClr val="122C53"/>
              </a:solidFill>
              <a:latin typeface="Source Sans Pro" panose="020B0503030403020204" pitchFamily="34" charset="0"/>
              <a:ea typeface="Source Sans Pro" panose="020B0503030403020204" pitchFamily="34" charset="0"/>
            </a:endParaRPr>
          </a:p>
        </p:txBody>
      </p:sp>
      <p:sp>
        <p:nvSpPr>
          <p:cNvPr id="11" name="TextBox 10">
            <a:extLst>
              <a:ext uri="{FF2B5EF4-FFF2-40B4-BE49-F238E27FC236}">
                <a16:creationId xmlns:a16="http://schemas.microsoft.com/office/drawing/2014/main" id="{F749C8DB-CED9-E658-69FA-C45DB652192B}"/>
              </a:ext>
            </a:extLst>
          </p:cNvPr>
          <p:cNvSpPr txBox="1"/>
          <p:nvPr/>
        </p:nvSpPr>
        <p:spPr>
          <a:xfrm>
            <a:off x="5892331" y="3643652"/>
            <a:ext cx="3774687" cy="461665"/>
          </a:xfrm>
          <a:prstGeom prst="rect">
            <a:avLst/>
          </a:prstGeom>
          <a:noFill/>
        </p:spPr>
        <p:txBody>
          <a:bodyPr wrap="square">
            <a:spAutoFit/>
          </a:bodyPr>
          <a:lstStyle/>
          <a:p>
            <a:r>
              <a:rPr lang="en-US" sz="2400" i="1" dirty="0">
                <a:solidFill>
                  <a:srgbClr val="0298D1"/>
                </a:solidFill>
                <a:effectLst/>
                <a:latin typeface="Futura Medium" panose="020B0602020204020303" pitchFamily="34" charset="-79"/>
                <a:ea typeface="Source Sans Pro" panose="020B0503030403020204" pitchFamily="34" charset="0"/>
                <a:cs typeface="Futura Medium" panose="020B0602020204020303" pitchFamily="34" charset="-79"/>
              </a:rPr>
              <a:t>President</a:t>
            </a:r>
            <a:endParaRPr lang="en-US" sz="3200" i="1" dirty="0">
              <a:solidFill>
                <a:srgbClr val="0298D1"/>
              </a:solidFill>
              <a:latin typeface="Futura Medium" panose="020B0602020204020303" pitchFamily="34" charset="-79"/>
              <a:ea typeface="Source Sans Pro" panose="020B0503030403020204" pitchFamily="34" charset="0"/>
              <a:cs typeface="Futura Medium" panose="020B0602020204020303" pitchFamily="34" charset="-79"/>
            </a:endParaRPr>
          </a:p>
        </p:txBody>
      </p:sp>
      <p:sp>
        <p:nvSpPr>
          <p:cNvPr id="12" name="TextBox 11">
            <a:extLst>
              <a:ext uri="{FF2B5EF4-FFF2-40B4-BE49-F238E27FC236}">
                <a16:creationId xmlns:a16="http://schemas.microsoft.com/office/drawing/2014/main" id="{5F0C8F5D-3CCF-88D5-73D1-79214594632E}"/>
              </a:ext>
            </a:extLst>
          </p:cNvPr>
          <p:cNvSpPr txBox="1"/>
          <p:nvPr/>
        </p:nvSpPr>
        <p:spPr>
          <a:xfrm>
            <a:off x="5892331" y="4078549"/>
            <a:ext cx="5799997" cy="461665"/>
          </a:xfrm>
          <a:prstGeom prst="rect">
            <a:avLst/>
          </a:prstGeom>
          <a:noFill/>
        </p:spPr>
        <p:txBody>
          <a:bodyPr wrap="square">
            <a:spAutoFit/>
          </a:bodyPr>
          <a:lstStyle/>
          <a:p>
            <a:r>
              <a:rPr lang="en-US" sz="2400" i="1" dirty="0">
                <a:solidFill>
                  <a:srgbClr val="0298D1"/>
                </a:solidFill>
                <a:effectLst/>
                <a:latin typeface="Futura Medium" panose="020B0602020204020303" pitchFamily="34" charset="-79"/>
                <a:ea typeface="Source Sans Pro" panose="020B0503030403020204" pitchFamily="34" charset="0"/>
                <a:cs typeface="Futura Medium" panose="020B0602020204020303" pitchFamily="34" charset="-79"/>
              </a:rPr>
              <a:t>The League of Credit Unions &amp; Affiliates</a:t>
            </a:r>
            <a:endParaRPr lang="en-US" sz="3200" i="1" dirty="0">
              <a:solidFill>
                <a:srgbClr val="0298D1"/>
              </a:solidFill>
              <a:latin typeface="Futura Medium" panose="020B0602020204020303" pitchFamily="34" charset="-79"/>
              <a:ea typeface="Source Sans Pro" panose="020B0503030403020204" pitchFamily="34" charset="0"/>
              <a:cs typeface="Futura Medium" panose="020B0602020204020303" pitchFamily="34" charset="-79"/>
            </a:endParaRPr>
          </a:p>
        </p:txBody>
      </p:sp>
      <p:sp>
        <p:nvSpPr>
          <p:cNvPr id="13" name="Oval 12">
            <a:extLst>
              <a:ext uri="{FF2B5EF4-FFF2-40B4-BE49-F238E27FC236}">
                <a16:creationId xmlns:a16="http://schemas.microsoft.com/office/drawing/2014/main" id="{6C7D433D-3AB8-A225-0EB7-A0FB65838753}"/>
              </a:ext>
            </a:extLst>
          </p:cNvPr>
          <p:cNvSpPr/>
          <p:nvPr/>
        </p:nvSpPr>
        <p:spPr>
          <a:xfrm>
            <a:off x="2726603" y="1995727"/>
            <a:ext cx="2943514" cy="2943514"/>
          </a:xfrm>
          <a:prstGeom prst="ellipse">
            <a:avLst/>
          </a:prstGeom>
          <a:solidFill>
            <a:srgbClr val="0095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5BA75D2-50A2-AFF7-2F0B-8D076C06A3A8}"/>
              </a:ext>
            </a:extLst>
          </p:cNvPr>
          <p:cNvSpPr/>
          <p:nvPr/>
        </p:nvSpPr>
        <p:spPr>
          <a:xfrm>
            <a:off x="2614191" y="2147836"/>
            <a:ext cx="2943513" cy="2943513"/>
          </a:xfrm>
          <a:prstGeom prst="ellipse">
            <a:avLst/>
          </a:prstGeom>
          <a:blipFill dpi="0" rotWithShape="1">
            <a:blip r:embed="rId3">
              <a:extLst>
                <a:ext uri="{28A0092B-C50C-407E-A947-70E740481C1C}">
                  <a14:useLocalDpi xmlns:a14="http://schemas.microsoft.com/office/drawing/2010/main" val="0"/>
                </a:ext>
              </a:extLst>
            </a:blip>
            <a:srcRect/>
            <a:stretch>
              <a:fillRect t="-22488" b="-2248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564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FD7D6-C7EE-2A24-EB8C-176A912FED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C2E8B7C-8549-B231-C840-C3C8DF3AEDF0}"/>
              </a:ext>
            </a:extLst>
          </p:cNvPr>
          <p:cNvSpPr>
            <a:spLocks noGrp="1"/>
          </p:cNvSpPr>
          <p:nvPr>
            <p:ph type="title"/>
          </p:nvPr>
        </p:nvSpPr>
        <p:spPr>
          <a:xfrm>
            <a:off x="5680952" y="1294605"/>
            <a:ext cx="6300788" cy="1325563"/>
          </a:xfrm>
        </p:spPr>
        <p:txBody>
          <a:bodyPr/>
          <a:lstStyle/>
          <a:p>
            <a:r>
              <a:rPr lang="en-US" dirty="0">
                <a:latin typeface="Montserrat" pitchFamily="2" charset="77"/>
              </a:rPr>
              <a:t>Story Corners:</a:t>
            </a:r>
          </a:p>
        </p:txBody>
      </p:sp>
      <p:sp>
        <p:nvSpPr>
          <p:cNvPr id="2" name="Title 3">
            <a:extLst>
              <a:ext uri="{FF2B5EF4-FFF2-40B4-BE49-F238E27FC236}">
                <a16:creationId xmlns:a16="http://schemas.microsoft.com/office/drawing/2014/main" id="{97F10155-728C-D09E-49C6-39A074681976}"/>
              </a:ext>
            </a:extLst>
          </p:cNvPr>
          <p:cNvSpPr txBox="1">
            <a:spLocks/>
          </p:cNvSpPr>
          <p:nvPr/>
        </p:nvSpPr>
        <p:spPr>
          <a:xfrm>
            <a:off x="5680952" y="2830226"/>
            <a:ext cx="6300788" cy="1325563"/>
          </a:xfrm>
          <a:prstGeom prst="rect">
            <a:avLst/>
          </a:prstGeom>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sz="4800" b="1" kern="1200">
                <a:solidFill>
                  <a:schemeClr val="bg1"/>
                </a:solidFill>
                <a:latin typeface="+mn-lt"/>
                <a:ea typeface="+mj-ea"/>
                <a:cs typeface="+mj-cs"/>
              </a:defRPr>
            </a:lvl1pPr>
          </a:lstStyle>
          <a:p>
            <a:r>
              <a:rPr lang="en-US" dirty="0"/>
              <a:t>Cooperative Principles in Action</a:t>
            </a:r>
            <a:endParaRPr lang="en-US" dirty="0">
              <a:latin typeface="Montserrat" pitchFamily="2" charset="77"/>
            </a:endParaRPr>
          </a:p>
        </p:txBody>
      </p:sp>
    </p:spTree>
    <p:extLst>
      <p:ext uri="{BB962C8B-B14F-4D97-AF65-F5344CB8AC3E}">
        <p14:creationId xmlns:p14="http://schemas.microsoft.com/office/powerpoint/2010/main" val="34664295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02619-E6AF-164C-4B4E-9D0741468632}"/>
            </a:ext>
          </a:extLst>
        </p:cNvPr>
        <p:cNvGrpSpPr/>
        <p:nvPr/>
      </p:nvGrpSpPr>
      <p:grpSpPr>
        <a:xfrm>
          <a:off x="0" y="0"/>
          <a:ext cx="0" cy="0"/>
          <a:chOff x="0" y="0"/>
          <a:chExt cx="0" cy="0"/>
        </a:xfrm>
      </p:grpSpPr>
      <p:sp>
        <p:nvSpPr>
          <p:cNvPr id="6" name="Subtitle 5">
            <a:extLst>
              <a:ext uri="{FF2B5EF4-FFF2-40B4-BE49-F238E27FC236}">
                <a16:creationId xmlns:a16="http://schemas.microsoft.com/office/drawing/2014/main" id="{B5B451DF-8959-41B7-B0A3-66DBDCE654C5}"/>
              </a:ext>
            </a:extLst>
          </p:cNvPr>
          <p:cNvSpPr>
            <a:spLocks noGrp="1"/>
          </p:cNvSpPr>
          <p:nvPr>
            <p:ph type="subTitle" idx="1"/>
          </p:nvPr>
        </p:nvSpPr>
        <p:spPr>
          <a:xfrm>
            <a:off x="5823974" y="4228930"/>
            <a:ext cx="6368026" cy="1655762"/>
          </a:xfrm>
        </p:spPr>
        <p:txBody>
          <a:bodyPr/>
          <a:lstStyle/>
          <a:p>
            <a:endParaRPr lang="en-US" dirty="0"/>
          </a:p>
        </p:txBody>
      </p:sp>
      <p:sp>
        <p:nvSpPr>
          <p:cNvPr id="2" name="Title 1">
            <a:extLst>
              <a:ext uri="{FF2B5EF4-FFF2-40B4-BE49-F238E27FC236}">
                <a16:creationId xmlns:a16="http://schemas.microsoft.com/office/drawing/2014/main" id="{6C5ECD47-C2BD-576C-528B-B743C02818D3}"/>
              </a:ext>
            </a:extLst>
          </p:cNvPr>
          <p:cNvSpPr>
            <a:spLocks noGrp="1"/>
          </p:cNvSpPr>
          <p:nvPr>
            <p:ph type="title" idx="4294967295"/>
          </p:nvPr>
        </p:nvSpPr>
        <p:spPr>
          <a:xfrm>
            <a:off x="5816600" y="2378074"/>
            <a:ext cx="6375400" cy="1325563"/>
          </a:xfrm>
        </p:spPr>
        <p:txBody>
          <a:bodyPr/>
          <a:lstStyle/>
          <a:p>
            <a:pPr algn="ctr"/>
            <a:r>
              <a:rPr lang="en-US" b="1" dirty="0">
                <a:solidFill>
                  <a:srgbClr val="003462"/>
                </a:solidFill>
              </a:rPr>
              <a:t>Presentation Title</a:t>
            </a:r>
          </a:p>
        </p:txBody>
      </p:sp>
      <p:pic>
        <p:nvPicPr>
          <p:cNvPr id="5" name="Picture 4" descr="A black background with blue text&#10;&#10;Description automatically generated">
            <a:extLst>
              <a:ext uri="{FF2B5EF4-FFF2-40B4-BE49-F238E27FC236}">
                <a16:creationId xmlns:a16="http://schemas.microsoft.com/office/drawing/2014/main" id="{7C34C5F0-3AEB-AF88-7611-847E87C86EA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57191" y="501858"/>
            <a:ext cx="6834809" cy="1993486"/>
          </a:xfrm>
          <a:prstGeom prst="rect">
            <a:avLst/>
          </a:prstGeom>
        </p:spPr>
      </p:pic>
      <p:pic>
        <p:nvPicPr>
          <p:cNvPr id="4" name="Picture 3">
            <a:extLst>
              <a:ext uri="{FF2B5EF4-FFF2-40B4-BE49-F238E27FC236}">
                <a16:creationId xmlns:a16="http://schemas.microsoft.com/office/drawing/2014/main" id="{DB65F920-D1B5-57EA-0BBF-A76831AD15B1}"/>
              </a:ext>
            </a:extLst>
          </p:cNvPr>
          <p:cNvPicPr>
            <a:picLocks noChangeAspect="1"/>
          </p:cNvPicPr>
          <p:nvPr/>
        </p:nvPicPr>
        <p:blipFill>
          <a:blip r:embed="rId3"/>
          <a:srcRect l="19941" r="19938"/>
          <a:stretch>
            <a:fillRect/>
          </a:stretch>
        </p:blipFill>
        <p:spPr>
          <a:xfrm>
            <a:off x="-288758" y="0"/>
            <a:ext cx="12673263" cy="7026475"/>
          </a:xfrm>
          <a:prstGeom prst="rect">
            <a:avLst/>
          </a:prstGeom>
        </p:spPr>
      </p:pic>
    </p:spTree>
    <p:extLst>
      <p:ext uri="{BB962C8B-B14F-4D97-AF65-F5344CB8AC3E}">
        <p14:creationId xmlns:p14="http://schemas.microsoft.com/office/powerpoint/2010/main" val="3407184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64D27-0480-4F36-12F5-AF0586B30E13}"/>
            </a:ext>
          </a:extLst>
        </p:cNvPr>
        <p:cNvGrpSpPr/>
        <p:nvPr/>
      </p:nvGrpSpPr>
      <p:grpSpPr>
        <a:xfrm>
          <a:off x="0" y="0"/>
          <a:ext cx="0" cy="0"/>
          <a:chOff x="0" y="0"/>
          <a:chExt cx="0" cy="0"/>
        </a:xfrm>
      </p:grpSpPr>
      <p:pic>
        <p:nvPicPr>
          <p:cNvPr id="1028" name="Picture 4">
            <a:extLst>
              <a:ext uri="{FF2B5EF4-FFF2-40B4-BE49-F238E27FC236}">
                <a16:creationId xmlns:a16="http://schemas.microsoft.com/office/drawing/2014/main" id="{39A8F3DF-CE76-13CD-BDEF-518DE88685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064" y="277090"/>
            <a:ext cx="1143000" cy="13716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2B5109E-5B18-D709-4595-1B6B762A2AAB}"/>
              </a:ext>
            </a:extLst>
          </p:cNvPr>
          <p:cNvSpPr txBox="1"/>
          <p:nvPr/>
        </p:nvSpPr>
        <p:spPr>
          <a:xfrm>
            <a:off x="1881464" y="4478139"/>
            <a:ext cx="4600784" cy="523220"/>
          </a:xfrm>
          <a:prstGeom prst="rect">
            <a:avLst/>
          </a:prstGeom>
          <a:noFill/>
        </p:spPr>
        <p:txBody>
          <a:bodyPr wrap="square">
            <a:spAutoFit/>
          </a:bodyPr>
          <a:lstStyle/>
          <a:p>
            <a:r>
              <a:rPr lang="en-US" sz="2800" b="1" i="0" dirty="0">
                <a:solidFill>
                  <a:srgbClr val="122C53"/>
                </a:solidFill>
                <a:effectLst/>
                <a:latin typeface="Source Sans Pro" panose="020B0503030403020204" pitchFamily="34" charset="0"/>
                <a:ea typeface="Source Sans Pro" panose="020B0503030403020204" pitchFamily="34" charset="0"/>
              </a:rPr>
              <a:t>Tobi Weingart</a:t>
            </a:r>
            <a:endParaRPr lang="en-US" sz="2800" b="1" dirty="0">
              <a:solidFill>
                <a:srgbClr val="122C53"/>
              </a:solidFill>
              <a:latin typeface="Source Sans Pro" panose="020B0503030403020204" pitchFamily="34" charset="0"/>
              <a:ea typeface="Source Sans Pro" panose="020B0503030403020204" pitchFamily="34" charset="0"/>
            </a:endParaRPr>
          </a:p>
        </p:txBody>
      </p:sp>
      <p:sp>
        <p:nvSpPr>
          <p:cNvPr id="11" name="TextBox 10">
            <a:extLst>
              <a:ext uri="{FF2B5EF4-FFF2-40B4-BE49-F238E27FC236}">
                <a16:creationId xmlns:a16="http://schemas.microsoft.com/office/drawing/2014/main" id="{6D01B31F-9DF8-C8DD-0F93-565B4B7BEACC}"/>
              </a:ext>
            </a:extLst>
          </p:cNvPr>
          <p:cNvSpPr txBox="1"/>
          <p:nvPr/>
        </p:nvSpPr>
        <p:spPr>
          <a:xfrm>
            <a:off x="1905000" y="4888065"/>
            <a:ext cx="4943309" cy="707886"/>
          </a:xfrm>
          <a:prstGeom prst="rect">
            <a:avLst/>
          </a:prstGeom>
          <a:noFill/>
        </p:spPr>
        <p:txBody>
          <a:bodyPr wrap="square">
            <a:spAutoFit/>
          </a:bodyPr>
          <a:lstStyle/>
          <a:p>
            <a:r>
              <a:rPr lang="en-US" sz="2000" i="1" dirty="0">
                <a:solidFill>
                  <a:srgbClr val="0298D1"/>
                </a:solidFill>
                <a:effectLst/>
                <a:latin typeface="Futura Medium" panose="020B0602020204020303" pitchFamily="34" charset="-79"/>
                <a:ea typeface="Source Sans Pro" panose="020B0503030403020204" pitchFamily="34" charset="0"/>
                <a:cs typeface="Futura Medium" panose="020B0602020204020303" pitchFamily="34" charset="-79"/>
              </a:rPr>
              <a:t>Senior Vice President of Member and Industry Engagement</a:t>
            </a:r>
            <a:endParaRPr lang="en-US" sz="2800" i="1" dirty="0">
              <a:solidFill>
                <a:srgbClr val="0298D1"/>
              </a:solidFill>
              <a:latin typeface="Futura Medium" panose="020B0602020204020303" pitchFamily="34" charset="-79"/>
              <a:ea typeface="Source Sans Pro" panose="020B0503030403020204" pitchFamily="34" charset="0"/>
              <a:cs typeface="Futura Medium" panose="020B0602020204020303" pitchFamily="34" charset="-79"/>
            </a:endParaRPr>
          </a:p>
        </p:txBody>
      </p:sp>
      <p:sp>
        <p:nvSpPr>
          <p:cNvPr id="12" name="TextBox 11">
            <a:extLst>
              <a:ext uri="{FF2B5EF4-FFF2-40B4-BE49-F238E27FC236}">
                <a16:creationId xmlns:a16="http://schemas.microsoft.com/office/drawing/2014/main" id="{E6ECAE64-AD80-0A55-D596-FCBB12A8B8D3}"/>
              </a:ext>
            </a:extLst>
          </p:cNvPr>
          <p:cNvSpPr txBox="1"/>
          <p:nvPr/>
        </p:nvSpPr>
        <p:spPr>
          <a:xfrm>
            <a:off x="1905000" y="5622095"/>
            <a:ext cx="4394669" cy="400110"/>
          </a:xfrm>
          <a:prstGeom prst="rect">
            <a:avLst/>
          </a:prstGeom>
          <a:noFill/>
        </p:spPr>
        <p:txBody>
          <a:bodyPr wrap="square">
            <a:spAutoFit/>
          </a:bodyPr>
          <a:lstStyle/>
          <a:p>
            <a:r>
              <a:rPr lang="en-US" sz="2000" i="1" dirty="0">
                <a:solidFill>
                  <a:srgbClr val="0298D1"/>
                </a:solidFill>
                <a:effectLst/>
                <a:latin typeface="Futura Medium" panose="020B0602020204020303" pitchFamily="34" charset="-79"/>
                <a:ea typeface="Source Sans Pro" panose="020B0503030403020204" pitchFamily="34" charset="0"/>
                <a:cs typeface="Futura Medium" panose="020B0602020204020303" pitchFamily="34" charset="-79"/>
              </a:rPr>
              <a:t>The League of Credit Unions</a:t>
            </a:r>
            <a:endParaRPr lang="en-US" sz="2800" i="1" dirty="0">
              <a:solidFill>
                <a:srgbClr val="0298D1"/>
              </a:solidFill>
              <a:latin typeface="Futura Medium" panose="020B0602020204020303" pitchFamily="34" charset="-79"/>
              <a:ea typeface="Source Sans Pro" panose="020B0503030403020204" pitchFamily="34" charset="0"/>
              <a:cs typeface="Futura Medium" panose="020B0602020204020303" pitchFamily="34" charset="-79"/>
            </a:endParaRPr>
          </a:p>
        </p:txBody>
      </p:sp>
      <p:sp>
        <p:nvSpPr>
          <p:cNvPr id="13" name="Oval 12">
            <a:extLst>
              <a:ext uri="{FF2B5EF4-FFF2-40B4-BE49-F238E27FC236}">
                <a16:creationId xmlns:a16="http://schemas.microsoft.com/office/drawing/2014/main" id="{629BC58D-FCBE-AF61-57FC-DD5E2A4EC5EF}"/>
              </a:ext>
            </a:extLst>
          </p:cNvPr>
          <p:cNvSpPr/>
          <p:nvPr/>
        </p:nvSpPr>
        <p:spPr>
          <a:xfrm>
            <a:off x="2017412" y="1952257"/>
            <a:ext cx="2276856" cy="2277521"/>
          </a:xfrm>
          <a:prstGeom prst="ellipse">
            <a:avLst/>
          </a:prstGeom>
          <a:solidFill>
            <a:srgbClr val="0095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9182155-B2B7-EF65-9AF7-D8D7572AD3EE}"/>
              </a:ext>
            </a:extLst>
          </p:cNvPr>
          <p:cNvSpPr/>
          <p:nvPr/>
        </p:nvSpPr>
        <p:spPr>
          <a:xfrm>
            <a:off x="1905000" y="2104367"/>
            <a:ext cx="2276856" cy="2277520"/>
          </a:xfrm>
          <a:prstGeom prst="ellips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4D69FFF-12FD-FB2C-A834-17E877B0B5F5}"/>
              </a:ext>
            </a:extLst>
          </p:cNvPr>
          <p:cNvSpPr txBox="1"/>
          <p:nvPr/>
        </p:nvSpPr>
        <p:spPr>
          <a:xfrm>
            <a:off x="6977639" y="4478139"/>
            <a:ext cx="4600784" cy="523220"/>
          </a:xfrm>
          <a:prstGeom prst="rect">
            <a:avLst/>
          </a:prstGeom>
          <a:noFill/>
        </p:spPr>
        <p:txBody>
          <a:bodyPr wrap="square">
            <a:spAutoFit/>
          </a:bodyPr>
          <a:lstStyle/>
          <a:p>
            <a:r>
              <a:rPr lang="en-US" sz="2800" b="1" i="0" dirty="0">
                <a:solidFill>
                  <a:srgbClr val="122C53"/>
                </a:solidFill>
                <a:effectLst/>
                <a:latin typeface="Source Sans Pro" panose="020B0503030403020204" pitchFamily="34" charset="0"/>
                <a:ea typeface="Source Sans Pro" panose="020B0503030403020204" pitchFamily="34" charset="0"/>
              </a:rPr>
              <a:t>Sydney Seral</a:t>
            </a:r>
            <a:endParaRPr lang="en-US" sz="2800" b="1" dirty="0">
              <a:solidFill>
                <a:srgbClr val="122C53"/>
              </a:solidFill>
              <a:latin typeface="Source Sans Pro" panose="020B0503030403020204" pitchFamily="34" charset="0"/>
              <a:ea typeface="Source Sans Pro" panose="020B0503030403020204" pitchFamily="34" charset="0"/>
            </a:endParaRPr>
          </a:p>
        </p:txBody>
      </p:sp>
      <p:sp>
        <p:nvSpPr>
          <p:cNvPr id="3" name="TextBox 2">
            <a:extLst>
              <a:ext uri="{FF2B5EF4-FFF2-40B4-BE49-F238E27FC236}">
                <a16:creationId xmlns:a16="http://schemas.microsoft.com/office/drawing/2014/main" id="{AEF2AF62-E83E-D82F-1126-869E7E02C356}"/>
              </a:ext>
            </a:extLst>
          </p:cNvPr>
          <p:cNvSpPr txBox="1"/>
          <p:nvPr/>
        </p:nvSpPr>
        <p:spPr>
          <a:xfrm>
            <a:off x="6977639" y="4953233"/>
            <a:ext cx="4943309" cy="400110"/>
          </a:xfrm>
          <a:prstGeom prst="rect">
            <a:avLst/>
          </a:prstGeom>
          <a:noFill/>
        </p:spPr>
        <p:txBody>
          <a:bodyPr wrap="square">
            <a:spAutoFit/>
          </a:bodyPr>
          <a:lstStyle/>
          <a:p>
            <a:r>
              <a:rPr lang="en-US" sz="2000" i="1" dirty="0">
                <a:solidFill>
                  <a:srgbClr val="0298D1"/>
                </a:solidFill>
                <a:effectLst/>
                <a:latin typeface="Futura Medium" panose="020B0602020204020303" pitchFamily="34" charset="-79"/>
                <a:ea typeface="Source Sans Pro" panose="020B0503030403020204" pitchFamily="34" charset="0"/>
                <a:cs typeface="Futura Medium" panose="020B0602020204020303" pitchFamily="34" charset="-79"/>
              </a:rPr>
              <a:t>Chief Advocacy Officer</a:t>
            </a:r>
            <a:endParaRPr lang="en-US" sz="2800" i="1" dirty="0">
              <a:solidFill>
                <a:srgbClr val="0298D1"/>
              </a:solidFill>
              <a:latin typeface="Futura Medium" panose="020B0602020204020303" pitchFamily="34" charset="-79"/>
              <a:ea typeface="Source Sans Pro" panose="020B0503030403020204" pitchFamily="34" charset="0"/>
              <a:cs typeface="Futura Medium" panose="020B0602020204020303" pitchFamily="34" charset="-79"/>
            </a:endParaRPr>
          </a:p>
        </p:txBody>
      </p:sp>
      <p:sp>
        <p:nvSpPr>
          <p:cNvPr id="4" name="TextBox 3">
            <a:extLst>
              <a:ext uri="{FF2B5EF4-FFF2-40B4-BE49-F238E27FC236}">
                <a16:creationId xmlns:a16="http://schemas.microsoft.com/office/drawing/2014/main" id="{E6E0812C-C0AB-9AB9-F452-1B26BD4432B9}"/>
              </a:ext>
            </a:extLst>
          </p:cNvPr>
          <p:cNvSpPr txBox="1"/>
          <p:nvPr/>
        </p:nvSpPr>
        <p:spPr>
          <a:xfrm>
            <a:off x="6977639" y="5309814"/>
            <a:ext cx="4394669" cy="400110"/>
          </a:xfrm>
          <a:prstGeom prst="rect">
            <a:avLst/>
          </a:prstGeom>
          <a:noFill/>
        </p:spPr>
        <p:txBody>
          <a:bodyPr wrap="square">
            <a:spAutoFit/>
          </a:bodyPr>
          <a:lstStyle/>
          <a:p>
            <a:r>
              <a:rPr lang="en-US" sz="2000" i="1" dirty="0">
                <a:solidFill>
                  <a:srgbClr val="0298D1"/>
                </a:solidFill>
                <a:effectLst/>
                <a:latin typeface="Futura Medium" panose="020B0602020204020303" pitchFamily="34" charset="-79"/>
                <a:ea typeface="Source Sans Pro" panose="020B0503030403020204" pitchFamily="34" charset="0"/>
                <a:cs typeface="Futura Medium" panose="020B0602020204020303" pitchFamily="34" charset="-79"/>
              </a:rPr>
              <a:t>The League of Credit Unions</a:t>
            </a:r>
            <a:endParaRPr lang="en-US" sz="2800" i="1" dirty="0">
              <a:solidFill>
                <a:srgbClr val="0298D1"/>
              </a:solidFill>
              <a:latin typeface="Futura Medium" panose="020B0602020204020303" pitchFamily="34" charset="-79"/>
              <a:ea typeface="Source Sans Pro" panose="020B0503030403020204" pitchFamily="34" charset="0"/>
              <a:cs typeface="Futura Medium" panose="020B0602020204020303" pitchFamily="34" charset="-79"/>
            </a:endParaRPr>
          </a:p>
        </p:txBody>
      </p:sp>
      <p:sp>
        <p:nvSpPr>
          <p:cNvPr id="5" name="Oval 4">
            <a:extLst>
              <a:ext uri="{FF2B5EF4-FFF2-40B4-BE49-F238E27FC236}">
                <a16:creationId xmlns:a16="http://schemas.microsoft.com/office/drawing/2014/main" id="{0F857EAE-9F52-86F8-AC1F-99DF1146E16C}"/>
              </a:ext>
            </a:extLst>
          </p:cNvPr>
          <p:cNvSpPr/>
          <p:nvPr/>
        </p:nvSpPr>
        <p:spPr>
          <a:xfrm>
            <a:off x="7090051" y="1952257"/>
            <a:ext cx="2276856" cy="2276856"/>
          </a:xfrm>
          <a:prstGeom prst="ellipse">
            <a:avLst/>
          </a:prstGeom>
          <a:solidFill>
            <a:srgbClr val="0095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3FA868E-7034-6D0D-E59D-ACF3939C501D}"/>
              </a:ext>
            </a:extLst>
          </p:cNvPr>
          <p:cNvSpPr/>
          <p:nvPr/>
        </p:nvSpPr>
        <p:spPr>
          <a:xfrm>
            <a:off x="6977639" y="2104366"/>
            <a:ext cx="2276856" cy="2276856"/>
          </a:xfrm>
          <a:prstGeom prst="ellipse">
            <a:avLst/>
          </a:prstGeom>
          <a:blipFill>
            <a:blip r:embed="rId5"/>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3">
            <a:extLst>
              <a:ext uri="{FF2B5EF4-FFF2-40B4-BE49-F238E27FC236}">
                <a16:creationId xmlns:a16="http://schemas.microsoft.com/office/drawing/2014/main" id="{0478F6FA-BD9F-EFFE-FB02-A75C5546CEB0}"/>
              </a:ext>
            </a:extLst>
          </p:cNvPr>
          <p:cNvSpPr txBox="1">
            <a:spLocks/>
          </p:cNvSpPr>
          <p:nvPr/>
        </p:nvSpPr>
        <p:spPr>
          <a:xfrm>
            <a:off x="1375064" y="504108"/>
            <a:ext cx="6580957"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780"/>
              </a:lnSpc>
            </a:pPr>
            <a:r>
              <a:rPr lang="en-US" sz="5400" b="1" dirty="0">
                <a:solidFill>
                  <a:srgbClr val="0298D1"/>
                </a:solidFill>
                <a:latin typeface="Source Sans Pro Black"/>
                <a:ea typeface="Source Sans Pro Black"/>
                <a:cs typeface="FUTURA MEDIUM"/>
              </a:rPr>
              <a:t>Who We Are and</a:t>
            </a:r>
          </a:p>
          <a:p>
            <a:pPr>
              <a:lnSpc>
                <a:spcPts val="3780"/>
              </a:lnSpc>
            </a:pPr>
            <a:r>
              <a:rPr lang="en-US" sz="4400" b="1" dirty="0">
                <a:solidFill>
                  <a:srgbClr val="122C53"/>
                </a:solidFill>
                <a:ea typeface="Source Sans Pro Black"/>
                <a:cs typeface="Futura Medium"/>
              </a:rPr>
              <a:t>How We Work for You</a:t>
            </a:r>
          </a:p>
        </p:txBody>
      </p:sp>
    </p:spTree>
    <p:extLst>
      <p:ext uri="{BB962C8B-B14F-4D97-AF65-F5344CB8AC3E}">
        <p14:creationId xmlns:p14="http://schemas.microsoft.com/office/powerpoint/2010/main" val="751295320"/>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0BF9D-89BD-6327-BB7F-DA08272F486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8AAE27C-235F-A388-22DB-4EC7BE79A66C}"/>
              </a:ext>
            </a:extLst>
          </p:cNvPr>
          <p:cNvSpPr>
            <a:spLocks noGrp="1"/>
          </p:cNvSpPr>
          <p:nvPr>
            <p:ph type="title"/>
          </p:nvPr>
        </p:nvSpPr>
        <p:spPr/>
        <p:txBody>
          <a:bodyPr/>
          <a:lstStyle/>
          <a:p>
            <a:r>
              <a:rPr lang="en-US" dirty="0">
                <a:latin typeface="Montserrat" pitchFamily="2" charset="77"/>
              </a:rPr>
              <a:t>Networking</a:t>
            </a:r>
          </a:p>
        </p:txBody>
      </p:sp>
    </p:spTree>
    <p:extLst>
      <p:ext uri="{BB962C8B-B14F-4D97-AF65-F5344CB8AC3E}">
        <p14:creationId xmlns:p14="http://schemas.microsoft.com/office/powerpoint/2010/main" val="24777820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735E1-8F22-2792-47AB-F6563BDB86E4}"/>
            </a:ext>
          </a:extLst>
        </p:cNvPr>
        <p:cNvGrpSpPr/>
        <p:nvPr/>
      </p:nvGrpSpPr>
      <p:grpSpPr>
        <a:xfrm>
          <a:off x="0" y="0"/>
          <a:ext cx="0" cy="0"/>
          <a:chOff x="0" y="0"/>
          <a:chExt cx="0" cy="0"/>
        </a:xfrm>
      </p:grpSpPr>
      <p:pic>
        <p:nvPicPr>
          <p:cNvPr id="1028" name="Picture 4">
            <a:extLst>
              <a:ext uri="{FF2B5EF4-FFF2-40B4-BE49-F238E27FC236}">
                <a16:creationId xmlns:a16="http://schemas.microsoft.com/office/drawing/2014/main" id="{27A91434-7D5C-7CE0-28F5-2B13BB6756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064" y="277090"/>
            <a:ext cx="1143000" cy="13716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8647F93-E93A-D6A7-B88E-53217E12215C}"/>
              </a:ext>
            </a:extLst>
          </p:cNvPr>
          <p:cNvSpPr txBox="1"/>
          <p:nvPr/>
        </p:nvSpPr>
        <p:spPr>
          <a:xfrm>
            <a:off x="5892331" y="3094120"/>
            <a:ext cx="4600784" cy="584775"/>
          </a:xfrm>
          <a:prstGeom prst="rect">
            <a:avLst/>
          </a:prstGeom>
          <a:noFill/>
        </p:spPr>
        <p:txBody>
          <a:bodyPr wrap="square">
            <a:spAutoFit/>
          </a:bodyPr>
          <a:lstStyle/>
          <a:p>
            <a:r>
              <a:rPr lang="en-US" sz="3200" b="1" i="0" dirty="0">
                <a:solidFill>
                  <a:srgbClr val="122C53"/>
                </a:solidFill>
                <a:effectLst/>
                <a:latin typeface="Source Sans Pro" panose="020B0503030403020204" pitchFamily="34" charset="0"/>
                <a:ea typeface="Source Sans Pro" panose="020B0503030403020204" pitchFamily="34" charset="0"/>
              </a:rPr>
              <a:t>Tobi Weingart</a:t>
            </a:r>
            <a:endParaRPr lang="en-US" sz="3200" b="1" dirty="0">
              <a:solidFill>
                <a:srgbClr val="122C53"/>
              </a:solidFill>
              <a:latin typeface="Source Sans Pro" panose="020B0503030403020204" pitchFamily="34" charset="0"/>
              <a:ea typeface="Source Sans Pro" panose="020B0503030403020204" pitchFamily="34" charset="0"/>
            </a:endParaRPr>
          </a:p>
        </p:txBody>
      </p:sp>
      <p:sp>
        <p:nvSpPr>
          <p:cNvPr id="11" name="TextBox 10">
            <a:extLst>
              <a:ext uri="{FF2B5EF4-FFF2-40B4-BE49-F238E27FC236}">
                <a16:creationId xmlns:a16="http://schemas.microsoft.com/office/drawing/2014/main" id="{F749C8DB-CED9-E658-69FA-C45DB652192B}"/>
              </a:ext>
            </a:extLst>
          </p:cNvPr>
          <p:cNvSpPr txBox="1"/>
          <p:nvPr/>
        </p:nvSpPr>
        <p:spPr>
          <a:xfrm>
            <a:off x="5892331" y="3643652"/>
            <a:ext cx="4943309" cy="830997"/>
          </a:xfrm>
          <a:prstGeom prst="rect">
            <a:avLst/>
          </a:prstGeom>
          <a:noFill/>
        </p:spPr>
        <p:txBody>
          <a:bodyPr wrap="square">
            <a:spAutoFit/>
          </a:bodyPr>
          <a:lstStyle/>
          <a:p>
            <a:r>
              <a:rPr lang="en-US" sz="2400" i="1" dirty="0">
                <a:solidFill>
                  <a:srgbClr val="0298D1"/>
                </a:solidFill>
                <a:effectLst/>
                <a:latin typeface="Futura Medium" panose="020B0602020204020303" pitchFamily="34" charset="-79"/>
                <a:ea typeface="Source Sans Pro" panose="020B0503030403020204" pitchFamily="34" charset="0"/>
                <a:cs typeface="Futura Medium" panose="020B0602020204020303" pitchFamily="34" charset="-79"/>
              </a:rPr>
              <a:t>Senior Vice President of Member and Industry Engagement</a:t>
            </a:r>
            <a:endParaRPr lang="en-US" sz="3200" i="1" dirty="0">
              <a:solidFill>
                <a:srgbClr val="0298D1"/>
              </a:solidFill>
              <a:latin typeface="Futura Medium" panose="020B0602020204020303" pitchFamily="34" charset="-79"/>
              <a:ea typeface="Source Sans Pro" panose="020B0503030403020204" pitchFamily="34" charset="0"/>
              <a:cs typeface="Futura Medium" panose="020B0602020204020303" pitchFamily="34" charset="-79"/>
            </a:endParaRPr>
          </a:p>
        </p:txBody>
      </p:sp>
      <p:sp>
        <p:nvSpPr>
          <p:cNvPr id="12" name="TextBox 11">
            <a:extLst>
              <a:ext uri="{FF2B5EF4-FFF2-40B4-BE49-F238E27FC236}">
                <a16:creationId xmlns:a16="http://schemas.microsoft.com/office/drawing/2014/main" id="{5F0C8F5D-3CCF-88D5-73D1-79214594632E}"/>
              </a:ext>
            </a:extLst>
          </p:cNvPr>
          <p:cNvSpPr txBox="1"/>
          <p:nvPr/>
        </p:nvSpPr>
        <p:spPr>
          <a:xfrm>
            <a:off x="5892331" y="4407733"/>
            <a:ext cx="4394669" cy="461665"/>
          </a:xfrm>
          <a:prstGeom prst="rect">
            <a:avLst/>
          </a:prstGeom>
          <a:noFill/>
        </p:spPr>
        <p:txBody>
          <a:bodyPr wrap="square">
            <a:spAutoFit/>
          </a:bodyPr>
          <a:lstStyle/>
          <a:p>
            <a:r>
              <a:rPr lang="en-US" sz="2400" i="1" dirty="0">
                <a:solidFill>
                  <a:srgbClr val="0298D1"/>
                </a:solidFill>
                <a:effectLst/>
                <a:latin typeface="Futura Medium" panose="020B0602020204020303" pitchFamily="34" charset="-79"/>
                <a:ea typeface="Source Sans Pro" panose="020B0503030403020204" pitchFamily="34" charset="0"/>
                <a:cs typeface="Futura Medium" panose="020B0602020204020303" pitchFamily="34" charset="-79"/>
              </a:rPr>
              <a:t>The League of Credit Unions</a:t>
            </a:r>
            <a:endParaRPr lang="en-US" sz="3200" i="1" dirty="0">
              <a:solidFill>
                <a:srgbClr val="0298D1"/>
              </a:solidFill>
              <a:latin typeface="Futura Medium" panose="020B0602020204020303" pitchFamily="34" charset="-79"/>
              <a:ea typeface="Source Sans Pro" panose="020B0503030403020204" pitchFamily="34" charset="0"/>
              <a:cs typeface="Futura Medium" panose="020B0602020204020303" pitchFamily="34" charset="-79"/>
            </a:endParaRPr>
          </a:p>
        </p:txBody>
      </p:sp>
      <p:sp>
        <p:nvSpPr>
          <p:cNvPr id="13" name="Oval 12">
            <a:extLst>
              <a:ext uri="{FF2B5EF4-FFF2-40B4-BE49-F238E27FC236}">
                <a16:creationId xmlns:a16="http://schemas.microsoft.com/office/drawing/2014/main" id="{6C7D433D-3AB8-A225-0EB7-A0FB65838753}"/>
              </a:ext>
            </a:extLst>
          </p:cNvPr>
          <p:cNvSpPr/>
          <p:nvPr/>
        </p:nvSpPr>
        <p:spPr>
          <a:xfrm>
            <a:off x="2726603" y="1995727"/>
            <a:ext cx="2943514" cy="2943514"/>
          </a:xfrm>
          <a:prstGeom prst="ellipse">
            <a:avLst/>
          </a:prstGeom>
          <a:solidFill>
            <a:srgbClr val="0095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5BA75D2-50A2-AFF7-2F0B-8D076C06A3A8}"/>
              </a:ext>
            </a:extLst>
          </p:cNvPr>
          <p:cNvSpPr/>
          <p:nvPr/>
        </p:nvSpPr>
        <p:spPr>
          <a:xfrm>
            <a:off x="2614191" y="2147836"/>
            <a:ext cx="2943513" cy="2943513"/>
          </a:xfrm>
          <a:prstGeom prst="ellipse">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3">
            <a:extLst>
              <a:ext uri="{FF2B5EF4-FFF2-40B4-BE49-F238E27FC236}">
                <a16:creationId xmlns:a16="http://schemas.microsoft.com/office/drawing/2014/main" id="{8A74B53E-61DF-61E1-50D9-85C796F3EA96}"/>
              </a:ext>
            </a:extLst>
          </p:cNvPr>
          <p:cNvSpPr txBox="1">
            <a:spLocks/>
          </p:cNvSpPr>
          <p:nvPr/>
        </p:nvSpPr>
        <p:spPr>
          <a:xfrm>
            <a:off x="1375064" y="504108"/>
            <a:ext cx="969832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780"/>
              </a:lnSpc>
            </a:pPr>
            <a:r>
              <a:rPr lang="en-US" sz="5400" b="1" dirty="0">
                <a:solidFill>
                  <a:srgbClr val="0298D1"/>
                </a:solidFill>
                <a:latin typeface="Source Sans Pro Black"/>
                <a:ea typeface="Source Sans Pro Black"/>
                <a:cs typeface="FUTURA MEDIUM"/>
              </a:rPr>
              <a:t>The Credit Union Difference </a:t>
            </a:r>
          </a:p>
          <a:p>
            <a:pPr>
              <a:lnSpc>
                <a:spcPts val="3780"/>
              </a:lnSpc>
            </a:pPr>
            <a:r>
              <a:rPr lang="en-US" sz="4400" b="1" dirty="0">
                <a:solidFill>
                  <a:srgbClr val="122C53"/>
                </a:solidFill>
                <a:ea typeface="Source Sans Pro Black"/>
                <a:cs typeface="Futura Medium"/>
              </a:rPr>
              <a:t>and You</a:t>
            </a:r>
          </a:p>
        </p:txBody>
      </p:sp>
    </p:spTree>
    <p:extLst>
      <p:ext uri="{BB962C8B-B14F-4D97-AF65-F5344CB8AC3E}">
        <p14:creationId xmlns:p14="http://schemas.microsoft.com/office/powerpoint/2010/main" val="3723694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D03CA-69CD-7547-835C-542977AEA8A1}"/>
              </a:ext>
            </a:extLst>
          </p:cNvPr>
          <p:cNvSpPr>
            <a:spLocks noGrp="1"/>
          </p:cNvSpPr>
          <p:nvPr>
            <p:ph type="title" idx="4294967295"/>
          </p:nvPr>
        </p:nvSpPr>
        <p:spPr>
          <a:xfrm>
            <a:off x="5816600" y="3040855"/>
            <a:ext cx="6375400" cy="1325563"/>
          </a:xfrm>
        </p:spPr>
        <p:txBody>
          <a:bodyPr>
            <a:noAutofit/>
          </a:bodyPr>
          <a:lstStyle/>
          <a:p>
            <a:pPr algn="ctr"/>
            <a:r>
              <a:rPr lang="en-US" sz="4800" b="1" dirty="0">
                <a:solidFill>
                  <a:srgbClr val="003462"/>
                </a:solidFill>
              </a:rPr>
              <a:t>The Credit Union Difference: </a:t>
            </a:r>
            <a:br>
              <a:rPr lang="en-US" sz="4800" b="1" dirty="0">
                <a:solidFill>
                  <a:srgbClr val="003462"/>
                </a:solidFill>
              </a:rPr>
            </a:br>
            <a:r>
              <a:rPr lang="en-US" sz="4800" b="1" dirty="0">
                <a:solidFill>
                  <a:srgbClr val="003462"/>
                </a:solidFill>
              </a:rPr>
              <a:t>You Own It!</a:t>
            </a:r>
          </a:p>
        </p:txBody>
      </p:sp>
      <p:pic>
        <p:nvPicPr>
          <p:cNvPr id="5" name="Picture 4" descr="A black background with blue text&#10;&#10;Description automatically generated">
            <a:extLst>
              <a:ext uri="{FF2B5EF4-FFF2-40B4-BE49-F238E27FC236}">
                <a16:creationId xmlns:a16="http://schemas.microsoft.com/office/drawing/2014/main" id="{C40EB778-E981-6A2D-6854-1B08347A5A2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57191" y="501858"/>
            <a:ext cx="6834809" cy="1993486"/>
          </a:xfrm>
          <a:prstGeom prst="rect">
            <a:avLst/>
          </a:prstGeom>
        </p:spPr>
      </p:pic>
    </p:spTree>
    <p:extLst>
      <p:ext uri="{BB962C8B-B14F-4D97-AF65-F5344CB8AC3E}">
        <p14:creationId xmlns:p14="http://schemas.microsoft.com/office/powerpoint/2010/main" val="26928188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e League - Foo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 League - No Footer">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0D4FA4B9367041A289B377F7C36AF2" ma:contentTypeVersion="13" ma:contentTypeDescription="Create a new document." ma:contentTypeScope="" ma:versionID="9c54af45b71d55b682ebb6e0f3e2eb4f">
  <xsd:schema xmlns:xsd="http://www.w3.org/2001/XMLSchema" xmlns:xs="http://www.w3.org/2001/XMLSchema" xmlns:p="http://schemas.microsoft.com/office/2006/metadata/properties" xmlns:ns2="b1f0492d-3b99-40e6-be7f-a1164561252f" xmlns:ns3="37126ffb-54f5-4f24-b54d-382c4c6a9ad9" targetNamespace="http://schemas.microsoft.com/office/2006/metadata/properties" ma:root="true" ma:fieldsID="ad9c1bb6b577b65adb69c25507413690" ns2:_="" ns3:_="">
    <xsd:import namespace="b1f0492d-3b99-40e6-be7f-a1164561252f"/>
    <xsd:import namespace="37126ffb-54f5-4f24-b54d-382c4c6a9ad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f0492d-3b99-40e6-be7f-a116456125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80eb79f-b3aa-4bef-bd36-85b9d0291aba"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7126ffb-54f5-4f24-b54d-382c4c6a9ad9"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c76bd9a4-554c-455c-b221-2f0b6fb7332b}" ma:internalName="TaxCatchAll" ma:showField="CatchAllData" ma:web="37126ffb-54f5-4f24-b54d-382c4c6a9a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1f0492d-3b99-40e6-be7f-a1164561252f">
      <Terms xmlns="http://schemas.microsoft.com/office/infopath/2007/PartnerControls"/>
    </lcf76f155ced4ddcb4097134ff3c332f>
    <TaxCatchAll xmlns="37126ffb-54f5-4f24-b54d-382c4c6a9ad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7D040A-C224-4AEA-8AF2-509175F557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f0492d-3b99-40e6-be7f-a1164561252f"/>
    <ds:schemaRef ds:uri="37126ffb-54f5-4f24-b54d-382c4c6a9a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FA1772A-D6C3-4975-AD40-F4B3E563574C}">
  <ds:schemaRefs>
    <ds:schemaRef ds:uri="http://purl.org/dc/elements/1.1/"/>
    <ds:schemaRef ds:uri="http://schemas.microsoft.com/office/infopath/2007/PartnerControls"/>
    <ds:schemaRef ds:uri="http://purl.org/dc/terms/"/>
    <ds:schemaRef ds:uri="b1f0492d-3b99-40e6-be7f-a1164561252f"/>
    <ds:schemaRef ds:uri="http://schemas.openxmlformats.org/package/2006/metadata/core-properties"/>
    <ds:schemaRef ds:uri="37126ffb-54f5-4f24-b54d-382c4c6a9ad9"/>
    <ds:schemaRef ds:uri="http://schemas.microsoft.com/office/2006/documentManagement/types"/>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DC09E821-F384-4E1B-BE88-F4534A1D4B9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4942</TotalTime>
  <Words>5850</Words>
  <Application>Microsoft Office PowerPoint</Application>
  <PresentationFormat>Widescreen</PresentationFormat>
  <Paragraphs>539</Paragraphs>
  <Slides>51</Slides>
  <Notes>26</Notes>
  <HiddenSlides>0</HiddenSlides>
  <MMClips>1</MMClips>
  <ScaleCrop>false</ScaleCrop>
  <HeadingPairs>
    <vt:vector size="6" baseType="variant">
      <vt:variant>
        <vt:lpstr>Fonts Used</vt:lpstr>
      </vt:variant>
      <vt:variant>
        <vt:i4>24</vt:i4>
      </vt:variant>
      <vt:variant>
        <vt:lpstr>Theme</vt:lpstr>
      </vt:variant>
      <vt:variant>
        <vt:i4>2</vt:i4>
      </vt:variant>
      <vt:variant>
        <vt:lpstr>Slide Titles</vt:lpstr>
      </vt:variant>
      <vt:variant>
        <vt:i4>51</vt:i4>
      </vt:variant>
    </vt:vector>
  </HeadingPairs>
  <TitlesOfParts>
    <vt:vector size="77" baseType="lpstr">
      <vt:lpstr>Aptos</vt:lpstr>
      <vt:lpstr>Aptos Display</vt:lpstr>
      <vt:lpstr>Arial</vt:lpstr>
      <vt:lpstr>Avenir</vt:lpstr>
      <vt:lpstr>Avenir Bold</vt:lpstr>
      <vt:lpstr>Avenir Bold Italics</vt:lpstr>
      <vt:lpstr>Avenir Book</vt:lpstr>
      <vt:lpstr>Avenir Italics</vt:lpstr>
      <vt:lpstr>Butler Stencil Medium</vt:lpstr>
      <vt:lpstr>Calibri</vt:lpstr>
      <vt:lpstr>Calibri Light</vt:lpstr>
      <vt:lpstr>Futura Medium</vt:lpstr>
      <vt:lpstr>Montserrat</vt:lpstr>
      <vt:lpstr>Montserrat Bold</vt:lpstr>
      <vt:lpstr>Montserrat Bold Italics</vt:lpstr>
      <vt:lpstr>Montserrat Heavy</vt:lpstr>
      <vt:lpstr>Montserrat Italics</vt:lpstr>
      <vt:lpstr>Open Sans</vt:lpstr>
      <vt:lpstr>Open Sans Bold</vt:lpstr>
      <vt:lpstr>Proxima Nova Bold</vt:lpstr>
      <vt:lpstr>Roboto Condensed Light</vt:lpstr>
      <vt:lpstr>Source Sans Pro</vt:lpstr>
      <vt:lpstr>Source Sans Pro Black</vt:lpstr>
      <vt:lpstr>Univers 55</vt:lpstr>
      <vt:lpstr>The League - Footer</vt:lpstr>
      <vt:lpstr>The League - No Footer</vt:lpstr>
      <vt:lpstr>Presentation Title</vt:lpstr>
      <vt:lpstr>PowerPoint Presentation</vt:lpstr>
      <vt:lpstr>PowerPoint Presentation</vt:lpstr>
      <vt:lpstr>PowerPoint Presentation</vt:lpstr>
      <vt:lpstr>PowerPoint Presentation</vt:lpstr>
      <vt:lpstr>PowerPoint Presentation</vt:lpstr>
      <vt:lpstr>Networking</vt:lpstr>
      <vt:lpstr>PowerPoint Presentation</vt:lpstr>
      <vt:lpstr>The Credit Union Difference:  You Own It!</vt:lpstr>
      <vt:lpstr>Welcome!</vt:lpstr>
      <vt:lpstr>The Credit Union Difference</vt:lpstr>
      <vt:lpstr>The “Umbrella Man” Drawing by 1923 Boston Globe cartoonist Joseph Stern  at the request of Roy Bergengren  </vt:lpstr>
      <vt:lpstr>“Human service really is  the only reason for the  existence of our credit unions.” - Charles F. Eikel, Jr.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Leveraging the Credit Union Difference</vt:lpstr>
      <vt:lpstr>PowerPoint Presentation</vt:lpstr>
      <vt:lpstr>PowerPoint Presentation</vt:lpstr>
      <vt:lpstr>PowerPoint Presentation</vt:lpstr>
      <vt:lpstr>PowerPoint Presentation</vt:lpstr>
      <vt:lpstr>#2: DEMOCRATIC MEMBER CONTROL</vt:lpstr>
      <vt:lpstr>#3: MEMBER ECONOMIC PARTICIPATION</vt:lpstr>
      <vt:lpstr>#4: AUTONOMY &amp; INDEPENDENCE</vt:lpstr>
      <vt:lpstr>#5: EDUCATION, TRAINING  &amp; INFORMATION</vt:lpstr>
      <vt:lpstr>#6: COOPERATION AMONG COOPERATIVES</vt:lpstr>
      <vt:lpstr>PowerPoint Presentation</vt:lpstr>
      <vt:lpstr>#7: CONCERN FOR COMMUNITY</vt:lpstr>
      <vt:lpstr>PowerPoint Presentation</vt:lpstr>
      <vt:lpstr>PowerPoint Presentation</vt:lpstr>
      <vt:lpstr>Explore and Discover:  Cooperative Principles in Action</vt:lpstr>
      <vt:lpstr>PowerPoint Presentation</vt:lpstr>
      <vt:lpstr>PowerPoint Presentation</vt:lpstr>
      <vt:lpstr>PowerPoint Presentation</vt:lpstr>
      <vt:lpstr>Values in Action</vt:lpstr>
      <vt:lpstr>Values in Action</vt:lpstr>
      <vt:lpstr>Explore and Discover:  Cooperative Values in Action</vt:lpstr>
      <vt:lpstr>PowerPoint Presentation</vt:lpstr>
      <vt:lpstr>PowerPoint Presentation</vt:lpstr>
      <vt:lpstr>Your One Thing</vt:lpstr>
      <vt:lpstr>PowerPoint Presentation</vt:lpstr>
      <vt:lpstr>Story Corners:</vt:lpstr>
      <vt:lpstr>Story Corners:</vt:lpstr>
      <vt:lpstr>Presentation Title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Joanna Forrester</dc:creator>
  <cp:lastModifiedBy>Katie Bailey</cp:lastModifiedBy>
  <cp:revision>37</cp:revision>
  <dcterms:created xsi:type="dcterms:W3CDTF">2022-04-05T16:57:41Z</dcterms:created>
  <dcterms:modified xsi:type="dcterms:W3CDTF">2026-04-13T13:17:49Z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0x0101006F0D4FA4B9367041A289B377F7C36AF2</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