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147476325" r:id="rId5"/>
    <p:sldId id="2147476341" r:id="rId6"/>
    <p:sldId id="2147476335" r:id="rId7"/>
    <p:sldId id="2147476342" r:id="rId8"/>
    <p:sldId id="2147476319" r:id="rId9"/>
    <p:sldId id="2147476320" r:id="rId10"/>
    <p:sldId id="2147476302" r:id="rId11"/>
    <p:sldId id="2147476191" r:id="rId12"/>
    <p:sldId id="2147476337" r:id="rId13"/>
    <p:sldId id="2147476338" r:id="rId14"/>
    <p:sldId id="2147476321" r:id="rId15"/>
    <p:sldId id="2147476339" r:id="rId16"/>
    <p:sldId id="2147476323" r:id="rId17"/>
    <p:sldId id="2147476344" r:id="rId18"/>
    <p:sldId id="2147476345" r:id="rId19"/>
    <p:sldId id="21474763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43259-ECC9-1677-BEA6-CD0C2E6829CF}" v="3" dt="2026-04-13T13:18:33.728"/>
    <p1510:client id="{2DF0617A-8A8F-4A32-A2BF-D488C498F183}" v="3" dt="2026-04-13T16:13:03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ailey" userId="0ad84095-2c78-4fd6-8f6e-140a8eece093" providerId="ADAL" clId="{3F363A26-7D84-423D-A1CB-319D96456907}"/>
    <pc:docChg chg="modSld">
      <pc:chgData name="Katie Bailey" userId="0ad84095-2c78-4fd6-8f6e-140a8eece093" providerId="ADAL" clId="{3F363A26-7D84-423D-A1CB-319D96456907}" dt="2026-04-13T16:13:03.921" v="41" actId="14826"/>
      <pc:docMkLst>
        <pc:docMk/>
      </pc:docMkLst>
      <pc:sldChg chg="addSp modSp mod">
        <pc:chgData name="Katie Bailey" userId="0ad84095-2c78-4fd6-8f6e-140a8eece093" providerId="ADAL" clId="{3F363A26-7D84-423D-A1CB-319D96456907}" dt="2026-04-13T13:20:34.937" v="5" actId="1076"/>
        <pc:sldMkLst>
          <pc:docMk/>
          <pc:sldMk cId="3511568039" sldId="2147476335"/>
        </pc:sldMkLst>
        <pc:spChg chg="mod">
          <ac:chgData name="Katie Bailey" userId="0ad84095-2c78-4fd6-8f6e-140a8eece093" providerId="ADAL" clId="{3F363A26-7D84-423D-A1CB-319D96456907}" dt="2026-04-13T13:19:58.073" v="0" actId="14826"/>
          <ac:spMkLst>
            <pc:docMk/>
            <pc:sldMk cId="3511568039" sldId="2147476335"/>
            <ac:spMk id="15" creationId="{D04D86C7-8D46-EDBD-BED7-AD302E4D054D}"/>
          </ac:spMkLst>
        </pc:spChg>
        <pc:picChg chg="add mod">
          <ac:chgData name="Katie Bailey" userId="0ad84095-2c78-4fd6-8f6e-140a8eece093" providerId="ADAL" clId="{3F363A26-7D84-423D-A1CB-319D96456907}" dt="2026-04-13T13:20:34.937" v="5" actId="1076"/>
          <ac:picMkLst>
            <pc:docMk/>
            <pc:sldMk cId="3511568039" sldId="2147476335"/>
            <ac:picMk id="2" creationId="{196DDC98-AEBD-AEDC-814D-D1B05272F272}"/>
          </ac:picMkLst>
        </pc:picChg>
      </pc:sldChg>
      <pc:sldChg chg="modSp mod">
        <pc:chgData name="Katie Bailey" userId="0ad84095-2c78-4fd6-8f6e-140a8eece093" providerId="ADAL" clId="{3F363A26-7D84-423D-A1CB-319D96456907}" dt="2026-04-13T13:20:58.569" v="40" actId="14100"/>
        <pc:sldMkLst>
          <pc:docMk/>
          <pc:sldMk cId="3351741097" sldId="2147476337"/>
        </pc:sldMkLst>
        <pc:spChg chg="mod">
          <ac:chgData name="Katie Bailey" userId="0ad84095-2c78-4fd6-8f6e-140a8eece093" providerId="ADAL" clId="{3F363A26-7D84-423D-A1CB-319D96456907}" dt="2026-04-13T13:20:58.569" v="40" actId="14100"/>
          <ac:spMkLst>
            <pc:docMk/>
            <pc:sldMk cId="3351741097" sldId="2147476337"/>
            <ac:spMk id="14" creationId="{0CF8BA58-D5E5-F48E-B4DA-E7B8A9A14E8C}"/>
          </ac:spMkLst>
        </pc:spChg>
      </pc:sldChg>
      <pc:sldChg chg="modSp">
        <pc:chgData name="Katie Bailey" userId="0ad84095-2c78-4fd6-8f6e-140a8eece093" providerId="ADAL" clId="{3F363A26-7D84-423D-A1CB-319D96456907}" dt="2026-04-13T16:13:03.921" v="41" actId="14826"/>
        <pc:sldMkLst>
          <pc:docMk/>
          <pc:sldMk cId="2571637107" sldId="2147476339"/>
        </pc:sldMkLst>
        <pc:spChg chg="mod">
          <ac:chgData name="Katie Bailey" userId="0ad84095-2c78-4fd6-8f6e-140a8eece093" providerId="ADAL" clId="{3F363A26-7D84-423D-A1CB-319D96456907}" dt="2026-04-13T16:13:03.921" v="41" actId="14826"/>
          <ac:spMkLst>
            <pc:docMk/>
            <pc:sldMk cId="2571637107" sldId="2147476339"/>
            <ac:spMk id="18" creationId="{03A692F4-FD2B-EFDF-DC31-A99E649FA203}"/>
          </ac:spMkLst>
        </pc:spChg>
      </pc:sldChg>
    </pc:docChg>
  </pc:docChgLst>
  <pc:docChgLst>
    <pc:chgData name="Kelly Yager" userId="S::kyager@fcul.com::2b6b93aa-dfed-4188-b22f-16d5f825b530" providerId="AD" clId="Web-{6D21FA48-9626-4A8F-2241-BB51936025CE}"/>
    <pc:docChg chg="addSld modSld sldOrd">
      <pc:chgData name="Kelly Yager" userId="S::kyager@fcul.com::2b6b93aa-dfed-4188-b22f-16d5f825b530" providerId="AD" clId="Web-{6D21FA48-9626-4A8F-2241-BB51936025CE}" dt="2026-04-10T23:50:03.755" v="93" actId="20577"/>
      <pc:docMkLst>
        <pc:docMk/>
      </pc:docMkLst>
      <pc:sldChg chg="addSp delSp modSp add ord replId">
        <pc:chgData name="Kelly Yager" userId="S::kyager@fcul.com::2b6b93aa-dfed-4188-b22f-16d5f825b530" providerId="AD" clId="Web-{6D21FA48-9626-4A8F-2241-BB51936025CE}" dt="2026-04-10T23:50:03.755" v="93" actId="20577"/>
        <pc:sldMkLst>
          <pc:docMk/>
          <pc:sldMk cId="2964733366" sldId="2147476345"/>
        </pc:sldMkLst>
        <pc:spChg chg="mod">
          <ac:chgData name="Kelly Yager" userId="S::kyager@fcul.com::2b6b93aa-dfed-4188-b22f-16d5f825b530" providerId="AD" clId="Web-{6D21FA48-9626-4A8F-2241-BB51936025CE}" dt="2026-04-10T23:47:16.248" v="18" actId="20577"/>
          <ac:spMkLst>
            <pc:docMk/>
            <pc:sldMk cId="2964733366" sldId="2147476345"/>
            <ac:spMk id="2" creationId="{797E7214-E766-990B-2CDC-8D6D874F1FD6}"/>
          </ac:spMkLst>
        </pc:spChg>
        <pc:spChg chg="add mod">
          <ac:chgData name="Kelly Yager" userId="S::kyager@fcul.com::2b6b93aa-dfed-4188-b22f-16d5f825b530" providerId="AD" clId="Web-{6D21FA48-9626-4A8F-2241-BB51936025CE}" dt="2026-04-10T23:50:03.755" v="93" actId="20577"/>
          <ac:spMkLst>
            <pc:docMk/>
            <pc:sldMk cId="2964733366" sldId="2147476345"/>
            <ac:spMk id="3" creationId="{AF0D2416-C206-7EF0-02DA-4AC1C0BAF3C0}"/>
          </ac:spMkLst>
        </pc:spChg>
      </pc:sldChg>
    </pc:docChg>
  </pc:docChgLst>
  <pc:docChgLst>
    <pc:chgData name="Katie Bailey" userId="S::kbailey@fcul.com::0ad84095-2c78-4fd6-8f6e-140a8eece093" providerId="AD" clId="Web-{13343259-ECC9-1677-BEA6-CD0C2E6829CF}"/>
    <pc:docChg chg="modSld">
      <pc:chgData name="Katie Bailey" userId="S::kbailey@fcul.com::0ad84095-2c78-4fd6-8f6e-140a8eece093" providerId="AD" clId="Web-{13343259-ECC9-1677-BEA6-CD0C2E6829CF}" dt="2026-04-13T13:18:33.728" v="2" actId="20577"/>
      <pc:docMkLst>
        <pc:docMk/>
      </pc:docMkLst>
      <pc:sldChg chg="modSp">
        <pc:chgData name="Katie Bailey" userId="S::kbailey@fcul.com::0ad84095-2c78-4fd6-8f6e-140a8eece093" providerId="AD" clId="Web-{13343259-ECC9-1677-BEA6-CD0C2E6829CF}" dt="2026-04-13T13:18:33.728" v="2" actId="20577"/>
        <pc:sldMkLst>
          <pc:docMk/>
          <pc:sldMk cId="3511568039" sldId="2147476335"/>
        </pc:sldMkLst>
        <pc:spChg chg="mod">
          <ac:chgData name="Katie Bailey" userId="S::kbailey@fcul.com::0ad84095-2c78-4fd6-8f6e-140a8eece093" providerId="AD" clId="Web-{13343259-ECC9-1677-BEA6-CD0C2E6829CF}" dt="2026-04-13T13:18:33.728" v="2" actId="20577"/>
          <ac:spMkLst>
            <pc:docMk/>
            <pc:sldMk cId="3511568039" sldId="2147476335"/>
            <ac:spMk id="8" creationId="{8C4D9FA2-D708-AD38-E412-E72EA3F9F3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C4FE-B88F-37B5-C756-846F6BE01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A4FC8-1292-0F55-2C37-737D6F2E0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B7453-C6DE-9DF3-7687-17C4D610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F8A9-14EF-43FC-A97F-575C5CA439C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020BB-EF78-86FA-E9E3-5689B965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8E430-9261-5E54-845D-6A803F3C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1E5-32F3-4B5C-BA99-516C689C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7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A24D-2E9A-9CA6-CA57-5191F4DB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0579E-8517-5E78-BDDD-A8B1ED56D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71BA3-5A2E-3046-F487-D2C5820B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F8A9-14EF-43FC-A97F-575C5CA439C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99CBD-2E61-DC56-9534-C5DBDAEA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7FFAE-93A1-1A4A-8862-DDF5C540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1E5-32F3-4B5C-BA99-516C689C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7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261B31-576F-03D5-B5BA-8093F40A7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83563-BF0F-ABA2-BA22-E1FED90DF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3E173-5C35-59B3-CCAE-CA169FC9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F8A9-14EF-43FC-A97F-575C5CA439C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456C8-E139-88AE-2A7F-96BC52D1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584CE-BA28-90A1-79BC-772E8573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1E5-32F3-4B5C-BA99-516C689C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92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background&#10;&#10;Description automatically generated">
            <a:extLst>
              <a:ext uri="{FF2B5EF4-FFF2-40B4-BE49-F238E27FC236}">
                <a16:creationId xmlns:a16="http://schemas.microsoft.com/office/drawing/2014/main" id="{C02A098A-CD62-0536-CC98-142E82A1B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5614" y="0"/>
            <a:ext cx="12443228" cy="6999316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3B2B1FE6-44D5-29CA-EA7A-ECC48D717447}"/>
              </a:ext>
            </a:extLst>
          </p:cNvPr>
          <p:cNvSpPr/>
          <p:nvPr userDrawn="1"/>
        </p:nvSpPr>
        <p:spPr>
          <a:xfrm>
            <a:off x="4747098" y="0"/>
            <a:ext cx="7570516" cy="6999316"/>
          </a:xfrm>
          <a:custGeom>
            <a:avLst/>
            <a:gdLst>
              <a:gd name="connsiteX0" fmla="*/ 1505510 w 7570516"/>
              <a:gd name="connsiteY0" fmla="*/ 0 h 6999316"/>
              <a:gd name="connsiteX1" fmla="*/ 7570516 w 7570516"/>
              <a:gd name="connsiteY1" fmla="*/ 0 h 6999316"/>
              <a:gd name="connsiteX2" fmla="*/ 7570516 w 7570516"/>
              <a:gd name="connsiteY2" fmla="*/ 6999316 h 6999316"/>
              <a:gd name="connsiteX3" fmla="*/ 1666530 w 7570516"/>
              <a:gd name="connsiteY3" fmla="*/ 6999316 h 6999316"/>
              <a:gd name="connsiteX4" fmla="*/ 1526574 w 7570516"/>
              <a:gd name="connsiteY4" fmla="*/ 6878083 h 6999316"/>
              <a:gd name="connsiteX5" fmla="*/ 0 w 7570516"/>
              <a:gd name="connsiteY5" fmla="*/ 3429000 h 6999316"/>
              <a:gd name="connsiteX6" fmla="*/ 1364751 w 7570516"/>
              <a:gd name="connsiteY6" fmla="*/ 134201 h 69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0516" h="6999316">
                <a:moveTo>
                  <a:pt x="1505510" y="0"/>
                </a:moveTo>
                <a:lnTo>
                  <a:pt x="7570516" y="0"/>
                </a:lnTo>
                <a:lnTo>
                  <a:pt x="7570516" y="6999316"/>
                </a:lnTo>
                <a:lnTo>
                  <a:pt x="1666530" y="6999316"/>
                </a:lnTo>
                <a:lnTo>
                  <a:pt x="1526574" y="6878083"/>
                </a:lnTo>
                <a:cubicBezTo>
                  <a:pt x="588768" y="6025722"/>
                  <a:pt x="0" y="4796118"/>
                  <a:pt x="0" y="3429000"/>
                </a:cubicBezTo>
                <a:cubicBezTo>
                  <a:pt x="0" y="2142301"/>
                  <a:pt x="521538" y="977414"/>
                  <a:pt x="1364751" y="134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E4C37-3E7F-9F4B-8F82-8218DDB3E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3974" y="3703637"/>
            <a:ext cx="6368026" cy="1655762"/>
          </a:xfrm>
        </p:spPr>
        <p:txBody>
          <a:bodyPr/>
          <a:lstStyle>
            <a:lvl1pPr marL="0" indent="0" algn="ctr">
              <a:buNone/>
              <a:defRPr sz="2400">
                <a:latin typeface="Avenir Book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73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2C53A-EAF6-6593-6DF2-5EC1D5CC5F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E82F27A-AF6A-736F-1792-ABE4BFEE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952" y="2894805"/>
            <a:ext cx="6300788" cy="1325563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56BAB55-97A1-A554-EAD2-31948E990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209" y="6051780"/>
            <a:ext cx="2433638" cy="709811"/>
          </a:xfrm>
          <a:prstGeom prst="rect">
            <a:avLst/>
          </a:prstGeom>
        </p:spPr>
      </p:pic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B74FE1EA-400D-7493-6C86-29EBEEF77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19" b="7633"/>
          <a:stretch/>
        </p:blipFill>
        <p:spPr>
          <a:xfrm>
            <a:off x="0" y="1"/>
            <a:ext cx="568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7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34098-53CC-CCE3-2E27-2DA05E1E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07F1F-D5E0-3D27-B088-1D57D78D9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DEDFC-ADAA-FE0E-7D41-D32C9849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F8A9-14EF-43FC-A97F-575C5CA439C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C423-0B6E-BAAE-3177-C07FDB75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B0886-EFA0-423F-AF6F-96776884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1E5-32F3-4B5C-BA99-516C689C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9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770E-686F-2130-FA20-3C28756B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F618C-D68F-DF26-A82F-DA792EFDB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75B6D-F5CE-CEA3-E1E8-93A2C5288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F8A9-14EF-43FC-A97F-575C5CA439C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3776A-6558-D66E-03D0-CDF7EEB3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C68FF-DD0D-654B-75A5-3A0A67F4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1E5-32F3-4B5C-BA99-516C689C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5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BE58-C419-C592-B11A-BDB92D2F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DB729-A9DF-ABEC-135D-8503F7119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0EF0B-77D6-3736-C0DF-97F15749B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970AC-1E76-A279-4486-3ACEFDB87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F8A9-14EF-43FC-A97F-575C5CA439C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8DFCB-56DD-97D3-3BA9-84CE9FB8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E7528-F1D2-24C6-22C7-27A2D37A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1E5-32F3-4B5C-BA99-516C689C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3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AC7A-4DE5-0FBF-5E5D-A1E96A7C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3447B-8433-5729-0E4B-5D1AB0CD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69C5E-68A6-062E-0F6B-422271DB1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E90BA-CF8F-CFD8-EFF0-2C8E938FD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F2DA5-676C-C2DF-694F-E10821B51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07531-378B-4EBE-DCAA-A54AE6E4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F8A9-14EF-43FC-A97F-575C5CA439C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4245CA-1F57-E54D-C83C-D1DE3F1B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94B33-F8F9-3E22-E1A7-E68A9B07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1E5-32F3-4B5C-BA99-516C689C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6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B887-E475-282B-71FF-01CF224D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515EB-F23F-4BD5-8277-01221C45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F8A9-14EF-43FC-A97F-575C5CA439C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2FA2E-A066-D47A-1D79-B0E2A52E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06626-F0A0-C422-CB11-1F2F0058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1E5-32F3-4B5C-BA99-516C689C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6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DF4F95-48B7-55DB-4D8E-0A1CAD01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F8A9-14EF-43FC-A97F-575C5CA439C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68555-9714-CD03-CCA5-0EF89009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287F3-3289-0E3E-3154-FA09329B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1E5-32F3-4B5C-BA99-516C689C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4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F447-1F80-2497-C9E2-104A2EC6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C9C5B-BBF6-CCA1-C4AF-4D02D536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3A066-E487-AF86-BAEF-2840E262C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90872-452E-82FE-CEE9-1F384FEE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F8A9-14EF-43FC-A97F-575C5CA439C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4E92D-1F71-86E9-C667-C8091754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6E3A1-89F8-E010-3CAD-79628C182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1E5-32F3-4B5C-BA99-516C689C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92E9-3CD3-6CA5-9B18-33345C87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0479A6-A020-0838-E84C-6FDE63E52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B19CB-CD8B-663B-48AB-711D11B78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69065-B57D-C240-C5FF-4D1FF12D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F8A9-14EF-43FC-A97F-575C5CA439C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99922-2810-AA68-D244-28A81205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72213-0DE7-51B8-1C7C-FA5CE95D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1E5-32F3-4B5C-BA99-516C689C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7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EC158-30C4-F4DF-6A3D-D68F3683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7677A-1BEF-016A-A917-59773FEF6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1E32-6A61-CB18-039F-800DFE5F6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F4F8A9-14EF-43FC-A97F-575C5CA439C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B6A5E-F99F-336B-F16D-223257C28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FCA7D-0B36-86FD-2794-E8BAA4056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F3E1E5-32F3-4B5C-BA99-516C689C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8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9582B-B6B5-2431-ED75-D88B44706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DC423D33-2005-4532-4F5A-2522BC830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3974" y="4228930"/>
            <a:ext cx="6368026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CB851-23A3-0846-E046-6020724241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6600" y="2378074"/>
            <a:ext cx="63754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3462"/>
                </a:solidFill>
              </a:rPr>
              <a:t>Presentation Title</a:t>
            </a:r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1D8CA7D-218A-7603-1591-D6F426B5E4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191" y="501858"/>
            <a:ext cx="6834809" cy="1993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3927-682A-8E00-7BDE-A5BC3F88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41" r="19938"/>
          <a:stretch>
            <a:fillRect/>
          </a:stretch>
        </p:blipFill>
        <p:spPr>
          <a:xfrm>
            <a:off x="-288758" y="0"/>
            <a:ext cx="12673263" cy="702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7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FB2A5-1B95-4BCA-A518-10039F8CA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8CA91CD-0CD5-5AD3-9021-4FF57C45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4" y="27709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1B0595-8D1B-AFB8-F8B0-CA74AB3F8880}"/>
              </a:ext>
            </a:extLst>
          </p:cNvPr>
          <p:cNvSpPr txBox="1"/>
          <p:nvPr/>
        </p:nvSpPr>
        <p:spPr>
          <a:xfrm>
            <a:off x="1021928" y="4478139"/>
            <a:ext cx="4600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122C5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Alison Cooke</a:t>
            </a:r>
            <a:endParaRPr lang="en-US" sz="2800" b="1" dirty="0">
              <a:solidFill>
                <a:srgbClr val="122C53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3F2219-F0BB-784B-70EF-16C42EB46FA5}"/>
              </a:ext>
            </a:extLst>
          </p:cNvPr>
          <p:cNvSpPr txBox="1"/>
          <p:nvPr/>
        </p:nvSpPr>
        <p:spPr>
          <a:xfrm>
            <a:off x="1045464" y="4888065"/>
            <a:ext cx="49433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CEO</a:t>
            </a:r>
            <a:endParaRPr lang="en-US" sz="28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A9399-7B36-A46D-951B-3711B534C102}"/>
              </a:ext>
            </a:extLst>
          </p:cNvPr>
          <p:cNvSpPr txBox="1"/>
          <p:nvPr/>
        </p:nvSpPr>
        <p:spPr>
          <a:xfrm>
            <a:off x="1045464" y="5232077"/>
            <a:ext cx="4394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ACIPCO Federal </a:t>
            </a:r>
          </a:p>
          <a:p>
            <a:r>
              <a:rPr lang="en-US" sz="20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Credit Union</a:t>
            </a:r>
            <a:endParaRPr lang="en-US" sz="28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E76B08-74B3-95F4-075E-AC47FF44920F}"/>
              </a:ext>
            </a:extLst>
          </p:cNvPr>
          <p:cNvSpPr/>
          <p:nvPr/>
        </p:nvSpPr>
        <p:spPr>
          <a:xfrm>
            <a:off x="1157876" y="1952257"/>
            <a:ext cx="2276856" cy="2277521"/>
          </a:xfrm>
          <a:prstGeom prst="ellipse">
            <a:avLst/>
          </a:prstGeom>
          <a:solidFill>
            <a:srgbClr val="009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B6C3256-7B6F-A037-9BEF-0F5A9C5F9C65}"/>
              </a:ext>
            </a:extLst>
          </p:cNvPr>
          <p:cNvSpPr/>
          <p:nvPr/>
        </p:nvSpPr>
        <p:spPr>
          <a:xfrm>
            <a:off x="1045464" y="2104367"/>
            <a:ext cx="2276856" cy="22775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3107967-AA21-1D08-0F6E-A754E60CE195}"/>
              </a:ext>
            </a:extLst>
          </p:cNvPr>
          <p:cNvSpPr txBox="1">
            <a:spLocks/>
          </p:cNvSpPr>
          <p:nvPr/>
        </p:nvSpPr>
        <p:spPr>
          <a:xfrm>
            <a:off x="1375064" y="504108"/>
            <a:ext cx="10545884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80"/>
              </a:lnSpc>
            </a:pPr>
            <a:r>
              <a:rPr lang="en-US" sz="5400" b="1" dirty="0">
                <a:solidFill>
                  <a:srgbClr val="0298D1"/>
                </a:solidFill>
                <a:latin typeface="Source Sans Pro Black"/>
                <a:ea typeface="Source Sans Pro Black"/>
                <a:cs typeface="FUTURA MEDIUM"/>
              </a:rPr>
              <a:t>Leadership Panel</a:t>
            </a:r>
          </a:p>
          <a:p>
            <a:pPr>
              <a:lnSpc>
                <a:spcPts val="3780"/>
              </a:lnSpc>
            </a:pPr>
            <a:r>
              <a:rPr lang="en-US" sz="4400" b="1" dirty="0">
                <a:solidFill>
                  <a:srgbClr val="122C53"/>
                </a:solidFill>
                <a:ea typeface="Source Sans Pro Black"/>
                <a:cs typeface="Futura Medium"/>
              </a:rPr>
              <a:t>Navigating a Career Path in Credit Unions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D457E6-2E16-DD60-69C9-963F5C0350DC}"/>
              </a:ext>
            </a:extLst>
          </p:cNvPr>
          <p:cNvSpPr txBox="1"/>
          <p:nvPr/>
        </p:nvSpPr>
        <p:spPr>
          <a:xfrm>
            <a:off x="4402160" y="4484235"/>
            <a:ext cx="4600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122C5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Judd Davis</a:t>
            </a:r>
            <a:endParaRPr lang="en-US" sz="2800" b="1" dirty="0">
              <a:solidFill>
                <a:srgbClr val="122C53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98FE0-9F69-0F03-F8B6-6C9624481AF7}"/>
              </a:ext>
            </a:extLst>
          </p:cNvPr>
          <p:cNvSpPr txBox="1"/>
          <p:nvPr/>
        </p:nvSpPr>
        <p:spPr>
          <a:xfrm>
            <a:off x="4425696" y="4894161"/>
            <a:ext cx="49433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CEO</a:t>
            </a:r>
            <a:endParaRPr lang="en-US" sz="28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B3F709-9C8B-B50C-2EE2-D75D45D4586A}"/>
              </a:ext>
            </a:extLst>
          </p:cNvPr>
          <p:cNvSpPr txBox="1"/>
          <p:nvPr/>
        </p:nvSpPr>
        <p:spPr>
          <a:xfrm>
            <a:off x="4425696" y="5238173"/>
            <a:ext cx="43946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Health Credit Union</a:t>
            </a:r>
            <a:endParaRPr lang="en-US" sz="28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D555899-6DE1-6BAA-9441-C164518C3194}"/>
              </a:ext>
            </a:extLst>
          </p:cNvPr>
          <p:cNvSpPr/>
          <p:nvPr/>
        </p:nvSpPr>
        <p:spPr>
          <a:xfrm>
            <a:off x="4538108" y="1958353"/>
            <a:ext cx="2276856" cy="2277521"/>
          </a:xfrm>
          <a:prstGeom prst="ellipse">
            <a:avLst/>
          </a:prstGeom>
          <a:solidFill>
            <a:srgbClr val="009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0BD951-8E9A-75CE-E14F-DC2AC2F564E2}"/>
              </a:ext>
            </a:extLst>
          </p:cNvPr>
          <p:cNvSpPr txBox="1"/>
          <p:nvPr/>
        </p:nvSpPr>
        <p:spPr>
          <a:xfrm>
            <a:off x="7684856" y="4484235"/>
            <a:ext cx="4600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122C5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Summer Carter</a:t>
            </a:r>
            <a:endParaRPr lang="en-US" sz="2800" b="1" dirty="0">
              <a:solidFill>
                <a:srgbClr val="122C53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78D004-ED56-B96F-9798-B2F772B1AA72}"/>
              </a:ext>
            </a:extLst>
          </p:cNvPr>
          <p:cNvSpPr txBox="1"/>
          <p:nvPr/>
        </p:nvSpPr>
        <p:spPr>
          <a:xfrm>
            <a:off x="7708392" y="4894161"/>
            <a:ext cx="49433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Senior Vice President of </a:t>
            </a:r>
          </a:p>
          <a:p>
            <a:r>
              <a:rPr lang="en-US" sz="20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Member Experience </a:t>
            </a:r>
            <a:endParaRPr lang="en-US" sz="28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A9DE64-FB48-4DEB-EF84-C53A363B502C}"/>
              </a:ext>
            </a:extLst>
          </p:cNvPr>
          <p:cNvSpPr txBox="1"/>
          <p:nvPr/>
        </p:nvSpPr>
        <p:spPr>
          <a:xfrm>
            <a:off x="7690104" y="5504142"/>
            <a:ext cx="49433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298D1"/>
                </a:solidFill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Legacy Community </a:t>
            </a:r>
          </a:p>
          <a:p>
            <a:r>
              <a:rPr lang="en-US" sz="2000" i="1" dirty="0">
                <a:solidFill>
                  <a:srgbClr val="0298D1"/>
                </a:solidFill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Federal Credit Union</a:t>
            </a:r>
            <a:endParaRPr lang="en-US" sz="28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  <a:p>
            <a:r>
              <a:rPr lang="en-US" sz="20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 </a:t>
            </a:r>
            <a:endParaRPr lang="en-US" sz="28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3121DA1-AF03-C7F1-03FA-06809DDFDAD6}"/>
              </a:ext>
            </a:extLst>
          </p:cNvPr>
          <p:cNvSpPr/>
          <p:nvPr/>
        </p:nvSpPr>
        <p:spPr>
          <a:xfrm>
            <a:off x="7820804" y="1958353"/>
            <a:ext cx="2276856" cy="2277521"/>
          </a:xfrm>
          <a:prstGeom prst="ellipse">
            <a:avLst/>
          </a:prstGeom>
          <a:solidFill>
            <a:srgbClr val="009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CDD50AA-8FBD-5F52-F83E-F6CCA494BC2E}"/>
              </a:ext>
            </a:extLst>
          </p:cNvPr>
          <p:cNvSpPr/>
          <p:nvPr/>
        </p:nvSpPr>
        <p:spPr>
          <a:xfrm>
            <a:off x="7708392" y="2110463"/>
            <a:ext cx="2276856" cy="227752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E08726-9F6F-BC60-1D31-0437F6A6C544}"/>
              </a:ext>
            </a:extLst>
          </p:cNvPr>
          <p:cNvSpPr/>
          <p:nvPr/>
        </p:nvSpPr>
        <p:spPr>
          <a:xfrm>
            <a:off x="4456971" y="2110463"/>
            <a:ext cx="2276856" cy="227752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0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759D9-9B6A-2F73-0C7D-810AB6AE5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F821FF-4ED6-4ED7-BC5D-6BB836C2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 pitchFamily="2" charset="77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70110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6D64A-D2A7-C524-D226-1F58A27F9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6D56CE9-94EE-A195-D5A9-EE94DB32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4" y="27709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4FB4F400-BCB0-F514-B0D2-E338290D2471}"/>
              </a:ext>
            </a:extLst>
          </p:cNvPr>
          <p:cNvSpPr txBox="1">
            <a:spLocks/>
          </p:cNvSpPr>
          <p:nvPr/>
        </p:nvSpPr>
        <p:spPr>
          <a:xfrm>
            <a:off x="1375064" y="504108"/>
            <a:ext cx="10545884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80"/>
              </a:lnSpc>
            </a:pPr>
            <a:r>
              <a:rPr lang="en-US" sz="5400" b="1" dirty="0">
                <a:solidFill>
                  <a:srgbClr val="0298D1"/>
                </a:solidFill>
                <a:latin typeface="Source Sans Pro Black"/>
                <a:ea typeface="Source Sans Pro Black"/>
                <a:cs typeface="FUTURA MEDIUM"/>
              </a:rPr>
              <a:t>ALICE Initiative </a:t>
            </a:r>
            <a:endParaRPr lang="en-US" sz="4400" b="1" dirty="0">
              <a:solidFill>
                <a:srgbClr val="122C53"/>
              </a:solidFill>
              <a:ea typeface="Source Sans Pro Black"/>
              <a:cs typeface="Futura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855D6-6370-8904-70C1-0E221B600337}"/>
              </a:ext>
            </a:extLst>
          </p:cNvPr>
          <p:cNvSpPr txBox="1"/>
          <p:nvPr/>
        </p:nvSpPr>
        <p:spPr>
          <a:xfrm>
            <a:off x="5892331" y="3094120"/>
            <a:ext cx="4600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122C5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Nick Sims</a:t>
            </a:r>
            <a:endParaRPr lang="en-US" sz="3200" b="1" dirty="0">
              <a:solidFill>
                <a:srgbClr val="122C53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9E5044-2938-B443-63A0-62ADD425F46A}"/>
              </a:ext>
            </a:extLst>
          </p:cNvPr>
          <p:cNvSpPr txBox="1"/>
          <p:nvPr/>
        </p:nvSpPr>
        <p:spPr>
          <a:xfrm>
            <a:off x="5892331" y="3643652"/>
            <a:ext cx="49433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Vice President of Allocations and Grants </a:t>
            </a:r>
            <a:endParaRPr lang="en-US" sz="32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C532E0-5313-0589-2872-3F0C46E7BEDA}"/>
              </a:ext>
            </a:extLst>
          </p:cNvPr>
          <p:cNvSpPr txBox="1"/>
          <p:nvPr/>
        </p:nvSpPr>
        <p:spPr>
          <a:xfrm>
            <a:off x="5892331" y="4379637"/>
            <a:ext cx="4943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298D1"/>
                </a:solidFill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United Way of Central Alabama </a:t>
            </a:r>
            <a:endParaRPr lang="en-US" sz="32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66CF2B-A089-097A-9764-B7599A2FE3F5}"/>
              </a:ext>
            </a:extLst>
          </p:cNvPr>
          <p:cNvSpPr/>
          <p:nvPr/>
        </p:nvSpPr>
        <p:spPr>
          <a:xfrm>
            <a:off x="2726603" y="1995727"/>
            <a:ext cx="2943514" cy="2943514"/>
          </a:xfrm>
          <a:prstGeom prst="ellipse">
            <a:avLst/>
          </a:prstGeom>
          <a:solidFill>
            <a:srgbClr val="009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A692F4-FD2B-EFDF-DC31-A99E649FA203}"/>
              </a:ext>
            </a:extLst>
          </p:cNvPr>
          <p:cNvSpPr/>
          <p:nvPr/>
        </p:nvSpPr>
        <p:spPr>
          <a:xfrm>
            <a:off x="2614191" y="2147836"/>
            <a:ext cx="2943513" cy="2943513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3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BE365-5213-930A-7EA7-A83EAA6DD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3DF1F1-C682-5C45-2117-EF2C57F8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952" y="2766218"/>
            <a:ext cx="6300788" cy="1325563"/>
          </a:xfrm>
        </p:spPr>
        <p:txBody>
          <a:bodyPr>
            <a:normAutofit/>
          </a:bodyPr>
          <a:lstStyle/>
          <a:p>
            <a:r>
              <a:rPr lang="en-US" dirty="0"/>
              <a:t>Poverty Simulation</a:t>
            </a:r>
            <a:endParaRPr lang="en-US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337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2C8C5-7DB1-6154-C696-9BDE74AD9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9658A0-AAD8-E015-EA47-F97B6D4F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 Hour Roundtables</a:t>
            </a:r>
            <a:endParaRPr lang="en-US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1296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0B2AB-223B-F769-68FA-B98040FC0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7214-E766-990B-2CDC-8D6D874F1F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532" y="2726337"/>
            <a:ext cx="4063462" cy="1325563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Montserrat"/>
              </a:rPr>
              <a:t>Power Hour</a:t>
            </a:r>
            <a:br>
              <a:rPr lang="en-US" b="1" dirty="0">
                <a:solidFill>
                  <a:schemeClr val="bg1"/>
                </a:solidFill>
                <a:latin typeface="Montserrat"/>
              </a:rPr>
            </a:br>
            <a:r>
              <a:rPr lang="en-US" b="1">
                <a:solidFill>
                  <a:schemeClr val="bg1"/>
                </a:solidFill>
                <a:latin typeface="Montserrat"/>
              </a:rPr>
              <a:t>Roundtables</a:t>
            </a:r>
            <a:endParaRPr lang="en-US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728172-3948-E6ED-BB02-FC75B2F5893A}"/>
              </a:ext>
            </a:extLst>
          </p:cNvPr>
          <p:cNvSpPr/>
          <p:nvPr/>
        </p:nvSpPr>
        <p:spPr>
          <a:xfrm>
            <a:off x="9900745" y="6159062"/>
            <a:ext cx="2291255" cy="69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D2416-C206-7EF0-02DA-4AC1C0BAF3C0}"/>
              </a:ext>
            </a:extLst>
          </p:cNvPr>
          <p:cNvSpPr txBox="1"/>
          <p:nvPr/>
        </p:nvSpPr>
        <p:spPr>
          <a:xfrm>
            <a:off x="6412686" y="1522372"/>
            <a:ext cx="4970582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3200" b="1">
                <a:solidFill>
                  <a:schemeClr val="accent1"/>
                </a:solidFill>
              </a:rPr>
              <a:t>Accounting/Back Office Support</a:t>
            </a:r>
          </a:p>
          <a:p>
            <a:pPr marL="285750" indent="-285750" algn="ctr">
              <a:buFont typeface="Arial"/>
              <a:buChar char="•"/>
            </a:pPr>
            <a:r>
              <a:rPr lang="en-US" sz="3200" b="1">
                <a:solidFill>
                  <a:schemeClr val="accent1"/>
                </a:solidFill>
              </a:rPr>
              <a:t>Compliance/Fraud</a:t>
            </a:r>
          </a:p>
          <a:p>
            <a:pPr marL="285750" indent="-285750" algn="ctr">
              <a:buFont typeface="Arial"/>
              <a:buChar char="•"/>
            </a:pPr>
            <a:r>
              <a:rPr lang="en-US" sz="3200" b="1">
                <a:solidFill>
                  <a:schemeClr val="accent1"/>
                </a:solidFill>
              </a:rPr>
              <a:t>Lending/Collections</a:t>
            </a:r>
          </a:p>
          <a:p>
            <a:pPr marL="285750" indent="-285750" algn="ctr">
              <a:buFont typeface="Arial"/>
              <a:buChar char="•"/>
            </a:pPr>
            <a:r>
              <a:rPr lang="en-US" sz="3200" b="1">
                <a:solidFill>
                  <a:schemeClr val="accent1"/>
                </a:solidFill>
              </a:rPr>
              <a:t>Marketing/Technology</a:t>
            </a:r>
          </a:p>
          <a:p>
            <a:pPr marL="285750" indent="-285750" algn="ctr">
              <a:buFont typeface="Arial"/>
              <a:buChar char="•"/>
            </a:pPr>
            <a:r>
              <a:rPr lang="en-US" sz="3200" b="1">
                <a:solidFill>
                  <a:schemeClr val="accent1"/>
                </a:solidFill>
              </a:rPr>
              <a:t>Operations/Member Experience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3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14BDD-6370-B389-89FB-D9A90D2C1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8078392-52DC-8BA7-DDE1-12239BE2A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3974" y="4228930"/>
            <a:ext cx="6368026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9C031-910E-50EE-87DD-E348C908E6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6600" y="2378074"/>
            <a:ext cx="63754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3462"/>
                </a:solidFill>
              </a:rPr>
              <a:t>Presentation Title</a:t>
            </a:r>
          </a:p>
        </p:txBody>
      </p:sp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95BF154-65D1-97EF-A6D9-42B9F1DC8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191" y="501858"/>
            <a:ext cx="6834809" cy="1993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923EB4-B5EA-6382-1D02-DC4B523748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41" r="19938"/>
          <a:stretch>
            <a:fillRect/>
          </a:stretch>
        </p:blipFill>
        <p:spPr>
          <a:xfrm>
            <a:off x="-288758" y="0"/>
            <a:ext cx="12673263" cy="702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1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1A2B7-4E33-8054-D15A-E076C0F74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E1973B0-4744-6C54-9520-8F6B6C162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4" y="27709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32F16158-D578-9F75-9EF7-7A3E88C2F0E4}"/>
              </a:ext>
            </a:extLst>
          </p:cNvPr>
          <p:cNvSpPr txBox="1">
            <a:spLocks/>
          </p:cNvSpPr>
          <p:nvPr/>
        </p:nvSpPr>
        <p:spPr>
          <a:xfrm>
            <a:off x="1375064" y="778804"/>
            <a:ext cx="716886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80"/>
              </a:lnSpc>
            </a:pPr>
            <a:r>
              <a:rPr lang="en-US" sz="5400" b="1" dirty="0">
                <a:solidFill>
                  <a:srgbClr val="0298D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FUTURA MEDIUM" panose="020B0602020204020303" pitchFamily="34" charset="-79"/>
              </a:rPr>
              <a:t>Welcome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89549E-DB19-961A-D86E-71E9269D76DC}"/>
              </a:ext>
            </a:extLst>
          </p:cNvPr>
          <p:cNvSpPr txBox="1"/>
          <p:nvPr/>
        </p:nvSpPr>
        <p:spPr>
          <a:xfrm>
            <a:off x="5892331" y="3094120"/>
            <a:ext cx="4600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122C5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Kelly Yager</a:t>
            </a:r>
            <a:endParaRPr lang="en-US" sz="3200" b="1" dirty="0">
              <a:solidFill>
                <a:srgbClr val="122C53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9577D-78FA-DC88-01B2-6AE82BC4D928}"/>
              </a:ext>
            </a:extLst>
          </p:cNvPr>
          <p:cNvSpPr txBox="1"/>
          <p:nvPr/>
        </p:nvSpPr>
        <p:spPr>
          <a:xfrm>
            <a:off x="5892331" y="3643652"/>
            <a:ext cx="4943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Member Engagement Consultant</a:t>
            </a:r>
            <a:endParaRPr lang="en-US" sz="32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C3EF56-4B0E-B61A-4EFB-EE1309264AAF}"/>
              </a:ext>
            </a:extLst>
          </p:cNvPr>
          <p:cNvSpPr txBox="1"/>
          <p:nvPr/>
        </p:nvSpPr>
        <p:spPr>
          <a:xfrm>
            <a:off x="5892331" y="4037037"/>
            <a:ext cx="4394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The League of Credit Unions</a:t>
            </a:r>
            <a:endParaRPr lang="en-US" sz="32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B8B25F-14F9-3A0B-EC69-18FAD4F440E2}"/>
              </a:ext>
            </a:extLst>
          </p:cNvPr>
          <p:cNvSpPr/>
          <p:nvPr/>
        </p:nvSpPr>
        <p:spPr>
          <a:xfrm>
            <a:off x="2726603" y="1995727"/>
            <a:ext cx="2943514" cy="2943514"/>
          </a:xfrm>
          <a:prstGeom prst="ellipse">
            <a:avLst/>
          </a:prstGeom>
          <a:solidFill>
            <a:srgbClr val="009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330E11-730F-D7D0-562D-BAFB2A3EDAA8}"/>
              </a:ext>
            </a:extLst>
          </p:cNvPr>
          <p:cNvSpPr/>
          <p:nvPr/>
        </p:nvSpPr>
        <p:spPr>
          <a:xfrm>
            <a:off x="2614191" y="2147836"/>
            <a:ext cx="2943513" cy="294351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0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DA47F-76BB-3457-3F61-9978DB929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C8AA949-8424-4111-92ED-DEB1B0FD1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4" y="27709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C4D9FA2-D708-AD38-E412-E72EA3F9F365}"/>
              </a:ext>
            </a:extLst>
          </p:cNvPr>
          <p:cNvSpPr txBox="1">
            <a:spLocks/>
          </p:cNvSpPr>
          <p:nvPr/>
        </p:nvSpPr>
        <p:spPr>
          <a:xfrm>
            <a:off x="1375064" y="778804"/>
            <a:ext cx="7168861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79"/>
              </a:lnSpc>
            </a:pPr>
            <a:r>
              <a:rPr lang="en-US" sz="5400" b="1">
                <a:solidFill>
                  <a:srgbClr val="0298D1"/>
                </a:solidFill>
                <a:latin typeface="Source Sans Pro Black"/>
                <a:ea typeface="Source Sans Pro Black"/>
                <a:cs typeface="FUTURA MEDIUM"/>
              </a:rPr>
              <a:t>Title Sponsor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2AEBA9-E188-CA10-D1A9-4047094C7713}"/>
              </a:ext>
            </a:extLst>
          </p:cNvPr>
          <p:cNvSpPr txBox="1"/>
          <p:nvPr/>
        </p:nvSpPr>
        <p:spPr>
          <a:xfrm>
            <a:off x="5892331" y="3094120"/>
            <a:ext cx="4600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122C5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Pete Pritts</a:t>
            </a:r>
            <a:endParaRPr lang="en-US" sz="3200" b="1" dirty="0">
              <a:solidFill>
                <a:srgbClr val="122C53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18F307-145A-245F-D0B9-7CDF0BD8E3C6}"/>
              </a:ext>
            </a:extLst>
          </p:cNvPr>
          <p:cNvSpPr txBox="1"/>
          <p:nvPr/>
        </p:nvSpPr>
        <p:spPr>
          <a:xfrm>
            <a:off x="5892331" y="3643652"/>
            <a:ext cx="4943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CEO</a:t>
            </a:r>
            <a:endParaRPr lang="en-US" sz="32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47D9D-4386-2538-3D36-E6B45DF6ED6E}"/>
              </a:ext>
            </a:extLst>
          </p:cNvPr>
          <p:cNvSpPr txBox="1"/>
          <p:nvPr/>
        </p:nvSpPr>
        <p:spPr>
          <a:xfrm>
            <a:off x="5892331" y="4105317"/>
            <a:ext cx="4394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Corporate America</a:t>
            </a:r>
            <a:endParaRPr lang="en-US" sz="32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BDA9B6-FA35-28E9-0FFC-87B54FA37360}"/>
              </a:ext>
            </a:extLst>
          </p:cNvPr>
          <p:cNvSpPr/>
          <p:nvPr/>
        </p:nvSpPr>
        <p:spPr>
          <a:xfrm>
            <a:off x="2726603" y="1995727"/>
            <a:ext cx="2943514" cy="2943514"/>
          </a:xfrm>
          <a:prstGeom prst="ellipse">
            <a:avLst/>
          </a:prstGeom>
          <a:solidFill>
            <a:srgbClr val="009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4D86C7-8D46-EDBD-BED7-AD302E4D054D}"/>
              </a:ext>
            </a:extLst>
          </p:cNvPr>
          <p:cNvSpPr/>
          <p:nvPr/>
        </p:nvSpPr>
        <p:spPr>
          <a:xfrm>
            <a:off x="2614191" y="2147836"/>
            <a:ext cx="2943513" cy="2943513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196DDC98-AEBD-AEDC-814D-D1B05272F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93" y="5091349"/>
            <a:ext cx="3929975" cy="10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6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8B219-9DD1-EB81-EADE-7BF66C3D2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C914A22-55F7-19C5-3E7C-C8F6CCB5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4" y="27709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7F9DC6-9D76-F956-DC7C-2A9B5FBE1C1C}"/>
              </a:ext>
            </a:extLst>
          </p:cNvPr>
          <p:cNvSpPr txBox="1"/>
          <p:nvPr/>
        </p:nvSpPr>
        <p:spPr>
          <a:xfrm>
            <a:off x="5892331" y="3094120"/>
            <a:ext cx="4600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122C5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Tobi Weingart</a:t>
            </a:r>
            <a:endParaRPr lang="en-US" sz="3200" b="1" dirty="0">
              <a:solidFill>
                <a:srgbClr val="122C53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639D6-7AF1-E0D1-1DC0-01EAB9FB8EB1}"/>
              </a:ext>
            </a:extLst>
          </p:cNvPr>
          <p:cNvSpPr txBox="1"/>
          <p:nvPr/>
        </p:nvSpPr>
        <p:spPr>
          <a:xfrm>
            <a:off x="5892331" y="3643652"/>
            <a:ext cx="49433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Senior Vice President of Member and Industry Engagement</a:t>
            </a:r>
            <a:endParaRPr lang="en-US" sz="32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17C20D-BFCE-8319-0328-6853C7E8206A}"/>
              </a:ext>
            </a:extLst>
          </p:cNvPr>
          <p:cNvSpPr txBox="1"/>
          <p:nvPr/>
        </p:nvSpPr>
        <p:spPr>
          <a:xfrm>
            <a:off x="5892331" y="4407733"/>
            <a:ext cx="4394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The League of Credit Unions</a:t>
            </a:r>
            <a:endParaRPr lang="en-US" sz="32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A98F02-249A-BF44-2F8F-067C138E16D9}"/>
              </a:ext>
            </a:extLst>
          </p:cNvPr>
          <p:cNvSpPr/>
          <p:nvPr/>
        </p:nvSpPr>
        <p:spPr>
          <a:xfrm>
            <a:off x="2726603" y="1995727"/>
            <a:ext cx="2943514" cy="2943514"/>
          </a:xfrm>
          <a:prstGeom prst="ellipse">
            <a:avLst/>
          </a:prstGeom>
          <a:solidFill>
            <a:srgbClr val="009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672EB8-5811-0C8D-3C75-0715A8EB0C5A}"/>
              </a:ext>
            </a:extLst>
          </p:cNvPr>
          <p:cNvSpPr/>
          <p:nvPr/>
        </p:nvSpPr>
        <p:spPr>
          <a:xfrm>
            <a:off x="2614191" y="2147836"/>
            <a:ext cx="2943513" cy="294351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76A5591-9DB0-9772-A26E-E4190C2F62E9}"/>
              </a:ext>
            </a:extLst>
          </p:cNvPr>
          <p:cNvSpPr txBox="1">
            <a:spLocks/>
          </p:cNvSpPr>
          <p:nvPr/>
        </p:nvSpPr>
        <p:spPr>
          <a:xfrm>
            <a:off x="1375064" y="504108"/>
            <a:ext cx="969832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80"/>
              </a:lnSpc>
            </a:pPr>
            <a:r>
              <a:rPr lang="en-US" sz="5400" b="1" dirty="0">
                <a:solidFill>
                  <a:srgbClr val="0298D1"/>
                </a:solidFill>
                <a:latin typeface="Source Sans Pro Black"/>
                <a:ea typeface="Source Sans Pro Black"/>
                <a:cs typeface="FUTURA MEDIUM"/>
              </a:rPr>
              <a:t>Credit Union History and Heroes</a:t>
            </a:r>
            <a:endParaRPr lang="en-US" sz="4400" b="1" dirty="0">
              <a:solidFill>
                <a:srgbClr val="122C53"/>
              </a:solidFill>
              <a:ea typeface="Source Sans Pro Black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80508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8DBD30-F7F5-7F0F-0BFA-4357C070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 pitchFamily="2" charset="77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61962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E961E-BE78-791E-1480-CEBDA9F9D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54DA587-8583-D28F-A6DD-F3764F540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4" y="27709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D2EDFD0-A467-0CDE-9510-FF276E75783F}"/>
              </a:ext>
            </a:extLst>
          </p:cNvPr>
          <p:cNvSpPr txBox="1">
            <a:spLocks/>
          </p:cNvSpPr>
          <p:nvPr/>
        </p:nvSpPr>
        <p:spPr>
          <a:xfrm>
            <a:off x="1375064" y="778804"/>
            <a:ext cx="716886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80"/>
              </a:lnSpc>
            </a:pPr>
            <a:r>
              <a:rPr lang="en-US" sz="5400" b="1" dirty="0">
                <a:solidFill>
                  <a:srgbClr val="0298D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FUTURA MEDIUM" panose="020B0602020204020303" pitchFamily="34" charset="-79"/>
              </a:rPr>
              <a:t>Advocacy Simulation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36789-1550-F050-765B-D172E4A2AA47}"/>
              </a:ext>
            </a:extLst>
          </p:cNvPr>
          <p:cNvSpPr txBox="1"/>
          <p:nvPr/>
        </p:nvSpPr>
        <p:spPr>
          <a:xfrm>
            <a:off x="5892331" y="3094120"/>
            <a:ext cx="4600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122C5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Michelle Roth</a:t>
            </a:r>
            <a:endParaRPr lang="en-US" sz="3200" b="1" dirty="0">
              <a:solidFill>
                <a:srgbClr val="122C53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19E2A-0C70-927D-53F4-25CDA854C9A9}"/>
              </a:ext>
            </a:extLst>
          </p:cNvPr>
          <p:cNvSpPr txBox="1"/>
          <p:nvPr/>
        </p:nvSpPr>
        <p:spPr>
          <a:xfrm>
            <a:off x="5892331" y="3643652"/>
            <a:ext cx="4943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Vice President of Advocacy</a:t>
            </a:r>
            <a:endParaRPr lang="en-US" sz="32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2EA497-669E-324B-ACD7-ACD2997655D3}"/>
              </a:ext>
            </a:extLst>
          </p:cNvPr>
          <p:cNvSpPr txBox="1"/>
          <p:nvPr/>
        </p:nvSpPr>
        <p:spPr>
          <a:xfrm>
            <a:off x="5892331" y="4105317"/>
            <a:ext cx="4394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The League of Credit Unions</a:t>
            </a:r>
            <a:endParaRPr lang="en-US" sz="32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D1B210-90F8-9DCA-2CE4-C9B14DB4AABC}"/>
              </a:ext>
            </a:extLst>
          </p:cNvPr>
          <p:cNvSpPr/>
          <p:nvPr/>
        </p:nvSpPr>
        <p:spPr>
          <a:xfrm>
            <a:off x="2726603" y="1995727"/>
            <a:ext cx="2943514" cy="2943514"/>
          </a:xfrm>
          <a:prstGeom prst="ellipse">
            <a:avLst/>
          </a:prstGeom>
          <a:solidFill>
            <a:srgbClr val="009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1FEA91-E1D5-5F99-340E-47936D65C051}"/>
              </a:ext>
            </a:extLst>
          </p:cNvPr>
          <p:cNvSpPr/>
          <p:nvPr/>
        </p:nvSpPr>
        <p:spPr>
          <a:xfrm>
            <a:off x="2614191" y="2147836"/>
            <a:ext cx="2943513" cy="294351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4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08409-3939-52BA-D2D7-D4AA67C6F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9E1DA8-9446-01CD-F043-A1FF2C44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 pitchFamily="2" charset="77"/>
              </a:rPr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26312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03CA-69CD-7547-835C-542977AEA8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532" y="2726337"/>
            <a:ext cx="40634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A Video Message from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9E10B-464E-6E56-CAAD-AFEAF548ABD0}"/>
              </a:ext>
            </a:extLst>
          </p:cNvPr>
          <p:cNvSpPr/>
          <p:nvPr/>
        </p:nvSpPr>
        <p:spPr>
          <a:xfrm>
            <a:off x="9900745" y="6159062"/>
            <a:ext cx="2291255" cy="69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yellow logo&#10;&#10;AI-generated content may be incorrect.">
            <a:extLst>
              <a:ext uri="{FF2B5EF4-FFF2-40B4-BE49-F238E27FC236}">
                <a16:creationId xmlns:a16="http://schemas.microsoft.com/office/drawing/2014/main" id="{65B6F508-EF6F-80F5-4F0D-7E70B74CF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552" y="2287360"/>
            <a:ext cx="5544913" cy="22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0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ED28C-CC56-5055-F869-95A1C3ADD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DA4EAAD-C4CC-408B-DC7A-49930E9DB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4" y="27709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716A84D7-EB85-3583-0277-D1C06FD48D0E}"/>
              </a:ext>
            </a:extLst>
          </p:cNvPr>
          <p:cNvSpPr txBox="1">
            <a:spLocks/>
          </p:cNvSpPr>
          <p:nvPr/>
        </p:nvSpPr>
        <p:spPr>
          <a:xfrm>
            <a:off x="1375064" y="504108"/>
            <a:ext cx="10545884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780"/>
              </a:lnSpc>
            </a:pPr>
            <a:r>
              <a:rPr lang="en-US" sz="5400" b="1" dirty="0">
                <a:solidFill>
                  <a:srgbClr val="0298D1"/>
                </a:solidFill>
                <a:latin typeface="Source Sans Pro Black"/>
                <a:ea typeface="Source Sans Pro Black"/>
                <a:cs typeface="FUTURA MEDIUM"/>
              </a:rPr>
              <a:t>Leadership Panel</a:t>
            </a:r>
          </a:p>
          <a:p>
            <a:pPr>
              <a:lnSpc>
                <a:spcPts val="3780"/>
              </a:lnSpc>
            </a:pPr>
            <a:r>
              <a:rPr lang="en-US" sz="4400" b="1" dirty="0">
                <a:solidFill>
                  <a:srgbClr val="122C53"/>
                </a:solidFill>
                <a:ea typeface="Source Sans Pro Black"/>
                <a:cs typeface="Futura Medium"/>
              </a:rPr>
              <a:t>Navigating a Career Path in Credit Unions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F9B118-749B-3A79-AA35-553298D9520F}"/>
              </a:ext>
            </a:extLst>
          </p:cNvPr>
          <p:cNvSpPr txBox="1"/>
          <p:nvPr/>
        </p:nvSpPr>
        <p:spPr>
          <a:xfrm>
            <a:off x="5892331" y="3094120"/>
            <a:ext cx="4600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122C5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Nikita Mathews</a:t>
            </a:r>
            <a:endParaRPr lang="en-US" sz="3200" b="1" dirty="0">
              <a:solidFill>
                <a:srgbClr val="122C53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8BA58-D5E5-F48E-B4DA-E7B8A9A14E8C}"/>
              </a:ext>
            </a:extLst>
          </p:cNvPr>
          <p:cNvSpPr txBox="1"/>
          <p:nvPr/>
        </p:nvSpPr>
        <p:spPr>
          <a:xfrm>
            <a:off x="5892331" y="3643652"/>
            <a:ext cx="5788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Financial Education Program Leader</a:t>
            </a:r>
            <a:endParaRPr lang="en-US" sz="32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A98051-445D-2FAE-5F54-BDE59C96E626}"/>
              </a:ext>
            </a:extLst>
          </p:cNvPr>
          <p:cNvSpPr txBox="1"/>
          <p:nvPr/>
        </p:nvSpPr>
        <p:spPr>
          <a:xfrm>
            <a:off x="5892331" y="4105317"/>
            <a:ext cx="4394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298D1"/>
                </a:solidFill>
                <a:effectLst/>
                <a:latin typeface="Futura Medium" panose="020B0602020204020303" pitchFamily="34" charset="-79"/>
                <a:ea typeface="Source Sans Pro" panose="020B0503030403020204" pitchFamily="34" charset="0"/>
                <a:cs typeface="Futura Medium" panose="020B0602020204020303" pitchFamily="34" charset="-79"/>
              </a:rPr>
              <a:t>AmFirst</a:t>
            </a:r>
            <a:endParaRPr lang="en-US" sz="3200" i="1" dirty="0">
              <a:solidFill>
                <a:srgbClr val="0298D1"/>
              </a:solidFill>
              <a:latin typeface="Futura Medium" panose="020B0602020204020303" pitchFamily="34" charset="-79"/>
              <a:ea typeface="Source Sans Pro" panose="020B0503030403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FA5D54-17F9-9602-5191-34C75878C0E5}"/>
              </a:ext>
            </a:extLst>
          </p:cNvPr>
          <p:cNvSpPr/>
          <p:nvPr/>
        </p:nvSpPr>
        <p:spPr>
          <a:xfrm>
            <a:off x="2726603" y="1995727"/>
            <a:ext cx="2943514" cy="2943514"/>
          </a:xfrm>
          <a:prstGeom prst="ellipse">
            <a:avLst/>
          </a:prstGeom>
          <a:solidFill>
            <a:srgbClr val="0095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81BC87-76FB-61BF-57F6-36BCE72AA58F}"/>
              </a:ext>
            </a:extLst>
          </p:cNvPr>
          <p:cNvSpPr/>
          <p:nvPr/>
        </p:nvSpPr>
        <p:spPr>
          <a:xfrm>
            <a:off x="2614191" y="2147836"/>
            <a:ext cx="2943513" cy="294351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41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D4FA4B9367041A289B377F7C36AF2" ma:contentTypeVersion="13" ma:contentTypeDescription="Create a new document." ma:contentTypeScope="" ma:versionID="9c54af45b71d55b682ebb6e0f3e2eb4f">
  <xsd:schema xmlns:xsd="http://www.w3.org/2001/XMLSchema" xmlns:xs="http://www.w3.org/2001/XMLSchema" xmlns:p="http://schemas.microsoft.com/office/2006/metadata/properties" xmlns:ns2="b1f0492d-3b99-40e6-be7f-a1164561252f" xmlns:ns3="37126ffb-54f5-4f24-b54d-382c4c6a9ad9" targetNamespace="http://schemas.microsoft.com/office/2006/metadata/properties" ma:root="true" ma:fieldsID="ad9c1bb6b577b65adb69c25507413690" ns2:_="" ns3:_="">
    <xsd:import namespace="b1f0492d-3b99-40e6-be7f-a1164561252f"/>
    <xsd:import namespace="37126ffb-54f5-4f24-b54d-382c4c6a9a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0492d-3b99-40e6-be7f-a116456125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80eb79f-b3aa-4bef-bd36-85b9d0291a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26ffb-54f5-4f24-b54d-382c4c6a9ad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6bd9a4-554c-455c-b221-2f0b6fb7332b}" ma:internalName="TaxCatchAll" ma:showField="CatchAllData" ma:web="37126ffb-54f5-4f24-b54d-382c4c6a9a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126ffb-54f5-4f24-b54d-382c4c6a9ad9" xsi:nil="true"/>
    <lcf76f155ced4ddcb4097134ff3c332f xmlns="b1f0492d-3b99-40e6-be7f-a116456125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EE7768-410A-4F76-A7BC-E4CA52C4E7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C6819E-8536-418E-BC85-4A6C8AC272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f0492d-3b99-40e6-be7f-a1164561252f"/>
    <ds:schemaRef ds:uri="37126ffb-54f5-4f24-b54d-382c4c6a9a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F04852-AED1-4E6D-AC54-554CC11222EE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b1f0492d-3b99-40e6-be7f-a1164561252f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7126ffb-54f5-4f24-b54d-382c4c6a9ad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156</Words>
  <Application>Microsoft Office PowerPoint</Application>
  <PresentationFormat>Widescreen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Aptos Display</vt:lpstr>
      <vt:lpstr>Arial</vt:lpstr>
      <vt:lpstr>Avenir Book</vt:lpstr>
      <vt:lpstr>Futura Medium</vt:lpstr>
      <vt:lpstr>Montserrat</vt:lpstr>
      <vt:lpstr>Source Sans Pro</vt:lpstr>
      <vt:lpstr>Source Sans Pro Black</vt:lpstr>
      <vt:lpstr>Office Theme</vt:lpstr>
      <vt:lpstr>Presentation Title</vt:lpstr>
      <vt:lpstr>PowerPoint Presentation</vt:lpstr>
      <vt:lpstr>PowerPoint Presentation</vt:lpstr>
      <vt:lpstr>PowerPoint Presentation</vt:lpstr>
      <vt:lpstr>Break</vt:lpstr>
      <vt:lpstr>PowerPoint Presentation</vt:lpstr>
      <vt:lpstr>Lunch</vt:lpstr>
      <vt:lpstr>A Video Message from </vt:lpstr>
      <vt:lpstr>PowerPoint Presentation</vt:lpstr>
      <vt:lpstr>PowerPoint Presentation</vt:lpstr>
      <vt:lpstr>Break</vt:lpstr>
      <vt:lpstr>PowerPoint Presentation</vt:lpstr>
      <vt:lpstr>Poverty Simulation</vt:lpstr>
      <vt:lpstr>Power Hour Roundtables</vt:lpstr>
      <vt:lpstr>Power Hour Roundtables</vt:lpstr>
      <vt:lpstr>Presentation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Bailey</dc:creator>
  <cp:lastModifiedBy>Katie Bailey</cp:lastModifiedBy>
  <cp:revision>1</cp:revision>
  <dcterms:created xsi:type="dcterms:W3CDTF">2026-04-10T19:00:08Z</dcterms:created>
  <dcterms:modified xsi:type="dcterms:W3CDTF">2026-04-13T16:13:06Z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0x0101006F0D4FA4B9367041A289B377F7C36AF2</vt:lpwstr>
  </property>
  <property fmtid="{D5CDD505-2E9C-101B-9397-08002B2CF9AE}" pid="3" name="MediaServiceImageTags">
    <vt:lpwstr/>
  </property>
</Properties>
</file>