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</p:sldMasterIdLst>
  <p:notesMasterIdLst>
    <p:notesMasterId r:id="rId32"/>
  </p:notesMasterIdLst>
  <p:sldIdLst>
    <p:sldId id="3584" r:id="rId5"/>
    <p:sldId id="2142533426" r:id="rId6"/>
    <p:sldId id="2142533427" r:id="rId7"/>
    <p:sldId id="2142533425" r:id="rId8"/>
    <p:sldId id="3481" r:id="rId9"/>
    <p:sldId id="3465" r:id="rId10"/>
    <p:sldId id="304" r:id="rId11"/>
    <p:sldId id="2142533429" r:id="rId12"/>
    <p:sldId id="2142533428" r:id="rId13"/>
    <p:sldId id="3586" r:id="rId14"/>
    <p:sldId id="2142533431" r:id="rId15"/>
    <p:sldId id="2142533430" r:id="rId16"/>
    <p:sldId id="2142533433" r:id="rId17"/>
    <p:sldId id="2142533432" r:id="rId18"/>
    <p:sldId id="3598" r:id="rId19"/>
    <p:sldId id="3597" r:id="rId20"/>
    <p:sldId id="3587" r:id="rId21"/>
    <p:sldId id="2142533441" r:id="rId22"/>
    <p:sldId id="2142533440" r:id="rId23"/>
    <p:sldId id="2142533442" r:id="rId24"/>
    <p:sldId id="2142533444" r:id="rId25"/>
    <p:sldId id="2142533446" r:id="rId26"/>
    <p:sldId id="2142533443" r:id="rId27"/>
    <p:sldId id="3595" r:id="rId28"/>
    <p:sldId id="2142533445" r:id="rId29"/>
    <p:sldId id="2142533439" r:id="rId30"/>
    <p:sldId id="3596" r:id="rId31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0C2606-D3AA-D35C-E282-10F83766A732}" name="Murphy Kennedy" initials="MK" userId="S::mkennedy@fcul.com::beb3fafd-16db-4b65-8965-2df25dcc97da" providerId="AD"/>
  <p188:author id="{ECA98811-118D-8515-E7CC-5DB120C32F35}" name="JT Blau" initials="JB" userId="S::jblau@fcul.com::79de610e-c979-4a3e-9203-3d4efc83cd9f" providerId="AD"/>
  <p188:author id="{EE988C11-0C77-2244-4FBB-0EF563108772}" name="Sydney Seral" initials="SS" userId="S::srubin@fcul.com::4f63d8b3-a1f9-41d1-bb18-12a26dba4d43" providerId="AD"/>
  <p188:author id="{9B8D7717-978E-47EF-55D4-85F281AAA131}" name="Christopher Hodge" initials="CH" userId="S::chodge@fcul.com::623ba140-e652-445a-be9a-97ceead0fb07" providerId="AD"/>
  <p188:author id="{1C7E7F3A-41B7-E6C1-7880-3C5E03E11EAF}" name="Michelle Roth" initials="MR" userId="Michelle Roth" providerId="None"/>
  <p188:author id="{4335D241-BC09-DC0B-48A2-27BC2DECE516}" name="Michelle Roth" initials="MR" userId="S::mroth@fcul.com::2651f367-fa66-438b-bad8-da11ef284dc1" providerId="AD"/>
  <p188:author id="{F02FCD9E-5201-3E58-70C7-A014CE9E14EE}" name="Ibby Dickson" initials="ID" userId="S::idickson@fcul.com::baf02b1f-4360-4bd5-ada4-2bbeb16eba76" providerId="AD"/>
  <p188:author id="{603F3EB6-2D65-2044-4D9A-F417827400F6}" name="Mat Willey" initials="MW" userId="S::mwilley@fcul.com::6319bffc-6253-42d1-b0ea-a9f50c92948b" providerId="AD"/>
  <p188:author id="{D9545DC1-AD68-FF15-832A-941F0BDFAE1B}" name="Grace Newcombe" initials="GN" userId="S::gnewcombe@fcul.com::1e38de1b-6e9f-4dc3-91d1-b97cb88a5e6b" providerId="AD"/>
  <p188:author id="{A3D2A4F6-1713-3088-D179-0172FB497A4A}" name="Josie Ellis" initials="JE" userId="S::jellis@fcul.com::0260ccb9-8eec-4e11-aa01-a416f00cd78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dney Seral" initials="SS" lastIdx="7" clrIdx="0">
    <p:extLst>
      <p:ext uri="{19B8F6BF-5375-455C-9EA6-DF929625EA0E}">
        <p15:presenceInfo xmlns:p15="http://schemas.microsoft.com/office/powerpoint/2012/main" userId="S::srubin@fcul.com::4f63d8b3-a1f9-41d1-bb18-12a26dba4d43" providerId="AD"/>
      </p:ext>
    </p:extLst>
  </p:cmAuthor>
  <p:cmAuthor id="2" name="Mat Willey" initials="MW" lastIdx="1" clrIdx="1">
    <p:extLst>
      <p:ext uri="{19B8F6BF-5375-455C-9EA6-DF929625EA0E}">
        <p15:presenceInfo xmlns:p15="http://schemas.microsoft.com/office/powerpoint/2012/main" userId="S::mwilley@fcul.com::6319bffc-6253-42d1-b0ea-a9f50c92948b" providerId="AD"/>
      </p:ext>
    </p:extLst>
  </p:cmAuthor>
  <p:cmAuthor id="3" name="Josie Ellis" initials="JE" lastIdx="6" clrIdx="2">
    <p:extLst>
      <p:ext uri="{19B8F6BF-5375-455C-9EA6-DF929625EA0E}">
        <p15:presenceInfo xmlns:p15="http://schemas.microsoft.com/office/powerpoint/2012/main" userId="S::jellis@fcul.com::0260ccb9-8eec-4e11-aa01-a416f00cd78b" providerId="AD"/>
      </p:ext>
    </p:extLst>
  </p:cmAuthor>
  <p:cmAuthor id="4" name="CeJae Vtipilson" initials="CV" lastIdx="1" clrIdx="3">
    <p:extLst>
      <p:ext uri="{19B8F6BF-5375-455C-9EA6-DF929625EA0E}">
        <p15:presenceInfo xmlns:p15="http://schemas.microsoft.com/office/powerpoint/2012/main" userId="S::cvtipilson_vacul.org#ext#@myleverage.onmicrosoft.com::df8f643a-7d81-404c-a783-1c64bbeb5ff4" providerId="AD"/>
      </p:ext>
    </p:extLst>
  </p:cmAuthor>
  <p:cmAuthor id="5" name="Michelle Roth" initials="MR" lastIdx="1" clrIdx="4">
    <p:extLst>
      <p:ext uri="{19B8F6BF-5375-455C-9EA6-DF929625EA0E}">
        <p15:presenceInfo xmlns:p15="http://schemas.microsoft.com/office/powerpoint/2012/main" userId="S::mroth@fcul.com::2651f367-fa66-438b-bad8-da11ef284dc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E8E8"/>
    <a:srgbClr val="A2D4EC"/>
    <a:srgbClr val="044C93"/>
    <a:srgbClr val="5ED6D6"/>
    <a:srgbClr val="659AD6"/>
    <a:srgbClr val="2DBB28"/>
    <a:srgbClr val="10337E"/>
    <a:srgbClr val="10327E"/>
    <a:srgbClr val="B1B1B1"/>
    <a:srgbClr val="106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1" autoAdjust="0"/>
    <p:restoredTop sz="94660"/>
  </p:normalViewPr>
  <p:slideViewPr>
    <p:cSldViewPr snapToGrid="0">
      <p:cViewPr varScale="1">
        <p:scale>
          <a:sx n="59" d="100"/>
          <a:sy n="59" d="100"/>
        </p:scale>
        <p:origin x="7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94512-5E28-47F2-8C7C-0CF979E2F252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33792-ED6F-400B-B1CF-85D5CDA2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50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5E292-9A30-D7EA-34AB-57F4DCF8C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11E6D2-9B7B-CC51-50E7-22A1024F3C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ADA4DA-CF5A-F555-88F1-C2ACBF7FED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D5109-D9E1-56E2-A730-561D648773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48C28-2B89-6944-ADFE-6F90A61E2E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81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889D2-5651-95D1-C822-FD3D92CC1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5B834F-2E49-6820-D4C0-8AC21ABFB4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1AF244-1713-E8D8-01A2-87D1B671E3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11FBA-45FA-4789-9DAE-ECB1136482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33792-ED6F-400B-B1CF-85D5CDA215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54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6A4A0-360A-3BCE-7950-874FBB468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35ED9B-A2CA-2977-B6A7-5DDBBA54E6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CC75B9-3233-7663-B4AE-F13AF0CE7F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4DC1F-D84E-DC17-48A4-1E99B4299A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33792-ED6F-400B-B1CF-85D5CDA215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19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3AD33-40E3-66EB-927A-A11AD8AA2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DB5E6E-296F-3985-C200-0888F1913C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AC3061-B2C0-8A2A-A6C1-07D0067170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5E11C-4E0E-ED89-E9D5-FFB45473ED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33792-ED6F-400B-B1CF-85D5CDA215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86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2E882-46F3-C773-EA0B-FA064F2CC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881918-BCFD-9D10-A399-E4AC4057DA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5910D7-35A5-7425-8DF0-77131600A7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D69FA-563F-BFF9-F1E5-B5EF3DCA28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33792-ED6F-400B-B1CF-85D5CDA2157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67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CD141-12A9-5647-C6A4-13179204C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224D73-8080-AF2B-1456-585F32E712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A99ECB-BA29-B328-F4FF-4DB3C0F686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FC5D9-A194-A75D-8236-4EDC38A63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48C28-2B89-6944-ADFE-6F90A61E2E1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10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logo of a state with a blue stripe&#10;&#10;Description automatically generated">
            <a:extLst>
              <a:ext uri="{FF2B5EF4-FFF2-40B4-BE49-F238E27FC236}">
                <a16:creationId xmlns:a16="http://schemas.microsoft.com/office/drawing/2014/main" id="{89ED0D32-1542-0B0D-FA0D-0810A4ECC5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6780" y="5845323"/>
            <a:ext cx="1012677" cy="101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74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80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01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F2C53A-EAF6-6593-6DF2-5EC1D5CC5F9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E82F27A-AF6A-736F-1792-ABE4BFEE1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952" y="2894805"/>
            <a:ext cx="6300788" cy="1325563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956BAB55-97A1-A554-EAD2-31948E990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209" y="6051780"/>
            <a:ext cx="2433638" cy="709811"/>
          </a:xfrm>
          <a:prstGeom prst="rect">
            <a:avLst/>
          </a:prstGeom>
        </p:spPr>
      </p:pic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B74FE1EA-400D-7493-6C86-29EBEEF77A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19" b="7633"/>
          <a:stretch/>
        </p:blipFill>
        <p:spPr>
          <a:xfrm>
            <a:off x="0" y="1"/>
            <a:ext cx="568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81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E5EE8EA-EAC4-2CDF-5751-25A752A09B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E82F27A-AF6A-736F-1792-ABE4BFEE1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6859"/>
            <a:ext cx="10515600" cy="1325563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956BAB55-97A1-A554-EAD2-31948E990B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209" y="6051780"/>
            <a:ext cx="2433638" cy="70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0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939" y="2377669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2139" y="3548186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A blue background with white lines&#10;&#10;Description automatically generated">
            <a:extLst>
              <a:ext uri="{FF2B5EF4-FFF2-40B4-BE49-F238E27FC236}">
                <a16:creationId xmlns:a16="http://schemas.microsoft.com/office/drawing/2014/main" id="{AE537BF5-70B6-4CAF-8E2E-7E66FCBEFF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731" r="46923" b="-3"/>
          <a:stretch/>
        </p:blipFill>
        <p:spPr>
          <a:xfrm>
            <a:off x="2" y="0"/>
            <a:ext cx="44313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58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background with white lines&#10;&#10;Description automatically generated">
            <a:extLst>
              <a:ext uri="{FF2B5EF4-FFF2-40B4-BE49-F238E27FC236}">
                <a16:creationId xmlns:a16="http://schemas.microsoft.com/office/drawing/2014/main" id="{BA18F768-A952-D19C-A320-4DF51EB344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731" r="46923" b="-3"/>
          <a:stretch/>
        </p:blipFill>
        <p:spPr>
          <a:xfrm>
            <a:off x="2" y="0"/>
            <a:ext cx="44313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7066" y="2109487"/>
            <a:ext cx="5486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7066" y="2993195"/>
            <a:ext cx="5486400" cy="30173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5E3D7A-9B75-30DD-994B-F390C4958B8F}"/>
              </a:ext>
            </a:extLst>
          </p:cNvPr>
          <p:cNvGrpSpPr/>
          <p:nvPr userDrawn="1"/>
        </p:nvGrpSpPr>
        <p:grpSpPr>
          <a:xfrm rot="10800000">
            <a:off x="979819" y="1428528"/>
            <a:ext cx="3451505" cy="4000943"/>
            <a:chOff x="-9140" y="1117873"/>
            <a:chExt cx="4346629" cy="5038556"/>
          </a:xfrm>
        </p:grpSpPr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9DF8DC0D-4F28-7972-B903-C6FB24FAF8EF}"/>
                </a:ext>
              </a:extLst>
            </p:cNvPr>
            <p:cNvSpPr/>
            <p:nvPr userDrawn="1"/>
          </p:nvSpPr>
          <p:spPr>
            <a:xfrm rot="5400000">
              <a:off x="-353580" y="1465360"/>
              <a:ext cx="5038556" cy="4343582"/>
            </a:xfrm>
            <a:prstGeom prst="triangle">
              <a:avLst/>
            </a:prstGeom>
            <a:gradFill flip="none" rotWithShape="1">
              <a:gsLst>
                <a:gs pos="0">
                  <a:srgbClr val="A4D7EF"/>
                </a:gs>
                <a:gs pos="100000">
                  <a:srgbClr val="009AD0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7A6BF34F-7B69-106E-7B90-2185E6A61125}"/>
                </a:ext>
              </a:extLst>
            </p:cNvPr>
            <p:cNvSpPr/>
            <p:nvPr userDrawn="1"/>
          </p:nvSpPr>
          <p:spPr>
            <a:xfrm rot="5400000">
              <a:off x="-288004" y="1852084"/>
              <a:ext cx="4176049" cy="3600042"/>
            </a:xfrm>
            <a:prstGeom prst="triangle">
              <a:avLst/>
            </a:prstGeom>
            <a:gradFill flip="none" rotWithShape="1">
              <a:gsLst>
                <a:gs pos="55000">
                  <a:srgbClr val="00B1B3"/>
                </a:gs>
                <a:gs pos="100000">
                  <a:srgbClr val="006974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6905BF20-0C02-C599-DB38-58B8E57F13D4}"/>
                </a:ext>
              </a:extLst>
            </p:cNvPr>
            <p:cNvSpPr/>
            <p:nvPr userDrawn="1"/>
          </p:nvSpPr>
          <p:spPr>
            <a:xfrm rot="5400000">
              <a:off x="-235229" y="2241728"/>
              <a:ext cx="3278281" cy="2826104"/>
            </a:xfrm>
            <a:prstGeom prst="triangle">
              <a:avLst/>
            </a:prstGeom>
            <a:gradFill flip="none" rotWithShape="1">
              <a:gsLst>
                <a:gs pos="2000">
                  <a:srgbClr val="C7E8E8"/>
                </a:gs>
                <a:gs pos="100000">
                  <a:srgbClr val="00B1B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1532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 with white lines&#10;&#10;Description automatically generated">
            <a:extLst>
              <a:ext uri="{FF2B5EF4-FFF2-40B4-BE49-F238E27FC236}">
                <a16:creationId xmlns:a16="http://schemas.microsoft.com/office/drawing/2014/main" id="{D6EE74E4-66AB-01E5-F865-A3C1CEB82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-3"/>
          <a:stretch/>
        </p:blipFill>
        <p:spPr>
          <a:xfrm>
            <a:off x="-3047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358262"/>
            <a:ext cx="5181600" cy="908050"/>
          </a:xfrm>
        </p:spPr>
        <p:txBody>
          <a:bodyPr anchor="t"/>
          <a:lstStyle>
            <a:lvl1pPr algn="l">
              <a:defRPr sz="2667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5200" y="4337474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/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D95FC2-ED9F-312A-0D84-A1AD596BE80B}"/>
              </a:ext>
            </a:extLst>
          </p:cNvPr>
          <p:cNvGrpSpPr/>
          <p:nvPr userDrawn="1"/>
        </p:nvGrpSpPr>
        <p:grpSpPr>
          <a:xfrm>
            <a:off x="-9139" y="2358262"/>
            <a:ext cx="1804446" cy="2091691"/>
            <a:chOff x="-9140" y="1117873"/>
            <a:chExt cx="4346629" cy="5038556"/>
          </a:xfrm>
        </p:grpSpPr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F2859530-9A3D-82C7-9724-ABD3961D18FF}"/>
                </a:ext>
              </a:extLst>
            </p:cNvPr>
            <p:cNvSpPr/>
            <p:nvPr userDrawn="1"/>
          </p:nvSpPr>
          <p:spPr>
            <a:xfrm rot="5400000">
              <a:off x="-353580" y="1465360"/>
              <a:ext cx="5038556" cy="4343582"/>
            </a:xfrm>
            <a:prstGeom prst="triangle">
              <a:avLst/>
            </a:prstGeom>
            <a:gradFill flip="none" rotWithShape="1">
              <a:gsLst>
                <a:gs pos="0">
                  <a:srgbClr val="A4D7EF"/>
                </a:gs>
                <a:gs pos="100000">
                  <a:srgbClr val="009AD0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5EC4EB48-04E8-8E65-FFCA-14D51DBACDB3}"/>
                </a:ext>
              </a:extLst>
            </p:cNvPr>
            <p:cNvSpPr/>
            <p:nvPr userDrawn="1"/>
          </p:nvSpPr>
          <p:spPr>
            <a:xfrm rot="5400000">
              <a:off x="-288004" y="1852084"/>
              <a:ext cx="4176049" cy="3600042"/>
            </a:xfrm>
            <a:prstGeom prst="triangle">
              <a:avLst/>
            </a:prstGeom>
            <a:gradFill flip="none" rotWithShape="1">
              <a:gsLst>
                <a:gs pos="55000">
                  <a:srgbClr val="00B1B3"/>
                </a:gs>
                <a:gs pos="100000">
                  <a:srgbClr val="006974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E253BEEE-C2C6-8F77-18CA-877ADCB31A6D}"/>
                </a:ext>
              </a:extLst>
            </p:cNvPr>
            <p:cNvSpPr/>
            <p:nvPr userDrawn="1"/>
          </p:nvSpPr>
          <p:spPr>
            <a:xfrm rot="5400000">
              <a:off x="-235229" y="2241728"/>
              <a:ext cx="3278281" cy="2826104"/>
            </a:xfrm>
            <a:prstGeom prst="triangle">
              <a:avLst/>
            </a:prstGeom>
            <a:gradFill flip="none" rotWithShape="1">
              <a:gsLst>
                <a:gs pos="2000">
                  <a:srgbClr val="C7E8E8"/>
                </a:gs>
                <a:gs pos="100000">
                  <a:srgbClr val="00B1B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65DA83E-F31C-18CC-57D1-E83E9C9C7DEC}"/>
              </a:ext>
            </a:extLst>
          </p:cNvPr>
          <p:cNvGrpSpPr/>
          <p:nvPr userDrawn="1"/>
        </p:nvGrpSpPr>
        <p:grpSpPr>
          <a:xfrm rot="10800000">
            <a:off x="10387554" y="2358262"/>
            <a:ext cx="1804446" cy="2091691"/>
            <a:chOff x="-9140" y="1117873"/>
            <a:chExt cx="4346629" cy="5038556"/>
          </a:xfrm>
        </p:grpSpPr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45A7A456-E952-62BE-F608-1561DAD56500}"/>
                </a:ext>
              </a:extLst>
            </p:cNvPr>
            <p:cNvSpPr/>
            <p:nvPr userDrawn="1"/>
          </p:nvSpPr>
          <p:spPr>
            <a:xfrm rot="5400000">
              <a:off x="-353580" y="1465360"/>
              <a:ext cx="5038556" cy="4343582"/>
            </a:xfrm>
            <a:prstGeom prst="triangle">
              <a:avLst/>
            </a:prstGeom>
            <a:gradFill flip="none" rotWithShape="1">
              <a:gsLst>
                <a:gs pos="0">
                  <a:srgbClr val="A4D7EF"/>
                </a:gs>
                <a:gs pos="100000">
                  <a:srgbClr val="009AD0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iangle 18">
              <a:extLst>
                <a:ext uri="{FF2B5EF4-FFF2-40B4-BE49-F238E27FC236}">
                  <a16:creationId xmlns:a16="http://schemas.microsoft.com/office/drawing/2014/main" id="{5D021D3C-CC55-FDE6-7E3B-C97EB81875AF}"/>
                </a:ext>
              </a:extLst>
            </p:cNvPr>
            <p:cNvSpPr/>
            <p:nvPr userDrawn="1"/>
          </p:nvSpPr>
          <p:spPr>
            <a:xfrm rot="5400000">
              <a:off x="-288004" y="1852084"/>
              <a:ext cx="4176049" cy="3600042"/>
            </a:xfrm>
            <a:prstGeom prst="triangle">
              <a:avLst/>
            </a:prstGeom>
            <a:gradFill flip="none" rotWithShape="1">
              <a:gsLst>
                <a:gs pos="55000">
                  <a:srgbClr val="00B1B3"/>
                </a:gs>
                <a:gs pos="100000">
                  <a:srgbClr val="006974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iangle 19">
              <a:extLst>
                <a:ext uri="{FF2B5EF4-FFF2-40B4-BE49-F238E27FC236}">
                  <a16:creationId xmlns:a16="http://schemas.microsoft.com/office/drawing/2014/main" id="{08996821-E5EA-87A6-3504-2B1A24677430}"/>
                </a:ext>
              </a:extLst>
            </p:cNvPr>
            <p:cNvSpPr/>
            <p:nvPr userDrawn="1"/>
          </p:nvSpPr>
          <p:spPr>
            <a:xfrm rot="5400000">
              <a:off x="-235229" y="2241728"/>
              <a:ext cx="3278281" cy="2826104"/>
            </a:xfrm>
            <a:prstGeom prst="triangle">
              <a:avLst/>
            </a:prstGeom>
            <a:gradFill flip="none" rotWithShape="1">
              <a:gsLst>
                <a:gs pos="2000">
                  <a:srgbClr val="C7E8E8"/>
                </a:gs>
                <a:gs pos="100000">
                  <a:srgbClr val="00B1B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728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5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9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83092"/>
            <a:ext cx="5486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D7BA60-BEC0-8688-1F38-0E0D59637B12}"/>
              </a:ext>
            </a:extLst>
          </p:cNvPr>
          <p:cNvGrpSpPr/>
          <p:nvPr userDrawn="1"/>
        </p:nvGrpSpPr>
        <p:grpSpPr>
          <a:xfrm>
            <a:off x="-9139" y="0"/>
            <a:ext cx="12201139" cy="1023730"/>
            <a:chOff x="-9139" y="0"/>
            <a:chExt cx="12201139" cy="1023730"/>
          </a:xfrm>
        </p:grpSpPr>
        <p:pic>
          <p:nvPicPr>
            <p:cNvPr id="6" name="Picture 5" descr="A blue background with white lines&#10;&#10;Description automatically generated">
              <a:extLst>
                <a:ext uri="{FF2B5EF4-FFF2-40B4-BE49-F238E27FC236}">
                  <a16:creationId xmlns:a16="http://schemas.microsoft.com/office/drawing/2014/main" id="{AEB46D6E-C106-98B6-11D1-249458C86C6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63012" b="22060"/>
            <a:stretch/>
          </p:blipFill>
          <p:spPr>
            <a:xfrm>
              <a:off x="1" y="0"/>
              <a:ext cx="12191999" cy="1023730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B524CD-E4DC-B9B9-F4D5-11C0A7476956}"/>
                </a:ext>
              </a:extLst>
            </p:cNvPr>
            <p:cNvGrpSpPr/>
            <p:nvPr userDrawn="1"/>
          </p:nvGrpSpPr>
          <p:grpSpPr>
            <a:xfrm>
              <a:off x="-9139" y="0"/>
              <a:ext cx="883144" cy="1023730"/>
              <a:chOff x="-9140" y="1117873"/>
              <a:chExt cx="4346629" cy="5038556"/>
            </a:xfrm>
          </p:grpSpPr>
          <p:sp>
            <p:nvSpPr>
              <p:cNvPr id="11" name="Triangle 10">
                <a:extLst>
                  <a:ext uri="{FF2B5EF4-FFF2-40B4-BE49-F238E27FC236}">
                    <a16:creationId xmlns:a16="http://schemas.microsoft.com/office/drawing/2014/main" id="{82B794E8-357A-EE27-E6FE-8C33F54969CF}"/>
                  </a:ext>
                </a:extLst>
              </p:cNvPr>
              <p:cNvSpPr/>
              <p:nvPr userDrawn="1"/>
            </p:nvSpPr>
            <p:spPr>
              <a:xfrm rot="5400000">
                <a:off x="-353580" y="1465360"/>
                <a:ext cx="5038556" cy="4343582"/>
              </a:xfrm>
              <a:prstGeom prst="triangle">
                <a:avLst/>
              </a:prstGeom>
              <a:gradFill flip="none" rotWithShape="1">
                <a:gsLst>
                  <a:gs pos="0">
                    <a:srgbClr val="A4D7EF"/>
                  </a:gs>
                  <a:gs pos="100000">
                    <a:srgbClr val="009AD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riangle 11">
                <a:extLst>
                  <a:ext uri="{FF2B5EF4-FFF2-40B4-BE49-F238E27FC236}">
                    <a16:creationId xmlns:a16="http://schemas.microsoft.com/office/drawing/2014/main" id="{BA6CE87A-2ACF-41EA-69FA-CE4D6B855D37}"/>
                  </a:ext>
                </a:extLst>
              </p:cNvPr>
              <p:cNvSpPr/>
              <p:nvPr userDrawn="1"/>
            </p:nvSpPr>
            <p:spPr>
              <a:xfrm rot="5400000">
                <a:off x="-288004" y="1852084"/>
                <a:ext cx="4176049" cy="3600042"/>
              </a:xfrm>
              <a:prstGeom prst="triangle">
                <a:avLst/>
              </a:prstGeom>
              <a:gradFill flip="none" rotWithShape="1">
                <a:gsLst>
                  <a:gs pos="55000">
                    <a:srgbClr val="00B1B3"/>
                  </a:gs>
                  <a:gs pos="100000">
                    <a:srgbClr val="006974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riangle 12">
                <a:extLst>
                  <a:ext uri="{FF2B5EF4-FFF2-40B4-BE49-F238E27FC236}">
                    <a16:creationId xmlns:a16="http://schemas.microsoft.com/office/drawing/2014/main" id="{D271A8C2-BC3B-2331-4B35-A6A8A60FB3F5}"/>
                  </a:ext>
                </a:extLst>
              </p:cNvPr>
              <p:cNvSpPr/>
              <p:nvPr userDrawn="1"/>
            </p:nvSpPr>
            <p:spPr>
              <a:xfrm rot="5400000">
                <a:off x="-235229" y="2241728"/>
                <a:ext cx="3278281" cy="2826104"/>
              </a:xfrm>
              <a:prstGeom prst="triangle">
                <a:avLst/>
              </a:prstGeom>
              <a:gradFill flip="none" rotWithShape="1">
                <a:gsLst>
                  <a:gs pos="2000">
                    <a:srgbClr val="C7E8E8"/>
                  </a:gs>
                  <a:gs pos="100000">
                    <a:srgbClr val="00B1B3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2118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white lines&#10;&#10;Description automatically generated">
            <a:extLst>
              <a:ext uri="{FF2B5EF4-FFF2-40B4-BE49-F238E27FC236}">
                <a16:creationId xmlns:a16="http://schemas.microsoft.com/office/drawing/2014/main" id="{30F0EFFB-5483-D1A7-D255-23907385C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9BF3383-E737-1D61-0572-0F559E2C66A1}"/>
              </a:ext>
            </a:extLst>
          </p:cNvPr>
          <p:cNvGrpSpPr/>
          <p:nvPr userDrawn="1"/>
        </p:nvGrpSpPr>
        <p:grpSpPr>
          <a:xfrm>
            <a:off x="-9140" y="1117873"/>
            <a:ext cx="4346629" cy="5038556"/>
            <a:chOff x="-9140" y="1117873"/>
            <a:chExt cx="4346629" cy="5038556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8799EB97-CACC-8BFC-FD73-BB3D53FAC5DA}"/>
                </a:ext>
              </a:extLst>
            </p:cNvPr>
            <p:cNvSpPr/>
            <p:nvPr userDrawn="1"/>
          </p:nvSpPr>
          <p:spPr>
            <a:xfrm rot="5400000">
              <a:off x="-353580" y="1465360"/>
              <a:ext cx="5038556" cy="4343582"/>
            </a:xfrm>
            <a:prstGeom prst="triangle">
              <a:avLst/>
            </a:prstGeom>
            <a:gradFill flip="none" rotWithShape="1">
              <a:gsLst>
                <a:gs pos="0">
                  <a:srgbClr val="A4D7EF"/>
                </a:gs>
                <a:gs pos="100000">
                  <a:srgbClr val="009AD0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108672E9-6C56-42AA-8183-1730B9B14FAB}"/>
                </a:ext>
              </a:extLst>
            </p:cNvPr>
            <p:cNvSpPr/>
            <p:nvPr userDrawn="1"/>
          </p:nvSpPr>
          <p:spPr>
            <a:xfrm rot="5400000">
              <a:off x="-288004" y="1852084"/>
              <a:ext cx="4176049" cy="3600042"/>
            </a:xfrm>
            <a:prstGeom prst="triangle">
              <a:avLst/>
            </a:prstGeom>
            <a:gradFill flip="none" rotWithShape="1">
              <a:gsLst>
                <a:gs pos="55000">
                  <a:srgbClr val="00B1B3"/>
                </a:gs>
                <a:gs pos="100000">
                  <a:srgbClr val="006974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64BA2D14-242D-BA80-2831-B3E18ECE19B6}"/>
                </a:ext>
              </a:extLst>
            </p:cNvPr>
            <p:cNvSpPr/>
            <p:nvPr userDrawn="1"/>
          </p:nvSpPr>
          <p:spPr>
            <a:xfrm rot="5400000">
              <a:off x="-235229" y="2241728"/>
              <a:ext cx="3278281" cy="2826104"/>
            </a:xfrm>
            <a:prstGeom prst="triangle">
              <a:avLst/>
            </a:prstGeom>
            <a:gradFill flip="none" rotWithShape="1">
              <a:gsLst>
                <a:gs pos="2000">
                  <a:srgbClr val="C7E8E8"/>
                </a:gs>
                <a:gs pos="100000">
                  <a:srgbClr val="00B1B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637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9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4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3DB00-38DC-3BDB-52A4-64F96F0B1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C913-8B96-83FE-A744-EADEF0728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4174" y="1394460"/>
            <a:ext cx="6702552" cy="3145536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Montserrat" panose="00000500000000000000" pitchFamily="2" charset="0"/>
              </a:rPr>
              <a:t>Advocacy</a:t>
            </a:r>
            <a:br>
              <a:rPr lang="en-US" sz="6600" b="1" dirty="0">
                <a:latin typeface="Montserrat" panose="00000500000000000000" pitchFamily="2" charset="0"/>
              </a:rPr>
            </a:br>
            <a:br>
              <a:rPr lang="en-US" sz="3200" b="1" dirty="0">
                <a:latin typeface="Montserrat" panose="00000500000000000000" pitchFamily="2" charset="0"/>
              </a:rPr>
            </a:br>
            <a:r>
              <a:rPr lang="en-US" sz="4000" b="1" i="1" dirty="0">
                <a:latin typeface="Montserrat" panose="00000500000000000000" pitchFamily="2" charset="0"/>
              </a:rPr>
              <a:t>Your Voice Matters</a:t>
            </a:r>
            <a:endParaRPr lang="en-US" sz="6000" b="1" i="1" dirty="0">
              <a:latin typeface="Montserrat" panose="00000500000000000000" pitchFamily="2" charset="0"/>
            </a:endParaRPr>
          </a:p>
        </p:txBody>
      </p:sp>
      <p:sp>
        <p:nvSpPr>
          <p:cNvPr id="3" name="Subtitle 5">
            <a:extLst>
              <a:ext uri="{FF2B5EF4-FFF2-40B4-BE49-F238E27FC236}">
                <a16:creationId xmlns:a16="http://schemas.microsoft.com/office/drawing/2014/main" id="{8E6D7BD1-D555-EE14-604B-86699018FF61}"/>
              </a:ext>
            </a:extLst>
          </p:cNvPr>
          <p:cNvSpPr txBox="1">
            <a:spLocks/>
          </p:cNvSpPr>
          <p:nvPr/>
        </p:nvSpPr>
        <p:spPr>
          <a:xfrm>
            <a:off x="5535386" y="5303520"/>
            <a:ext cx="4952782" cy="7680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Montserrat" panose="00000500000000000000" pitchFamily="2" charset="0"/>
              </a:rPr>
              <a:t>Michelle Roth, Vice President of Advocacy</a:t>
            </a:r>
          </a:p>
        </p:txBody>
      </p:sp>
    </p:spTree>
    <p:extLst>
      <p:ext uri="{BB962C8B-B14F-4D97-AF65-F5344CB8AC3E}">
        <p14:creationId xmlns:p14="http://schemas.microsoft.com/office/powerpoint/2010/main" val="3121157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FA1B0B-00A5-3EA5-415E-3BC352278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20B3579D-0DDB-850F-B52A-5F3D622B73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3422" y="5934411"/>
            <a:ext cx="2127065" cy="6203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F3C027-B215-4662-EE39-9A8A1ACA6630}"/>
              </a:ext>
            </a:extLst>
          </p:cNvPr>
          <p:cNvSpPr txBox="1"/>
          <p:nvPr/>
        </p:nvSpPr>
        <p:spPr>
          <a:xfrm>
            <a:off x="840658" y="2721114"/>
            <a:ext cx="30292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Keep it Simple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842C15-4B13-6381-3C28-F7CFC2BB126F}"/>
              </a:ext>
            </a:extLst>
          </p:cNvPr>
          <p:cNvSpPr txBox="1"/>
          <p:nvPr/>
        </p:nvSpPr>
        <p:spPr>
          <a:xfrm>
            <a:off x="4853033" y="1674673"/>
            <a:ext cx="69361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600" dirty="0">
                <a:solidFill>
                  <a:schemeClr val="tx2"/>
                </a:solidFill>
                <a:latin typeface="Montserrat" panose="00000500000000000000" pitchFamily="2" charset="0"/>
              </a:rPr>
              <a:t>Clear Messages Stick</a:t>
            </a:r>
          </a:p>
          <a:p>
            <a:pPr fontAlgn="base"/>
            <a:endParaRPr lang="en-US" sz="3600" dirty="0">
              <a:solidFill>
                <a:schemeClr val="tx2"/>
              </a:solidFill>
              <a:latin typeface="Montserrat" panose="00000500000000000000" pitchFamily="2" charset="0"/>
            </a:endParaRPr>
          </a:p>
          <a:p>
            <a:pPr fontAlgn="base"/>
            <a:r>
              <a:rPr lang="en-US" sz="3600" dirty="0">
                <a:solidFill>
                  <a:schemeClr val="tx2"/>
                </a:solidFill>
                <a:latin typeface="Montserrat" panose="00000500000000000000" pitchFamily="2" charset="0"/>
              </a:rPr>
              <a:t>Simple is Repeatable</a:t>
            </a:r>
          </a:p>
          <a:p>
            <a:pPr fontAlgn="base"/>
            <a:endParaRPr lang="en-US" sz="3600" dirty="0">
              <a:solidFill>
                <a:schemeClr val="tx2"/>
              </a:solidFill>
              <a:latin typeface="Montserrat" panose="00000500000000000000" pitchFamily="2" charset="0"/>
            </a:endParaRPr>
          </a:p>
          <a:p>
            <a:pPr fontAlgn="base"/>
            <a:r>
              <a:rPr lang="en-US" sz="3600" dirty="0">
                <a:solidFill>
                  <a:schemeClr val="tx2"/>
                </a:solidFill>
                <a:latin typeface="Montserrat" panose="00000500000000000000" pitchFamily="2" charset="0"/>
              </a:rPr>
              <a:t>Confidence over Perfection</a:t>
            </a:r>
          </a:p>
        </p:txBody>
      </p:sp>
    </p:spTree>
    <p:extLst>
      <p:ext uri="{BB962C8B-B14F-4D97-AF65-F5344CB8AC3E}">
        <p14:creationId xmlns:p14="http://schemas.microsoft.com/office/powerpoint/2010/main" val="3216806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BA803-D67F-5616-4081-A00D84841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A9FBE3-F119-9A5D-78B7-4E3D0E69D408}"/>
              </a:ext>
            </a:extLst>
          </p:cNvPr>
          <p:cNvSpPr txBox="1"/>
          <p:nvPr/>
        </p:nvSpPr>
        <p:spPr>
          <a:xfrm>
            <a:off x="4760972" y="2644170"/>
            <a:ext cx="6293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Montserrat" panose="00000500000000000000" pitchFamily="2" charset="0"/>
              </a:rPr>
              <a:t>Let’s Break Into Groups</a:t>
            </a:r>
          </a:p>
        </p:txBody>
      </p:sp>
    </p:spTree>
    <p:extLst>
      <p:ext uri="{BB962C8B-B14F-4D97-AF65-F5344CB8AC3E}">
        <p14:creationId xmlns:p14="http://schemas.microsoft.com/office/powerpoint/2010/main" val="4017949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A5B75-F823-CAF3-5CD6-12CF8A8A7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837080-8A73-2072-5373-4E23E9935253}"/>
              </a:ext>
            </a:extLst>
          </p:cNvPr>
          <p:cNvSpPr txBox="1"/>
          <p:nvPr/>
        </p:nvSpPr>
        <p:spPr>
          <a:xfrm>
            <a:off x="4760972" y="2644170"/>
            <a:ext cx="6293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Montserrat" panose="00000500000000000000" pitchFamily="2" charset="0"/>
              </a:rPr>
              <a:t>Finding Your Voice and Taking Action</a:t>
            </a:r>
          </a:p>
        </p:txBody>
      </p:sp>
    </p:spTree>
    <p:extLst>
      <p:ext uri="{BB962C8B-B14F-4D97-AF65-F5344CB8AC3E}">
        <p14:creationId xmlns:p14="http://schemas.microsoft.com/office/powerpoint/2010/main" val="3269116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29DEBA-A98C-9A0D-0F03-3D3D000EF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3BE50C-29B6-5ABA-6F83-20F0A2AA207E}"/>
              </a:ext>
            </a:extLst>
          </p:cNvPr>
          <p:cNvSpPr txBox="1"/>
          <p:nvPr/>
        </p:nvSpPr>
        <p:spPr>
          <a:xfrm>
            <a:off x="3256520" y="236191"/>
            <a:ext cx="5059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" panose="00000500000000000000" pitchFamily="2" charset="0"/>
              </a:rPr>
              <a:t>Finding Your Voice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DD096-9500-1517-A3D3-9D22612F83CC}"/>
              </a:ext>
            </a:extLst>
          </p:cNvPr>
          <p:cNvSpPr txBox="1"/>
          <p:nvPr/>
        </p:nvSpPr>
        <p:spPr>
          <a:xfrm>
            <a:off x="2589386" y="2757962"/>
            <a:ext cx="6627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Montserrat" panose="00000500000000000000" pitchFamily="2" charset="0"/>
              </a:rPr>
              <a:t>60 Seconds With A Lawmaker</a:t>
            </a:r>
          </a:p>
        </p:txBody>
      </p:sp>
      <p:pic>
        <p:nvPicPr>
          <p:cNvPr id="3" name="Picture 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261EE8C-6800-B6F8-B4C9-E4112749A5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3422" y="5934411"/>
            <a:ext cx="2127065" cy="6203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7C01B8-F344-C929-31B7-5F4CEBD0F85C}"/>
              </a:ext>
            </a:extLst>
          </p:cNvPr>
          <p:cNvSpPr txBox="1"/>
          <p:nvPr/>
        </p:nvSpPr>
        <p:spPr>
          <a:xfrm>
            <a:off x="2127669" y="4829326"/>
            <a:ext cx="7089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Montserrat" panose="00000500000000000000" pitchFamily="2" charset="0"/>
              </a:rPr>
              <a:t>State Your Position in 60 Seconds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19636FC6-CC0E-30CF-2DA2-D7BEE827A025}"/>
              </a:ext>
            </a:extLst>
          </p:cNvPr>
          <p:cNvSpPr/>
          <p:nvPr/>
        </p:nvSpPr>
        <p:spPr>
          <a:xfrm>
            <a:off x="1582106" y="1271373"/>
            <a:ext cx="3512408" cy="174225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D1E0248-4261-29F3-FDED-A33B5979D042}"/>
              </a:ext>
            </a:extLst>
          </p:cNvPr>
          <p:cNvSpPr/>
          <p:nvPr/>
        </p:nvSpPr>
        <p:spPr>
          <a:xfrm>
            <a:off x="6812280" y="3539803"/>
            <a:ext cx="3317206" cy="16772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88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BF9B55-C266-A38D-782E-AA74E73BC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5449D6-150A-382B-8030-4E56DCEB300B}"/>
              </a:ext>
            </a:extLst>
          </p:cNvPr>
          <p:cNvSpPr txBox="1"/>
          <p:nvPr/>
        </p:nvSpPr>
        <p:spPr>
          <a:xfrm>
            <a:off x="3256520" y="236191"/>
            <a:ext cx="5059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" panose="00000500000000000000" pitchFamily="2" charset="0"/>
              </a:rPr>
              <a:t>Finding Your Voice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1FBFB2-94E4-4378-C2AB-0CB939F7D02B}"/>
              </a:ext>
            </a:extLst>
          </p:cNvPr>
          <p:cNvSpPr txBox="1"/>
          <p:nvPr/>
        </p:nvSpPr>
        <p:spPr>
          <a:xfrm>
            <a:off x="2589386" y="2318121"/>
            <a:ext cx="726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Montserrat" panose="00000500000000000000" pitchFamily="2" charset="0"/>
              </a:rPr>
              <a:t>Quick Introduction to a Lawmaker</a:t>
            </a:r>
          </a:p>
        </p:txBody>
      </p:sp>
      <p:pic>
        <p:nvPicPr>
          <p:cNvPr id="3" name="Picture 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39777726-E0A7-B984-CA13-764A67D874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3422" y="5934411"/>
            <a:ext cx="2127065" cy="6203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A210F6-531C-BA64-28C6-CBCCBAABA54F}"/>
              </a:ext>
            </a:extLst>
          </p:cNvPr>
          <p:cNvSpPr txBox="1"/>
          <p:nvPr/>
        </p:nvSpPr>
        <p:spPr>
          <a:xfrm>
            <a:off x="2974848" y="2902896"/>
            <a:ext cx="5742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2"/>
                </a:solidFill>
                <a:latin typeface="Montserrat" panose="00000500000000000000" pitchFamily="2" charset="0"/>
              </a:rPr>
              <a:t>Introduce Yourself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2"/>
                </a:solidFill>
                <a:latin typeface="Montserrat" panose="00000500000000000000" pitchFamily="2" charset="0"/>
              </a:rPr>
              <a:t>One Key Takeaway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2"/>
                </a:solidFill>
                <a:latin typeface="Montserrat" panose="00000500000000000000" pitchFamily="2" charset="0"/>
              </a:rPr>
              <a:t>Keep It Natural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C43AD535-A929-CE09-0BBB-4113170141B4}"/>
              </a:ext>
            </a:extLst>
          </p:cNvPr>
          <p:cNvSpPr/>
          <p:nvPr/>
        </p:nvSpPr>
        <p:spPr>
          <a:xfrm>
            <a:off x="1517087" y="1057771"/>
            <a:ext cx="3621841" cy="145741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51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F9D16D-3E85-905D-4A8F-97AF083BA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DFD241-BBF3-E70D-EA5C-B48728C10230}"/>
              </a:ext>
            </a:extLst>
          </p:cNvPr>
          <p:cNvSpPr txBox="1"/>
          <p:nvPr/>
        </p:nvSpPr>
        <p:spPr>
          <a:xfrm>
            <a:off x="3256520" y="236191"/>
            <a:ext cx="5059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" panose="00000500000000000000" pitchFamily="2" charset="0"/>
              </a:rPr>
              <a:t>Finding Your Voice</a:t>
            </a:r>
          </a:p>
        </p:txBody>
      </p:sp>
      <p:pic>
        <p:nvPicPr>
          <p:cNvPr id="3" name="Picture 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3F4D335B-76B2-3EEC-8E21-E6978F4B19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3422" y="5934411"/>
            <a:ext cx="2127065" cy="6203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229D91-0C91-8FB9-5A31-32C2A6695224}"/>
              </a:ext>
            </a:extLst>
          </p:cNvPr>
          <p:cNvSpPr txBox="1"/>
          <p:nvPr/>
        </p:nvSpPr>
        <p:spPr>
          <a:xfrm>
            <a:off x="1743621" y="2405644"/>
            <a:ext cx="7089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Montserrat" panose="00000500000000000000" pitchFamily="2" charset="0"/>
              </a:rPr>
              <a:t>State Your Position in 60 Seconds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DD1D3CE-CC67-7335-B6E2-8BBC1BA8A324}"/>
              </a:ext>
            </a:extLst>
          </p:cNvPr>
          <p:cNvSpPr/>
          <p:nvPr/>
        </p:nvSpPr>
        <p:spPr>
          <a:xfrm>
            <a:off x="6437376" y="1084685"/>
            <a:ext cx="3317206" cy="16772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C48E74-A31F-D83E-88C6-9873531040B5}"/>
              </a:ext>
            </a:extLst>
          </p:cNvPr>
          <p:cNvSpPr txBox="1"/>
          <p:nvPr/>
        </p:nvSpPr>
        <p:spPr>
          <a:xfrm>
            <a:off x="2417011" y="3082752"/>
            <a:ext cx="5742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2"/>
                </a:solidFill>
                <a:latin typeface="Montserrat" panose="00000500000000000000" pitchFamily="2" charset="0"/>
              </a:rPr>
              <a:t>One Clear Message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2"/>
                </a:solidFill>
                <a:latin typeface="Montserrat" panose="00000500000000000000" pitchFamily="2" charset="0"/>
              </a:rPr>
              <a:t>Simple Sentence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2"/>
                </a:solidFill>
                <a:latin typeface="Montserrat" panose="00000500000000000000" pitchFamily="2" charset="0"/>
              </a:rPr>
              <a:t>Be Direct and Confident</a:t>
            </a:r>
          </a:p>
        </p:txBody>
      </p:sp>
    </p:spTree>
    <p:extLst>
      <p:ext uri="{BB962C8B-B14F-4D97-AF65-F5344CB8AC3E}">
        <p14:creationId xmlns:p14="http://schemas.microsoft.com/office/powerpoint/2010/main" val="1135177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8427D5-BCB7-9A41-78F6-479112E05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9D59A0A8-536F-9387-4D08-4885AFD3E8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3422" y="5934411"/>
            <a:ext cx="2127065" cy="6203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08A545-EE1D-EF7E-BC42-5EE9EEA10234}"/>
              </a:ext>
            </a:extLst>
          </p:cNvPr>
          <p:cNvSpPr txBox="1"/>
          <p:nvPr/>
        </p:nvSpPr>
        <p:spPr>
          <a:xfrm>
            <a:off x="424544" y="2721114"/>
            <a:ext cx="37882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Instructions</a:t>
            </a:r>
          </a:p>
          <a:p>
            <a:endParaRPr lang="en-US" sz="40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BFFE21-FA44-7ABA-2949-509DC307FEC3}"/>
              </a:ext>
            </a:extLst>
          </p:cNvPr>
          <p:cNvSpPr txBox="1"/>
          <p:nvPr/>
        </p:nvSpPr>
        <p:spPr>
          <a:xfrm>
            <a:off x="5179934" y="1797783"/>
            <a:ext cx="58843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000" dirty="0">
                <a:solidFill>
                  <a:schemeClr val="tx2"/>
                </a:solidFill>
                <a:latin typeface="Montserrat" panose="00000500000000000000" pitchFamily="2" charset="0"/>
              </a:rPr>
              <a:t>Work Together </a:t>
            </a:r>
          </a:p>
          <a:p>
            <a:pPr fontAlgn="base"/>
            <a:endParaRPr lang="en-US" sz="4000" dirty="0">
              <a:solidFill>
                <a:schemeClr val="tx2"/>
              </a:solidFill>
              <a:latin typeface="Montserrat" panose="00000500000000000000" pitchFamily="2" charset="0"/>
            </a:endParaRPr>
          </a:p>
          <a:p>
            <a:pPr fontAlgn="base"/>
            <a:r>
              <a:rPr lang="en-US" sz="4000" dirty="0">
                <a:solidFill>
                  <a:schemeClr val="tx2"/>
                </a:solidFill>
                <a:latin typeface="Montserrat" panose="00000500000000000000" pitchFamily="2" charset="0"/>
              </a:rPr>
              <a:t>Keep Answers Brief</a:t>
            </a:r>
          </a:p>
          <a:p>
            <a:pPr fontAlgn="base"/>
            <a:endParaRPr lang="en-US" sz="4000" dirty="0">
              <a:solidFill>
                <a:schemeClr val="tx2"/>
              </a:solidFill>
              <a:latin typeface="Montserrat" panose="00000500000000000000" pitchFamily="2" charset="0"/>
            </a:endParaRPr>
          </a:p>
          <a:p>
            <a:pPr fontAlgn="base"/>
            <a:r>
              <a:rPr lang="en-US" sz="4000" dirty="0">
                <a:solidFill>
                  <a:schemeClr val="tx2"/>
                </a:solidFill>
                <a:latin typeface="Montserrat" panose="00000500000000000000" pitchFamily="2" charset="0"/>
              </a:rPr>
              <a:t>Be Ready to Share</a:t>
            </a:r>
          </a:p>
        </p:txBody>
      </p:sp>
    </p:spTree>
    <p:extLst>
      <p:ext uri="{BB962C8B-B14F-4D97-AF65-F5344CB8AC3E}">
        <p14:creationId xmlns:p14="http://schemas.microsoft.com/office/powerpoint/2010/main" val="3920406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B1BC8-5382-6B79-4F01-A3D1DC3AE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B2D29A-F252-48DD-95C6-C3BFDEDAACB8}"/>
              </a:ext>
            </a:extLst>
          </p:cNvPr>
          <p:cNvSpPr txBox="1"/>
          <p:nvPr/>
        </p:nvSpPr>
        <p:spPr>
          <a:xfrm>
            <a:off x="4709160" y="3013501"/>
            <a:ext cx="6601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Montserrat" panose="00000500000000000000" pitchFamily="2" charset="0"/>
              </a:rPr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1006026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2E3D6-AB01-87C6-5402-11C6E4099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A1AA0F-4CBD-B7BA-FC3D-BA4139865BDE}"/>
              </a:ext>
            </a:extLst>
          </p:cNvPr>
          <p:cNvSpPr txBox="1"/>
          <p:nvPr/>
        </p:nvSpPr>
        <p:spPr>
          <a:xfrm>
            <a:off x="4544568" y="3091779"/>
            <a:ext cx="6601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Montserrat" panose="00000500000000000000" pitchFamily="2" charset="0"/>
              </a:rPr>
              <a:t>State Your Position</a:t>
            </a:r>
          </a:p>
        </p:txBody>
      </p:sp>
    </p:spTree>
    <p:extLst>
      <p:ext uri="{BB962C8B-B14F-4D97-AF65-F5344CB8AC3E}">
        <p14:creationId xmlns:p14="http://schemas.microsoft.com/office/powerpoint/2010/main" val="3546834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25E0E-3E70-C6AD-F8DD-785CE61B1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8B8670-5E5C-28CB-2A2B-E157B54CE1BA}"/>
              </a:ext>
            </a:extLst>
          </p:cNvPr>
          <p:cNvSpPr txBox="1"/>
          <p:nvPr/>
        </p:nvSpPr>
        <p:spPr>
          <a:xfrm>
            <a:off x="5235154" y="2274838"/>
            <a:ext cx="49542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ontserrat" panose="00000500000000000000" pitchFamily="2" charset="0"/>
              </a:rPr>
              <a:t>Conversations to Connections</a:t>
            </a:r>
          </a:p>
        </p:txBody>
      </p:sp>
    </p:spTree>
    <p:extLst>
      <p:ext uri="{BB962C8B-B14F-4D97-AF65-F5344CB8AC3E}">
        <p14:creationId xmlns:p14="http://schemas.microsoft.com/office/powerpoint/2010/main" val="1798316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CDD061-6A53-3131-1518-D8650A316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E47CE63B-F525-FDC9-A303-BE9B9D0541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3422" y="5934411"/>
            <a:ext cx="2127065" cy="6203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0FFF51-52A0-1DA8-013A-19F0DCB3065E}"/>
              </a:ext>
            </a:extLst>
          </p:cNvPr>
          <p:cNvSpPr txBox="1"/>
          <p:nvPr/>
        </p:nvSpPr>
        <p:spPr>
          <a:xfrm>
            <a:off x="457202" y="2582614"/>
            <a:ext cx="37882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Advocacy is Storytelling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7E660E-0221-913E-B244-B2C882C08292}"/>
              </a:ext>
            </a:extLst>
          </p:cNvPr>
          <p:cNvSpPr txBox="1"/>
          <p:nvPr/>
        </p:nvSpPr>
        <p:spPr>
          <a:xfrm>
            <a:off x="4935006" y="1305341"/>
            <a:ext cx="64786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600" dirty="0">
                <a:solidFill>
                  <a:schemeClr val="tx2"/>
                </a:solidFill>
                <a:latin typeface="Montserrat" panose="00000500000000000000" pitchFamily="2" charset="0"/>
              </a:rPr>
              <a:t>Credit unions have a powerful story to tell.</a:t>
            </a:r>
          </a:p>
          <a:p>
            <a:pPr fontAlgn="base"/>
            <a:endParaRPr lang="en-US" sz="3600" dirty="0">
              <a:solidFill>
                <a:schemeClr val="tx2"/>
              </a:solidFill>
              <a:latin typeface="Montserrat" panose="00000500000000000000" pitchFamily="2" charset="0"/>
            </a:endParaRPr>
          </a:p>
          <a:p>
            <a:pPr fontAlgn="base"/>
            <a:r>
              <a:rPr lang="en-US" sz="3600" dirty="0">
                <a:solidFill>
                  <a:schemeClr val="tx2"/>
                </a:solidFill>
                <a:latin typeface="Montserrat" panose="00000500000000000000" pitchFamily="2" charset="0"/>
              </a:rPr>
              <a:t>The more people who feel confident sharing that story – the stronger our collective voice becomes.</a:t>
            </a:r>
          </a:p>
        </p:txBody>
      </p:sp>
    </p:spTree>
    <p:extLst>
      <p:ext uri="{BB962C8B-B14F-4D97-AF65-F5344CB8AC3E}">
        <p14:creationId xmlns:p14="http://schemas.microsoft.com/office/powerpoint/2010/main" val="618389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4F43E-2195-D212-2F84-F25A6BEBD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BCDA62-C122-E13D-BD4D-AAFD5E7E97AB}"/>
              </a:ext>
            </a:extLst>
          </p:cNvPr>
          <p:cNvSpPr txBox="1"/>
          <p:nvPr/>
        </p:nvSpPr>
        <p:spPr>
          <a:xfrm>
            <a:off x="4760972" y="2644170"/>
            <a:ext cx="6293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Montserrat" panose="00000500000000000000" pitchFamily="2" charset="0"/>
              </a:rPr>
              <a:t>Let’s Break Into Groups</a:t>
            </a:r>
          </a:p>
        </p:txBody>
      </p:sp>
    </p:spTree>
    <p:extLst>
      <p:ext uri="{BB962C8B-B14F-4D97-AF65-F5344CB8AC3E}">
        <p14:creationId xmlns:p14="http://schemas.microsoft.com/office/powerpoint/2010/main" val="2278433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D90C3B-8399-4CE3-00EA-35BF3332D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C634FD-8812-7D89-3FC2-E3253EAF50E0}"/>
              </a:ext>
            </a:extLst>
          </p:cNvPr>
          <p:cNvSpPr txBox="1"/>
          <p:nvPr/>
        </p:nvSpPr>
        <p:spPr>
          <a:xfrm>
            <a:off x="3542256" y="236190"/>
            <a:ext cx="5107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" panose="00000500000000000000" pitchFamily="2" charset="0"/>
              </a:rPr>
              <a:t>Connecting Locally</a:t>
            </a:r>
          </a:p>
        </p:txBody>
      </p:sp>
      <p:pic>
        <p:nvPicPr>
          <p:cNvPr id="3" name="Picture 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7E3DAD0F-761D-B3B0-9918-37A7A55905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3422" y="5934411"/>
            <a:ext cx="2127065" cy="6203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73A027-A67F-85BD-DD3B-1B7491EBB318}"/>
              </a:ext>
            </a:extLst>
          </p:cNvPr>
          <p:cNvSpPr txBox="1"/>
          <p:nvPr/>
        </p:nvSpPr>
        <p:spPr>
          <a:xfrm>
            <a:off x="538843" y="1346798"/>
            <a:ext cx="10879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Montserrat" panose="00000500000000000000" pitchFamily="2" charset="0"/>
              </a:rPr>
              <a:t>Share one simple, realistic way you could connect with a lawmaker locally.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E5EF09-9D60-9C23-6574-DFC028132BB3}"/>
              </a:ext>
            </a:extLst>
          </p:cNvPr>
          <p:cNvSpPr txBox="1"/>
          <p:nvPr/>
        </p:nvSpPr>
        <p:spPr>
          <a:xfrm>
            <a:off x="1654154" y="2328034"/>
            <a:ext cx="10419080" cy="370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2"/>
                </a:solidFill>
                <a:latin typeface="Montserrat" panose="00000500000000000000" pitchFamily="2" charset="0"/>
              </a:rPr>
              <a:t>What would you do?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2"/>
                </a:solidFill>
                <a:latin typeface="Montserrat" panose="00000500000000000000" pitchFamily="2" charset="0"/>
              </a:rPr>
              <a:t>Is this something you would actually do?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2"/>
                </a:solidFill>
                <a:latin typeface="Montserrat" panose="00000500000000000000" pitchFamily="2" charset="0"/>
              </a:rPr>
              <a:t>How would you approach it?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2"/>
                </a:solidFill>
                <a:latin typeface="Montserrat" panose="00000500000000000000" pitchFamily="2" charset="0"/>
              </a:rPr>
              <a:t>How would you encourage others to join you?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2"/>
                </a:solidFill>
                <a:latin typeface="Montserrat" panose="00000500000000000000" pitchFamily="2" charset="0"/>
              </a:rPr>
              <a:t>What is a simple follow-up step?</a:t>
            </a:r>
          </a:p>
        </p:txBody>
      </p:sp>
    </p:spTree>
    <p:extLst>
      <p:ext uri="{BB962C8B-B14F-4D97-AF65-F5344CB8AC3E}">
        <p14:creationId xmlns:p14="http://schemas.microsoft.com/office/powerpoint/2010/main" val="4028266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01B31-D0E6-9E5D-FCAA-56FFE05B5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C2DCEE-0D84-FAA4-5CD4-D9281907CD55}"/>
              </a:ext>
            </a:extLst>
          </p:cNvPr>
          <p:cNvSpPr txBox="1"/>
          <p:nvPr/>
        </p:nvSpPr>
        <p:spPr>
          <a:xfrm>
            <a:off x="4760972" y="2644170"/>
            <a:ext cx="6293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Montserrat" panose="00000500000000000000" pitchFamily="2" charset="0"/>
              </a:rPr>
              <a:t>Connecting Locally</a:t>
            </a:r>
          </a:p>
        </p:txBody>
      </p:sp>
    </p:spTree>
    <p:extLst>
      <p:ext uri="{BB962C8B-B14F-4D97-AF65-F5344CB8AC3E}">
        <p14:creationId xmlns:p14="http://schemas.microsoft.com/office/powerpoint/2010/main" val="690203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97B8C-A9B4-C895-4929-80AEE4F3F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2922E2-35FA-92D4-7EF0-F3ACF84A39FE}"/>
              </a:ext>
            </a:extLst>
          </p:cNvPr>
          <p:cNvSpPr txBox="1"/>
          <p:nvPr/>
        </p:nvSpPr>
        <p:spPr>
          <a:xfrm>
            <a:off x="4891600" y="3013501"/>
            <a:ext cx="629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Montserrat" panose="00000500000000000000" pitchFamily="2" charset="0"/>
              </a:rPr>
              <a:t>Call to Action</a:t>
            </a:r>
          </a:p>
        </p:txBody>
      </p:sp>
    </p:spTree>
    <p:extLst>
      <p:ext uri="{BB962C8B-B14F-4D97-AF65-F5344CB8AC3E}">
        <p14:creationId xmlns:p14="http://schemas.microsoft.com/office/powerpoint/2010/main" val="1751993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5FB22-9A19-C273-CC9E-77A4F4E9D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8FB1E88-E0AC-5159-DED5-ABC4ED0E7C54}"/>
              </a:ext>
            </a:extLst>
          </p:cNvPr>
          <p:cNvSpPr/>
          <p:nvPr/>
        </p:nvSpPr>
        <p:spPr>
          <a:xfrm>
            <a:off x="0" y="436377"/>
            <a:ext cx="6407285" cy="894945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B91DC3C-E3E4-E469-F7C4-0B6FE9308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54158" y="352035"/>
            <a:ext cx="10515600" cy="10755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Montserrat"/>
              </a:rPr>
              <a:t>Your Impact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42F358-B365-5782-00A1-DF2153D35AF7}"/>
              </a:ext>
            </a:extLst>
          </p:cNvPr>
          <p:cNvSpPr txBox="1"/>
          <p:nvPr/>
        </p:nvSpPr>
        <p:spPr>
          <a:xfrm>
            <a:off x="799081" y="2525266"/>
            <a:ext cx="11006476" cy="29238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ontserrat"/>
              </a:rPr>
              <a:t>I’d like to ask you to think about one step in advocacy you’re willing to take.</a:t>
            </a:r>
          </a:p>
          <a:p>
            <a:endParaRPr lang="en-US" sz="32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r>
              <a:rPr lang="en-US" sz="3200" dirty="0">
                <a:solidFill>
                  <a:schemeClr val="bg1"/>
                </a:solidFill>
                <a:latin typeface="Montserrat"/>
              </a:rPr>
              <a:t>It doesn’t have to be big. It just has to be intentional.</a:t>
            </a:r>
            <a:endParaRPr lang="en-US" sz="3200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3200" i="1" dirty="0">
              <a:solidFill>
                <a:schemeClr val="bg1"/>
              </a:solidFill>
              <a:latin typeface="Montserrat"/>
            </a:endParaRPr>
          </a:p>
          <a:p>
            <a:endParaRPr lang="en-US" sz="2400" i="1" dirty="0">
              <a:solidFill>
                <a:schemeClr val="bg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98287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D61FF-C6F2-0C25-4100-45C7D0A29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F7D402-1670-3CC8-A83B-8382692302C4}"/>
              </a:ext>
            </a:extLst>
          </p:cNvPr>
          <p:cNvSpPr/>
          <p:nvPr/>
        </p:nvSpPr>
        <p:spPr>
          <a:xfrm>
            <a:off x="0" y="436377"/>
            <a:ext cx="6407285" cy="894945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BA1F85F-DCAF-8078-A547-D691755D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54158" y="352035"/>
            <a:ext cx="10515600" cy="10755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Montserrat"/>
              </a:rPr>
              <a:t>Your Impact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13769D-E5AD-F7F3-6F43-0004EBF6A0FC}"/>
              </a:ext>
            </a:extLst>
          </p:cNvPr>
          <p:cNvSpPr txBox="1"/>
          <p:nvPr/>
        </p:nvSpPr>
        <p:spPr>
          <a:xfrm>
            <a:off x="799081" y="2525266"/>
            <a:ext cx="10059419" cy="29238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ontserrat"/>
              </a:rPr>
              <a:t>Advocacy is not about having all the answers.</a:t>
            </a:r>
          </a:p>
          <a:p>
            <a:endParaRPr lang="en-US" sz="32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r>
              <a:rPr lang="en-US" sz="3200" dirty="0">
                <a:solidFill>
                  <a:schemeClr val="bg1"/>
                </a:solidFill>
                <a:latin typeface="Montserrat"/>
              </a:rPr>
              <a:t>It’s about showing up, sharing your perspective, and being willing to start a conversation. </a:t>
            </a:r>
            <a:endParaRPr lang="en-US" sz="3200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3200" i="1" dirty="0">
              <a:solidFill>
                <a:schemeClr val="bg1"/>
              </a:solidFill>
              <a:latin typeface="Montserrat"/>
            </a:endParaRPr>
          </a:p>
          <a:p>
            <a:endParaRPr lang="en-US" sz="2400" i="1" dirty="0">
              <a:solidFill>
                <a:schemeClr val="bg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50427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25BEF-210F-EB7A-2646-4EB70B5A8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CB19D8B-31B7-1D25-8D1F-63C5910B8728}"/>
              </a:ext>
            </a:extLst>
          </p:cNvPr>
          <p:cNvSpPr/>
          <p:nvPr/>
        </p:nvSpPr>
        <p:spPr>
          <a:xfrm>
            <a:off x="0" y="436377"/>
            <a:ext cx="6407285" cy="894945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8F885E3-6E04-9027-7706-52F0F22A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54158" y="352035"/>
            <a:ext cx="10515600" cy="10755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Montserrat"/>
              </a:rPr>
              <a:t>Your Impact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4C3E54-EF24-873A-9502-FBA8E306060E}"/>
              </a:ext>
            </a:extLst>
          </p:cNvPr>
          <p:cNvSpPr txBox="1"/>
          <p:nvPr/>
        </p:nvSpPr>
        <p:spPr>
          <a:xfrm>
            <a:off x="638136" y="2019081"/>
            <a:ext cx="11216407" cy="29238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3200" i="1" dirty="0">
              <a:solidFill>
                <a:schemeClr val="bg1"/>
              </a:solidFill>
              <a:latin typeface="Montserrat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Montserrat"/>
                <a:ea typeface="Calibri"/>
                <a:cs typeface="Calibri"/>
              </a:rPr>
              <a:t>What you do every day already makes a difference.</a:t>
            </a:r>
            <a:endParaRPr lang="en-US" sz="32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endParaRPr lang="en-US" sz="3200" dirty="0">
              <a:solidFill>
                <a:schemeClr val="bg1"/>
              </a:solidFill>
              <a:latin typeface="Montserrat"/>
            </a:endParaRPr>
          </a:p>
          <a:p>
            <a:r>
              <a:rPr lang="en-US" sz="3200" dirty="0">
                <a:solidFill>
                  <a:schemeClr val="bg1"/>
                </a:solidFill>
                <a:latin typeface="Montserrat"/>
              </a:rPr>
              <a:t>This is about making sure the right people understand it.</a:t>
            </a:r>
            <a:endParaRPr lang="en-US" sz="3200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2400" i="1" dirty="0">
              <a:solidFill>
                <a:schemeClr val="bg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89052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66E92-0541-8471-DC3F-9A2CC7FFA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3FA59-BE5F-C99D-CC15-E4C7914D9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4174" y="1394460"/>
            <a:ext cx="6702552" cy="3145536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Montserrat" panose="00000500000000000000" pitchFamily="2" charset="0"/>
              </a:rPr>
              <a:t>Advocacy</a:t>
            </a:r>
            <a:br>
              <a:rPr lang="en-US" sz="6600" b="1" dirty="0">
                <a:latin typeface="Montserrat" panose="00000500000000000000" pitchFamily="2" charset="0"/>
              </a:rPr>
            </a:br>
            <a:br>
              <a:rPr lang="en-US" sz="3200" b="1" dirty="0">
                <a:latin typeface="Montserrat" panose="00000500000000000000" pitchFamily="2" charset="0"/>
              </a:rPr>
            </a:br>
            <a:r>
              <a:rPr lang="en-US" sz="4000" b="1" i="1" dirty="0">
                <a:latin typeface="Montserrat" panose="00000500000000000000" pitchFamily="2" charset="0"/>
              </a:rPr>
              <a:t>Finding Your Voice and Taking Action</a:t>
            </a:r>
            <a:endParaRPr lang="en-US" sz="6000" b="1" i="1" dirty="0">
              <a:latin typeface="Montserrat" panose="00000500000000000000" pitchFamily="2" charset="0"/>
            </a:endParaRPr>
          </a:p>
        </p:txBody>
      </p:sp>
      <p:sp>
        <p:nvSpPr>
          <p:cNvPr id="3" name="Subtitle 5">
            <a:extLst>
              <a:ext uri="{FF2B5EF4-FFF2-40B4-BE49-F238E27FC236}">
                <a16:creationId xmlns:a16="http://schemas.microsoft.com/office/drawing/2014/main" id="{F8FAAAFD-0814-2704-36CC-B45B3E3E460A}"/>
              </a:ext>
            </a:extLst>
          </p:cNvPr>
          <p:cNvSpPr txBox="1">
            <a:spLocks/>
          </p:cNvSpPr>
          <p:nvPr/>
        </p:nvSpPr>
        <p:spPr>
          <a:xfrm>
            <a:off x="5535386" y="5303520"/>
            <a:ext cx="4952782" cy="7680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Montserrat" panose="00000500000000000000" pitchFamily="2" charset="0"/>
              </a:rPr>
              <a:t>Michelle Roth, Vice President of Advocacy</a:t>
            </a:r>
          </a:p>
        </p:txBody>
      </p:sp>
    </p:spTree>
    <p:extLst>
      <p:ext uri="{BB962C8B-B14F-4D97-AF65-F5344CB8AC3E}">
        <p14:creationId xmlns:p14="http://schemas.microsoft.com/office/powerpoint/2010/main" val="4256100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9518D7-4332-993A-7334-B0CB18AC4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06F9C31A-A45F-8B8C-AC17-8529A226A1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3422" y="5934411"/>
            <a:ext cx="2127065" cy="6203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1783EC-15BC-C2BF-AC0B-3D95BC284B19}"/>
              </a:ext>
            </a:extLst>
          </p:cNvPr>
          <p:cNvSpPr txBox="1"/>
          <p:nvPr/>
        </p:nvSpPr>
        <p:spPr>
          <a:xfrm>
            <a:off x="424544" y="2721114"/>
            <a:ext cx="3788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Becoming an Advocate</a:t>
            </a:r>
          </a:p>
          <a:p>
            <a:endParaRPr lang="en-US" sz="40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2EE396-A308-9B0B-B893-32EC30AD8D8B}"/>
              </a:ext>
            </a:extLst>
          </p:cNvPr>
          <p:cNvSpPr txBox="1"/>
          <p:nvPr/>
        </p:nvSpPr>
        <p:spPr>
          <a:xfrm>
            <a:off x="4878690" y="1720840"/>
            <a:ext cx="6201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600" dirty="0">
                <a:solidFill>
                  <a:schemeClr val="tx2"/>
                </a:solidFill>
                <a:latin typeface="Montserrat" panose="00000500000000000000" pitchFamily="2" charset="0"/>
              </a:rPr>
              <a:t>Sometimes it’s as simple as helping someone understand what makes credit unions different…and why that matters.</a:t>
            </a:r>
          </a:p>
        </p:txBody>
      </p:sp>
    </p:spTree>
    <p:extLst>
      <p:ext uri="{BB962C8B-B14F-4D97-AF65-F5344CB8AC3E}">
        <p14:creationId xmlns:p14="http://schemas.microsoft.com/office/powerpoint/2010/main" val="1094980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586F3C-FA0D-9798-2BDF-716B8EAFA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58302A2-9FEF-0E01-6C8F-3FEC1497BD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3422" y="5934411"/>
            <a:ext cx="2127065" cy="6203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DAFBBE-5FCE-F6FB-3C56-38823AF326A1}"/>
              </a:ext>
            </a:extLst>
          </p:cNvPr>
          <p:cNvSpPr txBox="1"/>
          <p:nvPr/>
        </p:nvSpPr>
        <p:spPr>
          <a:xfrm>
            <a:off x="424544" y="2721114"/>
            <a:ext cx="37882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Becoming An Advocate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AD02A8-DDFA-D04A-A2B7-FB17D89D3D25}"/>
              </a:ext>
            </a:extLst>
          </p:cNvPr>
          <p:cNvSpPr txBox="1"/>
          <p:nvPr/>
        </p:nvSpPr>
        <p:spPr>
          <a:xfrm>
            <a:off x="4918677" y="1720840"/>
            <a:ext cx="64786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600" dirty="0">
                <a:solidFill>
                  <a:schemeClr val="tx2"/>
                </a:solidFill>
                <a:latin typeface="Montserrat" panose="00000500000000000000" pitchFamily="2" charset="0"/>
              </a:rPr>
              <a:t>You don’t have to be an expert to be effective. </a:t>
            </a:r>
          </a:p>
          <a:p>
            <a:pPr fontAlgn="base"/>
            <a:endParaRPr lang="en-US" sz="3600" dirty="0">
              <a:solidFill>
                <a:schemeClr val="tx2"/>
              </a:solidFill>
              <a:latin typeface="Montserrat" panose="00000500000000000000" pitchFamily="2" charset="0"/>
            </a:endParaRPr>
          </a:p>
          <a:p>
            <a:pPr fontAlgn="base"/>
            <a:endParaRPr lang="en-US" sz="3600" dirty="0">
              <a:solidFill>
                <a:schemeClr val="tx2"/>
              </a:solidFill>
              <a:latin typeface="Montserrat" panose="00000500000000000000" pitchFamily="2" charset="0"/>
            </a:endParaRPr>
          </a:p>
          <a:p>
            <a:pPr fontAlgn="base"/>
            <a:r>
              <a:rPr lang="en-US" sz="3600" dirty="0">
                <a:solidFill>
                  <a:schemeClr val="tx2"/>
                </a:solidFill>
                <a:latin typeface="Montserrat" panose="00000500000000000000" pitchFamily="2" charset="0"/>
              </a:rPr>
              <a:t>You just need to be willing to start the conversation.</a:t>
            </a:r>
          </a:p>
        </p:txBody>
      </p:sp>
    </p:spTree>
    <p:extLst>
      <p:ext uri="{BB962C8B-B14F-4D97-AF65-F5344CB8AC3E}">
        <p14:creationId xmlns:p14="http://schemas.microsoft.com/office/powerpoint/2010/main" val="7090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AB20A0-08FE-3AA6-CF48-4F936A44E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7F0040F3-E4CA-B901-B7A8-6FA23FA394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3422" y="5934411"/>
            <a:ext cx="2127065" cy="6203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8E71D7-31FC-6E07-8CDC-38C7A67BCC3A}"/>
              </a:ext>
            </a:extLst>
          </p:cNvPr>
          <p:cNvSpPr txBox="1"/>
          <p:nvPr/>
        </p:nvSpPr>
        <p:spPr>
          <a:xfrm>
            <a:off x="424544" y="2721114"/>
            <a:ext cx="3788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Becoming an Advocate</a:t>
            </a:r>
          </a:p>
          <a:p>
            <a:endParaRPr lang="en-US" sz="40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5F4220-A945-23B4-CD5F-0651ADBF8663}"/>
              </a:ext>
            </a:extLst>
          </p:cNvPr>
          <p:cNvSpPr txBox="1"/>
          <p:nvPr/>
        </p:nvSpPr>
        <p:spPr>
          <a:xfrm>
            <a:off x="4878690" y="2828835"/>
            <a:ext cx="6201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600" b="1" dirty="0">
                <a:solidFill>
                  <a:schemeClr val="tx2"/>
                </a:solidFill>
                <a:latin typeface="Montserrat" panose="00000500000000000000" pitchFamily="2" charset="0"/>
              </a:rPr>
              <a:t>Every person in this room is an advocate.</a:t>
            </a:r>
          </a:p>
        </p:txBody>
      </p:sp>
    </p:spTree>
    <p:extLst>
      <p:ext uri="{BB962C8B-B14F-4D97-AF65-F5344CB8AC3E}">
        <p14:creationId xmlns:p14="http://schemas.microsoft.com/office/powerpoint/2010/main" val="2338469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68A7B5-0EF7-D4C5-E885-0FD1C83F0C13}"/>
              </a:ext>
            </a:extLst>
          </p:cNvPr>
          <p:cNvSpPr txBox="1"/>
          <p:nvPr/>
        </p:nvSpPr>
        <p:spPr>
          <a:xfrm>
            <a:off x="4760972" y="2644170"/>
            <a:ext cx="6293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Montserrat" panose="00000500000000000000" pitchFamily="2" charset="0"/>
              </a:rPr>
              <a:t>Finding Your Voice and Taking Action</a:t>
            </a:r>
          </a:p>
        </p:txBody>
      </p:sp>
    </p:spTree>
    <p:extLst>
      <p:ext uri="{BB962C8B-B14F-4D97-AF65-F5344CB8AC3E}">
        <p14:creationId xmlns:p14="http://schemas.microsoft.com/office/powerpoint/2010/main" val="4240401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AE4ADC-87B6-9BDF-D417-127382A741D6}"/>
              </a:ext>
            </a:extLst>
          </p:cNvPr>
          <p:cNvSpPr/>
          <p:nvPr/>
        </p:nvSpPr>
        <p:spPr>
          <a:xfrm>
            <a:off x="0" y="1400783"/>
            <a:ext cx="6407285" cy="894945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6A74E18-57F8-F06D-D8B2-ED7AAF6E1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54158" y="1185473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>
                <a:latin typeface="Montserrat" pitchFamily="2" charset="77"/>
              </a:rPr>
              <a:t>Objectives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AEABEC-97B5-0466-D367-0F6D22102BE6}"/>
              </a:ext>
            </a:extLst>
          </p:cNvPr>
          <p:cNvSpPr txBox="1"/>
          <p:nvPr/>
        </p:nvSpPr>
        <p:spPr>
          <a:xfrm>
            <a:off x="1462387" y="2902672"/>
            <a:ext cx="84555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 Confidence to start the conversation</a:t>
            </a:r>
          </a:p>
          <a:p>
            <a:pPr marL="342900" indent="-342900"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 Clarity to share your perspective simply</a:t>
            </a:r>
          </a:p>
          <a:p>
            <a:pPr marL="342900" indent="-342900"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 Understanding of why your voice matters</a:t>
            </a:r>
          </a:p>
          <a:p>
            <a:pPr marL="342900" indent="-342900"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 Practical steps to engage locally</a:t>
            </a:r>
          </a:p>
        </p:txBody>
      </p:sp>
    </p:spTree>
    <p:extLst>
      <p:ext uri="{BB962C8B-B14F-4D97-AF65-F5344CB8AC3E}">
        <p14:creationId xmlns:p14="http://schemas.microsoft.com/office/powerpoint/2010/main" val="1228642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7CB736-3520-4B8C-E5B4-CE51726EB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6DE1225B-8F11-CD1D-1126-A185AC7BE4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3422" y="5934411"/>
            <a:ext cx="2127065" cy="6203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D5007C-6491-EB3D-3726-C6EA2F79DEA6}"/>
              </a:ext>
            </a:extLst>
          </p:cNvPr>
          <p:cNvSpPr txBox="1"/>
          <p:nvPr/>
        </p:nvSpPr>
        <p:spPr>
          <a:xfrm>
            <a:off x="402772" y="2721114"/>
            <a:ext cx="3956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Advocacy Connections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46A5FC-5296-086E-D25D-828873CDD46E}"/>
              </a:ext>
            </a:extLst>
          </p:cNvPr>
          <p:cNvSpPr txBox="1"/>
          <p:nvPr/>
        </p:nvSpPr>
        <p:spPr>
          <a:xfrm>
            <a:off x="4640762" y="303195"/>
            <a:ext cx="6936195" cy="581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3600" dirty="0">
                <a:solidFill>
                  <a:schemeClr val="tx2"/>
                </a:solidFill>
                <a:latin typeface="Montserrat" panose="00000500000000000000" pitchFamily="2" charset="0"/>
              </a:rPr>
              <a:t>Capitol Hill</a:t>
            </a:r>
          </a:p>
          <a:p>
            <a:pPr fontAlgn="base">
              <a:lnSpc>
                <a:spcPct val="150000"/>
              </a:lnSpc>
            </a:pPr>
            <a:r>
              <a:rPr lang="en-US" sz="3600" dirty="0">
                <a:solidFill>
                  <a:schemeClr val="tx2"/>
                </a:solidFill>
                <a:latin typeface="Montserrat" panose="00000500000000000000" pitchFamily="2" charset="0"/>
              </a:rPr>
              <a:t>State Capitols</a:t>
            </a:r>
          </a:p>
          <a:p>
            <a:pPr fontAlgn="base">
              <a:lnSpc>
                <a:spcPct val="150000"/>
              </a:lnSpc>
            </a:pPr>
            <a:r>
              <a:rPr lang="en-US" sz="3600" dirty="0">
                <a:solidFill>
                  <a:schemeClr val="tx2"/>
                </a:solidFill>
                <a:latin typeface="Montserrat" panose="00000500000000000000" pitchFamily="2" charset="0"/>
              </a:rPr>
              <a:t>Community Events</a:t>
            </a:r>
          </a:p>
          <a:p>
            <a:pPr fontAlgn="base">
              <a:lnSpc>
                <a:spcPct val="150000"/>
              </a:lnSpc>
            </a:pPr>
            <a:r>
              <a:rPr lang="en-US" sz="3600" dirty="0">
                <a:solidFill>
                  <a:schemeClr val="tx2"/>
                </a:solidFill>
                <a:latin typeface="Montserrat" panose="00000500000000000000" pitchFamily="2" charset="0"/>
              </a:rPr>
              <a:t>Branch Visits</a:t>
            </a:r>
          </a:p>
          <a:p>
            <a:pPr fontAlgn="base">
              <a:lnSpc>
                <a:spcPct val="150000"/>
              </a:lnSpc>
            </a:pPr>
            <a:r>
              <a:rPr lang="en-US" sz="3600" dirty="0">
                <a:solidFill>
                  <a:schemeClr val="tx2"/>
                </a:solidFill>
                <a:latin typeface="Montserrat" panose="00000500000000000000" pitchFamily="2" charset="0"/>
              </a:rPr>
              <a:t>The Bleachers</a:t>
            </a:r>
          </a:p>
          <a:p>
            <a:pPr fontAlgn="base">
              <a:lnSpc>
                <a:spcPct val="150000"/>
              </a:lnSpc>
            </a:pPr>
            <a:r>
              <a:rPr lang="en-US" sz="3600" dirty="0">
                <a:solidFill>
                  <a:schemeClr val="tx2"/>
                </a:solidFill>
                <a:latin typeface="Montserrat" panose="00000500000000000000" pitchFamily="2" charset="0"/>
              </a:rPr>
              <a:t>The Produce Department</a:t>
            </a:r>
          </a:p>
          <a:p>
            <a:pPr fontAlgn="base">
              <a:lnSpc>
                <a:spcPct val="150000"/>
              </a:lnSpc>
            </a:pPr>
            <a:r>
              <a:rPr lang="en-US" sz="3600" dirty="0">
                <a:solidFill>
                  <a:schemeClr val="tx2"/>
                </a:solidFill>
                <a:latin typeface="Montserrat" panose="00000500000000000000" pitchFamily="2" charset="0"/>
              </a:rPr>
              <a:t>Everyday Conversations</a:t>
            </a:r>
          </a:p>
        </p:txBody>
      </p:sp>
    </p:spTree>
    <p:extLst>
      <p:ext uri="{BB962C8B-B14F-4D97-AF65-F5344CB8AC3E}">
        <p14:creationId xmlns:p14="http://schemas.microsoft.com/office/powerpoint/2010/main" val="2102892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8F1C55-6BDC-2501-06E5-3A3BEDCA8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0424CB11-DD99-50A9-C715-453C64DFF2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3422" y="5934411"/>
            <a:ext cx="2127065" cy="6203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77E2E7-6A66-7E9E-8ED7-89C6999BC8BB}"/>
              </a:ext>
            </a:extLst>
          </p:cNvPr>
          <p:cNvSpPr txBox="1"/>
          <p:nvPr/>
        </p:nvSpPr>
        <p:spPr>
          <a:xfrm>
            <a:off x="424544" y="2721114"/>
            <a:ext cx="37882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Advocacy is Relationship Driven</a:t>
            </a:r>
          </a:p>
          <a:p>
            <a:endParaRPr lang="en-US" sz="40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18327D-2EEB-9BC5-D02C-F14FFED031E9}"/>
              </a:ext>
            </a:extLst>
          </p:cNvPr>
          <p:cNvSpPr txBox="1"/>
          <p:nvPr/>
        </p:nvSpPr>
        <p:spPr>
          <a:xfrm>
            <a:off x="4878690" y="1997839"/>
            <a:ext cx="6201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600" dirty="0">
                <a:solidFill>
                  <a:schemeClr val="tx2"/>
                </a:solidFill>
                <a:latin typeface="Montserrat" panose="00000500000000000000" pitchFamily="2" charset="0"/>
              </a:rPr>
              <a:t>Build Relationships </a:t>
            </a:r>
          </a:p>
          <a:p>
            <a:pPr fontAlgn="base"/>
            <a:endParaRPr lang="en-US" sz="3600" dirty="0">
              <a:solidFill>
                <a:schemeClr val="tx2"/>
              </a:solidFill>
              <a:latin typeface="Montserrat" panose="00000500000000000000" pitchFamily="2" charset="0"/>
            </a:endParaRPr>
          </a:p>
          <a:p>
            <a:pPr fontAlgn="base"/>
            <a:r>
              <a:rPr lang="en-US" sz="3600" dirty="0">
                <a:solidFill>
                  <a:schemeClr val="tx2"/>
                </a:solidFill>
                <a:latin typeface="Montserrat" panose="00000500000000000000" pitchFamily="2" charset="0"/>
              </a:rPr>
              <a:t>Share your Story</a:t>
            </a:r>
          </a:p>
          <a:p>
            <a:pPr fontAlgn="base"/>
            <a:endParaRPr lang="en-US" sz="3600" dirty="0">
              <a:solidFill>
                <a:schemeClr val="tx2"/>
              </a:solidFill>
              <a:latin typeface="Montserrat" panose="00000500000000000000" pitchFamily="2" charset="0"/>
            </a:endParaRPr>
          </a:p>
          <a:p>
            <a:pPr fontAlgn="base"/>
            <a:r>
              <a:rPr lang="en-US" sz="3600" dirty="0">
                <a:solidFill>
                  <a:schemeClr val="tx2"/>
                </a:solidFill>
                <a:latin typeface="Montserrat" panose="00000500000000000000" pitchFamily="2" charset="0"/>
              </a:rPr>
              <a:t>Clearly State your Position</a:t>
            </a:r>
          </a:p>
        </p:txBody>
      </p:sp>
    </p:spTree>
    <p:extLst>
      <p:ext uri="{BB962C8B-B14F-4D97-AF65-F5344CB8AC3E}">
        <p14:creationId xmlns:p14="http://schemas.microsoft.com/office/powerpoint/2010/main" val="40108154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f0492d-3b99-40e6-be7f-a1164561252f">
      <Terms xmlns="http://schemas.microsoft.com/office/infopath/2007/PartnerControls"/>
    </lcf76f155ced4ddcb4097134ff3c332f>
    <TaxCatchAll xmlns="37126ffb-54f5-4f24-b54d-382c4c6a9ad9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0D4FA4B9367041A289B377F7C36AF2" ma:contentTypeVersion="13" ma:contentTypeDescription="Create a new document." ma:contentTypeScope="" ma:versionID="9c54af45b71d55b682ebb6e0f3e2eb4f">
  <xsd:schema xmlns:xsd="http://www.w3.org/2001/XMLSchema" xmlns:xs="http://www.w3.org/2001/XMLSchema" xmlns:p="http://schemas.microsoft.com/office/2006/metadata/properties" xmlns:ns2="b1f0492d-3b99-40e6-be7f-a1164561252f" xmlns:ns3="37126ffb-54f5-4f24-b54d-382c4c6a9ad9" targetNamespace="http://schemas.microsoft.com/office/2006/metadata/properties" ma:root="true" ma:fieldsID="ad9c1bb6b577b65adb69c25507413690" ns2:_="" ns3:_="">
    <xsd:import namespace="b1f0492d-3b99-40e6-be7f-a1164561252f"/>
    <xsd:import namespace="37126ffb-54f5-4f24-b54d-382c4c6a9a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f0492d-3b99-40e6-be7f-a116456125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80eb79f-b3aa-4bef-bd36-85b9d0291a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26ffb-54f5-4f24-b54d-382c4c6a9ad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76bd9a4-554c-455c-b221-2f0b6fb7332b}" ma:internalName="TaxCatchAll" ma:showField="CatchAllData" ma:web="37126ffb-54f5-4f24-b54d-382c4c6a9a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DE30FF-6303-49BC-B9CB-19A18048F1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BF052E-BD05-45C8-AA3B-8CAA0923A35F}">
  <ds:schemaRefs>
    <ds:schemaRef ds:uri="http://schemas.microsoft.com/office/infopath/2007/PartnerControls"/>
    <ds:schemaRef ds:uri="b1f0492d-3b99-40e6-be7f-a1164561252f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37126ffb-54f5-4f24-b54d-382c4c6a9ad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E08F6B8-B260-465C-99C1-0A890C4960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f0492d-3b99-40e6-be7f-a1164561252f"/>
    <ds:schemaRef ds:uri="37126ffb-54f5-4f24-b54d-382c4c6a9a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 GAC Powerpoint Template</Template>
  <TotalTime>566</TotalTime>
  <Words>417</Words>
  <Application>Microsoft Office PowerPoint</Application>
  <PresentationFormat>Widescreen</PresentationFormat>
  <Paragraphs>96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Avenir Book</vt:lpstr>
      <vt:lpstr>Calibri</vt:lpstr>
      <vt:lpstr>Montserrat</vt:lpstr>
      <vt:lpstr>Wingdings</vt:lpstr>
      <vt:lpstr>1_Office Theme</vt:lpstr>
      <vt:lpstr>Advocacy  Your Voice Matters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Impact</vt:lpstr>
      <vt:lpstr>Your Impact</vt:lpstr>
      <vt:lpstr>Your Impact</vt:lpstr>
      <vt:lpstr>Advocacy  Finding Your Voice and Taking 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Forrester</dc:creator>
  <cp:lastModifiedBy>Lizeth George</cp:lastModifiedBy>
  <cp:revision>4</cp:revision>
  <dcterms:created xsi:type="dcterms:W3CDTF">2021-01-12T21:10:56Z</dcterms:created>
  <dcterms:modified xsi:type="dcterms:W3CDTF">2026-04-15T13:41:37Z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0x0101006F0D4FA4B9367041A289B377F7C36AF2</vt:lpwstr>
  </property>
  <property fmtid="{D5CDD505-2E9C-101B-9397-08002B2CF9AE}" pid="3" name="MediaServiceImageTags">
    <vt:lpwstr/>
  </property>
</Properties>
</file>